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6.xml" ContentType="application/vnd.openxmlformats-officedocument.drawingml.chart+xml"/>
  <Override PartName="/ppt/notesSlides/notesSlide32.xml" ContentType="application/vnd.openxmlformats-officedocument.presentationml.notesSlide+xml"/>
  <Override PartName="/ppt/charts/chart47.xml" ContentType="application/vnd.openxmlformats-officedocument.drawingml.chart+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47"/>
  </p:notesMasterIdLst>
  <p:handoutMasterIdLst>
    <p:handoutMasterId r:id="rId48"/>
  </p:handoutMasterIdLst>
  <p:sldIdLst>
    <p:sldId id="257" r:id="rId3"/>
    <p:sldId id="293" r:id="rId4"/>
    <p:sldId id="267" r:id="rId5"/>
    <p:sldId id="256" r:id="rId6"/>
    <p:sldId id="352" r:id="rId7"/>
    <p:sldId id="265" r:id="rId8"/>
    <p:sldId id="266" r:id="rId9"/>
    <p:sldId id="264" r:id="rId10"/>
    <p:sldId id="258" r:id="rId11"/>
    <p:sldId id="325" r:id="rId12"/>
    <p:sldId id="271" r:id="rId13"/>
    <p:sldId id="269" r:id="rId14"/>
    <p:sldId id="326" r:id="rId15"/>
    <p:sldId id="272" r:id="rId16"/>
    <p:sldId id="327" r:id="rId17"/>
    <p:sldId id="328" r:id="rId18"/>
    <p:sldId id="297" r:id="rId19"/>
    <p:sldId id="299" r:id="rId20"/>
    <p:sldId id="330" r:id="rId21"/>
    <p:sldId id="331" r:id="rId22"/>
    <p:sldId id="301" r:id="rId23"/>
    <p:sldId id="296" r:id="rId24"/>
    <p:sldId id="287" r:id="rId25"/>
    <p:sldId id="288" r:id="rId26"/>
    <p:sldId id="289" r:id="rId27"/>
    <p:sldId id="290" r:id="rId28"/>
    <p:sldId id="332" r:id="rId29"/>
    <p:sldId id="337" r:id="rId30"/>
    <p:sldId id="338" r:id="rId31"/>
    <p:sldId id="339" r:id="rId32"/>
    <p:sldId id="341" r:id="rId33"/>
    <p:sldId id="344" r:id="rId34"/>
    <p:sldId id="343" r:id="rId35"/>
    <p:sldId id="345" r:id="rId36"/>
    <p:sldId id="353" r:id="rId37"/>
    <p:sldId id="354" r:id="rId38"/>
    <p:sldId id="355" r:id="rId39"/>
    <p:sldId id="356" r:id="rId40"/>
    <p:sldId id="357" r:id="rId41"/>
    <p:sldId id="351" r:id="rId42"/>
    <p:sldId id="314" r:id="rId43"/>
    <p:sldId id="358" r:id="rId44"/>
    <p:sldId id="350"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238142"/>
    <a:srgbClr val="D59E15"/>
    <a:srgbClr val="236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6192" autoAdjust="0"/>
  </p:normalViewPr>
  <p:slideViewPr>
    <p:cSldViewPr>
      <p:cViewPr>
        <p:scale>
          <a:sx n="72" d="100"/>
          <a:sy n="72"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snat\Documents\aosnat\EK\facts_figures\par,%20emp%20figures_maried+by%20M%20status14.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snat\Documents\aosnat\EK\facts_figures\wages14.xls"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osnat\Documents\aosnat\EK\Estimation\result%20and%20parameters\result_5stages_5cohorts_8.2.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osnat\Documents\aosnat\EK\Estimation\result%20and%20parameters\result_5stages_5cohorts_8.2.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osnat\Documents\aosnat\EK\Estimation\result%20and%20parameters\result_5stages_5cohorts_8.2.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osnat\Documents\aosnat\EK\Estimation\result%20and%20parameters\result_5stages_5cohorts_8.2.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osnat\Documents\aosnat\EK\Estimation\result%20and%20parameters\result_5stages_5cohorts_8.2.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osnat\Documents\aosnat\EK\Estimation\result%20and%20parameters\result_5stages_5cohorts_8.2.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osnat\Documents\aosnat\EK\Estimation\result%20and%20parameters\result_5stages_5cohorts_8.2.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osnat\Documents\aosnat\EK\Estimation\result%20and%20parameters\result_5stages_5cohorts_8.2.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osnat\Documents\aosnat\EK\Estimation\result%20and%20parameters\result_5stages_5cohorts_8.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snat\Documents\aosnat\EK\facts_figures\par,%20emp%20figures_maried+by%20M%20status14.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osnat\Documents\aosnat\EK\Estimation\result%20and%20parameters\result_5stages_5cohorts_8.2.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osnat\Documents\aosnat\EK\Estimation\result%20and%20parameters\result_5stages_5cohorts_8.2.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osnat\Documents\aosnat\EK\Estimation\result%20and%20parameters\result_5stages_5cohorts_8.2.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osnat\Documents\aosnat\EK\Estimation\result%20and%20parameters\result_5stages_5cohorts_8.2.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osnat\Documents\aosnat\EK\Estimation\result%20and%20parameters\result_5stages_5cohorts_8.2.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osnat\Documents\aosnat\EK\Estimation\result%20and%20parameters\result_5stages_5cohorts_8.2.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osnat\Documents\aosnat\EK\Estimation\result%20and%20parameters\result_5stages_5cohorts_8.2.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osnat\Documents\aosnat\EK\Estimation\result%20and%20parameters\result_5stages_5cohorts_8.2.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C:\Users\osnat\Documents\aosnat\EK\Estimation\result%20and%20parameters\result_5stages_5cohorts_8.2.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C:\Users\osnat\Documents\aosnat\EK\Estimation\result%20and%20parameters\result_5stages_5cohorts_8.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snat\Documents\aosnat\EK\facts_figures\par,%20emp%20figures_maried+by%20M%20status14.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C:\Users\osnat\Documents\aosnat\EK\Estimation\result%20and%20parameters\result_5stages_5cohorts_8.2.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C:\Users\osnat\Documents\aosnat\EK\Estimation\result%20and%20parameters\result_5stages_5cohorts_8.2.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C:\Users\osnat\Documents\aosnat\EK\Estimation\result%20and%20parameters\result_5stages_5cohorts_8.2.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C:\Users\osnat\Documents\aosnat\EK\Estimation\result%20and%20parameters\result_5stages_5cohorts_8.2.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C:\Users\osnat\Documents\aosnat\EK\Estimation\result%20and%20parameters\result_5stages_5cohorts_8.2.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C:\Users\osnat\Documents\aosnat\EK\Estimation\result%20and%20parameters\result_5stages_5cohorts_8.2.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C:\Users\osnat\Documents\aosnat\EK\Estimation\result%20and%20parameters\result_5stages_5cohorts_8.2.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C:\Users\osnat\Documents\aosnat\EK\Estimation\result%20and%20parameters\result_5stages_5cohorts_8.2.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C:\Users\osnat\Documents\aosnat\EK\Estimation\result%20and%20parameters\result_5stages_5cohorts_8.2.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C:\Users\osnat\Documents\aosnat\EK\Estimation\result%20and%20parameters\result_5stages_5cohorts_8.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snat\Documents\aosnat\EK\facts_figures\par,%20emp%20figures_maried+by%20M%20status14.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C:\Users\osnat\Documents\aosnat\EK\Estimation\result%20and%20parameters\result_5stages_5cohorts_8.2.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C:\Users\osnat\Documents\aosnat\EK\Estimation\result%20and%20parameters\result_5stages_5cohorts_8.2.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C:\Users\osnat\Documents\aosnat\EK\Estimation\result%20and%20parameters\result_5stages_5cohorts_8.2.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file:///C:\Users\osnat\Documents\aosnat\EK\Estimation\result%20and%20parameters\result_5stages_5cohorts_8.2.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file:///C:\Users\osnat\Documents\aosnat\EK\Estimation\result%20and%20parameters\result_5stages_5cohorts_8.2.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file:///C:\Users\osnat\Documents\aosnat\EK\Estimation\result%20and%20parameters\result_5stages_5cohorts_8.2.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file:///C:\Users\osnat\Documents\aosnat\EK\marriage_premium_data_and_counter\marriage_premiun_age_exp_26.1.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C:\Users\osnat\Documents\aosnat\EK\marriage_premium_data_and_counter\marriage_premiun_age_exp_26.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snat\Documents\aosnat\EK\facts_figures\wages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33407325194317E-2"/>
          <c:y val="7.9934747145187668E-2"/>
          <c:w val="0.9223085460599334"/>
          <c:h val="0.83197389885807582"/>
        </c:manualLayout>
      </c:layout>
      <c:lineChart>
        <c:grouping val="standard"/>
        <c:varyColors val="0"/>
        <c:ser>
          <c:idx val="3"/>
          <c:order val="0"/>
          <c:tx>
            <c:v>Married Males</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marital status'!$C$214:$C$319</c:f>
              <c:numCache>
                <c:formatCode>General</c:formatCode>
                <c:ptCount val="106"/>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1962</c:v>
                </c:pt>
                <c:pt idx="54">
                  <c:v>1963</c:v>
                </c:pt>
                <c:pt idx="55">
                  <c:v>1964</c:v>
                </c:pt>
                <c:pt idx="56">
                  <c:v>1965</c:v>
                </c:pt>
                <c:pt idx="57">
                  <c:v>1966</c:v>
                </c:pt>
                <c:pt idx="58">
                  <c:v>1967</c:v>
                </c:pt>
                <c:pt idx="59">
                  <c:v>1968</c:v>
                </c:pt>
                <c:pt idx="60">
                  <c:v>1969</c:v>
                </c:pt>
                <c:pt idx="61">
                  <c:v>1970</c:v>
                </c:pt>
                <c:pt idx="62">
                  <c:v>1971</c:v>
                </c:pt>
                <c:pt idx="63">
                  <c:v>1972</c:v>
                </c:pt>
                <c:pt idx="64">
                  <c:v>1973</c:v>
                </c:pt>
                <c:pt idx="65">
                  <c:v>1974</c:v>
                </c:pt>
                <c:pt idx="66">
                  <c:v>1975</c:v>
                </c:pt>
                <c:pt idx="67">
                  <c:v>1976</c:v>
                </c:pt>
                <c:pt idx="68">
                  <c:v>1977</c:v>
                </c:pt>
                <c:pt idx="69">
                  <c:v>1978</c:v>
                </c:pt>
                <c:pt idx="70">
                  <c:v>1979</c:v>
                </c:pt>
                <c:pt idx="71">
                  <c:v>1980</c:v>
                </c:pt>
                <c:pt idx="72">
                  <c:v>1981</c:v>
                </c:pt>
                <c:pt idx="73">
                  <c:v>1982</c:v>
                </c:pt>
                <c:pt idx="74">
                  <c:v>1983</c:v>
                </c:pt>
                <c:pt idx="75">
                  <c:v>1984</c:v>
                </c:pt>
                <c:pt idx="76">
                  <c:v>1985</c:v>
                </c:pt>
                <c:pt idx="77">
                  <c:v>1986</c:v>
                </c:pt>
                <c:pt idx="78">
                  <c:v>1987</c:v>
                </c:pt>
                <c:pt idx="79">
                  <c:v>1988</c:v>
                </c:pt>
                <c:pt idx="80">
                  <c:v>1989</c:v>
                </c:pt>
                <c:pt idx="81">
                  <c:v>1990</c:v>
                </c:pt>
                <c:pt idx="82">
                  <c:v>1991</c:v>
                </c:pt>
                <c:pt idx="83">
                  <c:v>1992</c:v>
                </c:pt>
                <c:pt idx="84">
                  <c:v>1993</c:v>
                </c:pt>
                <c:pt idx="85">
                  <c:v>1994</c:v>
                </c:pt>
                <c:pt idx="86">
                  <c:v>1995</c:v>
                </c:pt>
                <c:pt idx="87">
                  <c:v>1996</c:v>
                </c:pt>
                <c:pt idx="88">
                  <c:v>1997</c:v>
                </c:pt>
                <c:pt idx="89">
                  <c:v>1998</c:v>
                </c:pt>
                <c:pt idx="90">
                  <c:v>1999</c:v>
                </c:pt>
                <c:pt idx="91">
                  <c:v>2000</c:v>
                </c:pt>
                <c:pt idx="92">
                  <c:v>2001</c:v>
                </c:pt>
                <c:pt idx="93">
                  <c:v>2002</c:v>
                </c:pt>
                <c:pt idx="94">
                  <c:v>2003</c:v>
                </c:pt>
                <c:pt idx="95">
                  <c:v>2004</c:v>
                </c:pt>
                <c:pt idx="96">
                  <c:v>2005</c:v>
                </c:pt>
                <c:pt idx="97">
                  <c:v>2006</c:v>
                </c:pt>
                <c:pt idx="98">
                  <c:v>2007</c:v>
                </c:pt>
                <c:pt idx="99">
                  <c:v>2008</c:v>
                </c:pt>
                <c:pt idx="100">
                  <c:v>2009</c:v>
                </c:pt>
                <c:pt idx="101">
                  <c:v>2010</c:v>
                </c:pt>
                <c:pt idx="102">
                  <c:v>2011</c:v>
                </c:pt>
                <c:pt idx="103">
                  <c:v>2012</c:v>
                </c:pt>
                <c:pt idx="104">
                  <c:v>2013</c:v>
                </c:pt>
                <c:pt idx="105">
                  <c:v>2014</c:v>
                </c:pt>
              </c:numCache>
            </c:numRef>
          </c:cat>
          <c:val>
            <c:numRef>
              <c:f>'by marital status'!$D$2:$D$54</c:f>
              <c:numCache>
                <c:formatCode>General</c:formatCode>
                <c:ptCount val="53"/>
                <c:pt idx="0">
                  <c:v>0.95600989999999997</c:v>
                </c:pt>
                <c:pt idx="1">
                  <c:v>0.95765699999999998</c:v>
                </c:pt>
                <c:pt idx="2">
                  <c:v>0.95457320000000001</c:v>
                </c:pt>
                <c:pt idx="3">
                  <c:v>0.95409080000000002</c:v>
                </c:pt>
                <c:pt idx="4">
                  <c:v>0.95154280000000002</c:v>
                </c:pt>
                <c:pt idx="5">
                  <c:v>0.9485517</c:v>
                </c:pt>
                <c:pt idx="6">
                  <c:v>0.94931169999999998</c:v>
                </c:pt>
                <c:pt idx="7">
                  <c:v>0.94805930000000005</c:v>
                </c:pt>
                <c:pt idx="8">
                  <c:v>0.94661269999999997</c:v>
                </c:pt>
                <c:pt idx="9">
                  <c:v>0.94132950000000004</c:v>
                </c:pt>
                <c:pt idx="10">
                  <c:v>0.93739810000000001</c:v>
                </c:pt>
                <c:pt idx="11">
                  <c:v>0.9293517</c:v>
                </c:pt>
                <c:pt idx="12">
                  <c:v>0.92670459999999999</c:v>
                </c:pt>
                <c:pt idx="13">
                  <c:v>0.92243059999999999</c:v>
                </c:pt>
                <c:pt idx="14">
                  <c:v>0.91615559999999996</c:v>
                </c:pt>
                <c:pt idx="15">
                  <c:v>0.91423080000000001</c:v>
                </c:pt>
                <c:pt idx="16">
                  <c:v>0.90968439999999995</c:v>
                </c:pt>
                <c:pt idx="17">
                  <c:v>0.91045520000000002</c:v>
                </c:pt>
                <c:pt idx="18">
                  <c:v>0.91272039999999999</c:v>
                </c:pt>
                <c:pt idx="19">
                  <c:v>0.9116088</c:v>
                </c:pt>
                <c:pt idx="20">
                  <c:v>0.90487700000000004</c:v>
                </c:pt>
                <c:pt idx="21">
                  <c:v>0.90005789999999997</c:v>
                </c:pt>
                <c:pt idx="22">
                  <c:v>0.8989395</c:v>
                </c:pt>
                <c:pt idx="23">
                  <c:v>0.9002116</c:v>
                </c:pt>
                <c:pt idx="24">
                  <c:v>0.89712270000000005</c:v>
                </c:pt>
                <c:pt idx="25">
                  <c:v>0.89960779999999996</c:v>
                </c:pt>
                <c:pt idx="26">
                  <c:v>0.90067390000000003</c:v>
                </c:pt>
                <c:pt idx="27">
                  <c:v>0.90283869999999999</c:v>
                </c:pt>
                <c:pt idx="28">
                  <c:v>0.90177280000000004</c:v>
                </c:pt>
                <c:pt idx="29">
                  <c:v>0.89992530000000004</c:v>
                </c:pt>
                <c:pt idx="30">
                  <c:v>0.89735450000000005</c:v>
                </c:pt>
                <c:pt idx="31">
                  <c:v>0.89850209999999997</c:v>
                </c:pt>
                <c:pt idx="32">
                  <c:v>0.88953329999999997</c:v>
                </c:pt>
                <c:pt idx="33">
                  <c:v>0.8933719</c:v>
                </c:pt>
                <c:pt idx="34">
                  <c:v>0.89778570000000002</c:v>
                </c:pt>
                <c:pt idx="35">
                  <c:v>0.90110710000000005</c:v>
                </c:pt>
                <c:pt idx="36">
                  <c:v>0.89769739999999998</c:v>
                </c:pt>
                <c:pt idx="37">
                  <c:v>0.8988429</c:v>
                </c:pt>
                <c:pt idx="38">
                  <c:v>0.89665810000000001</c:v>
                </c:pt>
                <c:pt idx="39">
                  <c:v>0.89672830000000003</c:v>
                </c:pt>
                <c:pt idx="40">
                  <c:v>0.89415409999999995</c:v>
                </c:pt>
                <c:pt idx="41">
                  <c:v>0.89105920000000005</c:v>
                </c:pt>
                <c:pt idx="42">
                  <c:v>0.88840719999999995</c:v>
                </c:pt>
                <c:pt idx="43">
                  <c:v>0.89099289999999998</c:v>
                </c:pt>
                <c:pt idx="44">
                  <c:v>0.89024820000000005</c:v>
                </c:pt>
                <c:pt idx="45">
                  <c:v>0.88826700000000003</c:v>
                </c:pt>
                <c:pt idx="46">
                  <c:v>0.88520710000000002</c:v>
                </c:pt>
                <c:pt idx="47">
                  <c:v>0.88047839999999999</c:v>
                </c:pt>
                <c:pt idx="48">
                  <c:v>0.87926610000000005</c:v>
                </c:pt>
                <c:pt idx="49">
                  <c:v>0.87303120000000001</c:v>
                </c:pt>
                <c:pt idx="50">
                  <c:v>0.87156299999999998</c:v>
                </c:pt>
                <c:pt idx="51">
                  <c:v>0.8723959</c:v>
                </c:pt>
                <c:pt idx="52">
                  <c:v>0.87026840000000005</c:v>
                </c:pt>
              </c:numCache>
            </c:numRef>
          </c:val>
          <c:smooth val="0"/>
        </c:ser>
        <c:ser>
          <c:idx val="4"/>
          <c:order val="1"/>
          <c:tx>
            <c:v>Single Males</c:v>
          </c:tx>
          <c:spPr>
            <a:ln w="12700">
              <a:solidFill>
                <a:srgbClr val="FF0000"/>
              </a:solidFill>
              <a:prstDash val="solid"/>
            </a:ln>
          </c:spPr>
          <c:marker>
            <c:symbol val="star"/>
            <c:size val="3"/>
            <c:spPr>
              <a:solidFill>
                <a:srgbClr val="FF0000"/>
              </a:solidFill>
              <a:ln>
                <a:solidFill>
                  <a:srgbClr val="FF0000"/>
                </a:solidFill>
                <a:prstDash val="solid"/>
              </a:ln>
            </c:spPr>
          </c:marker>
          <c:cat>
            <c:numRef>
              <c:f>'by marital status'!$C$214:$C$319</c:f>
              <c:numCache>
                <c:formatCode>General</c:formatCode>
                <c:ptCount val="106"/>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1962</c:v>
                </c:pt>
                <c:pt idx="54">
                  <c:v>1963</c:v>
                </c:pt>
                <c:pt idx="55">
                  <c:v>1964</c:v>
                </c:pt>
                <c:pt idx="56">
                  <c:v>1965</c:v>
                </c:pt>
                <c:pt idx="57">
                  <c:v>1966</c:v>
                </c:pt>
                <c:pt idx="58">
                  <c:v>1967</c:v>
                </c:pt>
                <c:pt idx="59">
                  <c:v>1968</c:v>
                </c:pt>
                <c:pt idx="60">
                  <c:v>1969</c:v>
                </c:pt>
                <c:pt idx="61">
                  <c:v>1970</c:v>
                </c:pt>
                <c:pt idx="62">
                  <c:v>1971</c:v>
                </c:pt>
                <c:pt idx="63">
                  <c:v>1972</c:v>
                </c:pt>
                <c:pt idx="64">
                  <c:v>1973</c:v>
                </c:pt>
                <c:pt idx="65">
                  <c:v>1974</c:v>
                </c:pt>
                <c:pt idx="66">
                  <c:v>1975</c:v>
                </c:pt>
                <c:pt idx="67">
                  <c:v>1976</c:v>
                </c:pt>
                <c:pt idx="68">
                  <c:v>1977</c:v>
                </c:pt>
                <c:pt idx="69">
                  <c:v>1978</c:v>
                </c:pt>
                <c:pt idx="70">
                  <c:v>1979</c:v>
                </c:pt>
                <c:pt idx="71">
                  <c:v>1980</c:v>
                </c:pt>
                <c:pt idx="72">
                  <c:v>1981</c:v>
                </c:pt>
                <c:pt idx="73">
                  <c:v>1982</c:v>
                </c:pt>
                <c:pt idx="74">
                  <c:v>1983</c:v>
                </c:pt>
                <c:pt idx="75">
                  <c:v>1984</c:v>
                </c:pt>
                <c:pt idx="76">
                  <c:v>1985</c:v>
                </c:pt>
                <c:pt idx="77">
                  <c:v>1986</c:v>
                </c:pt>
                <c:pt idx="78">
                  <c:v>1987</c:v>
                </c:pt>
                <c:pt idx="79">
                  <c:v>1988</c:v>
                </c:pt>
                <c:pt idx="80">
                  <c:v>1989</c:v>
                </c:pt>
                <c:pt idx="81">
                  <c:v>1990</c:v>
                </c:pt>
                <c:pt idx="82">
                  <c:v>1991</c:v>
                </c:pt>
                <c:pt idx="83">
                  <c:v>1992</c:v>
                </c:pt>
                <c:pt idx="84">
                  <c:v>1993</c:v>
                </c:pt>
                <c:pt idx="85">
                  <c:v>1994</c:v>
                </c:pt>
                <c:pt idx="86">
                  <c:v>1995</c:v>
                </c:pt>
                <c:pt idx="87">
                  <c:v>1996</c:v>
                </c:pt>
                <c:pt idx="88">
                  <c:v>1997</c:v>
                </c:pt>
                <c:pt idx="89">
                  <c:v>1998</c:v>
                </c:pt>
                <c:pt idx="90">
                  <c:v>1999</c:v>
                </c:pt>
                <c:pt idx="91">
                  <c:v>2000</c:v>
                </c:pt>
                <c:pt idx="92">
                  <c:v>2001</c:v>
                </c:pt>
                <c:pt idx="93">
                  <c:v>2002</c:v>
                </c:pt>
                <c:pt idx="94">
                  <c:v>2003</c:v>
                </c:pt>
                <c:pt idx="95">
                  <c:v>2004</c:v>
                </c:pt>
                <c:pt idx="96">
                  <c:v>2005</c:v>
                </c:pt>
                <c:pt idx="97">
                  <c:v>2006</c:v>
                </c:pt>
                <c:pt idx="98">
                  <c:v>2007</c:v>
                </c:pt>
                <c:pt idx="99">
                  <c:v>2008</c:v>
                </c:pt>
                <c:pt idx="100">
                  <c:v>2009</c:v>
                </c:pt>
                <c:pt idx="101">
                  <c:v>2010</c:v>
                </c:pt>
                <c:pt idx="102">
                  <c:v>2011</c:v>
                </c:pt>
                <c:pt idx="103">
                  <c:v>2012</c:v>
                </c:pt>
                <c:pt idx="104">
                  <c:v>2013</c:v>
                </c:pt>
                <c:pt idx="105">
                  <c:v>2014</c:v>
                </c:pt>
              </c:numCache>
            </c:numRef>
          </c:cat>
          <c:val>
            <c:numRef>
              <c:f>'by marital status'!$D$55:$D$107</c:f>
              <c:numCache>
                <c:formatCode>General</c:formatCode>
                <c:ptCount val="53"/>
                <c:pt idx="0">
                  <c:v>0.86129860000000003</c:v>
                </c:pt>
                <c:pt idx="1">
                  <c:v>0.85250040000000005</c:v>
                </c:pt>
                <c:pt idx="2">
                  <c:v>0.84660100000000005</c:v>
                </c:pt>
                <c:pt idx="3">
                  <c:v>0.8492227</c:v>
                </c:pt>
                <c:pt idx="4">
                  <c:v>0.83921699999999999</c:v>
                </c:pt>
                <c:pt idx="5">
                  <c:v>0.84340789999999999</c:v>
                </c:pt>
                <c:pt idx="6">
                  <c:v>0.842642</c:v>
                </c:pt>
                <c:pt idx="7">
                  <c:v>0.81889250000000002</c:v>
                </c:pt>
                <c:pt idx="8">
                  <c:v>0.82233909999999999</c:v>
                </c:pt>
                <c:pt idx="9">
                  <c:v>0.81889310000000004</c:v>
                </c:pt>
                <c:pt idx="10">
                  <c:v>0.81755469999999997</c:v>
                </c:pt>
                <c:pt idx="11">
                  <c:v>0.83248509999999998</c:v>
                </c:pt>
                <c:pt idx="12">
                  <c:v>0.82711040000000002</c:v>
                </c:pt>
                <c:pt idx="13">
                  <c:v>0.83570219999999995</c:v>
                </c:pt>
                <c:pt idx="14">
                  <c:v>0.82876950000000005</c:v>
                </c:pt>
                <c:pt idx="15">
                  <c:v>0.83294060000000003</c:v>
                </c:pt>
                <c:pt idx="16">
                  <c:v>0.8359451</c:v>
                </c:pt>
                <c:pt idx="17">
                  <c:v>0.86455939999999998</c:v>
                </c:pt>
                <c:pt idx="18">
                  <c:v>0.84801970000000004</c:v>
                </c:pt>
                <c:pt idx="19">
                  <c:v>0.84683200000000003</c:v>
                </c:pt>
                <c:pt idx="20">
                  <c:v>0.8539255</c:v>
                </c:pt>
                <c:pt idx="21">
                  <c:v>0.85081200000000001</c:v>
                </c:pt>
                <c:pt idx="22">
                  <c:v>0.85318059999999996</c:v>
                </c:pt>
                <c:pt idx="23">
                  <c:v>0.84685200000000005</c:v>
                </c:pt>
                <c:pt idx="24">
                  <c:v>0.85717580000000004</c:v>
                </c:pt>
                <c:pt idx="25">
                  <c:v>0.85732030000000004</c:v>
                </c:pt>
                <c:pt idx="26">
                  <c:v>0.85830779999999995</c:v>
                </c:pt>
                <c:pt idx="27">
                  <c:v>0.86166050000000005</c:v>
                </c:pt>
                <c:pt idx="28">
                  <c:v>0.86671290000000001</c:v>
                </c:pt>
                <c:pt idx="29">
                  <c:v>0.86535879999999998</c:v>
                </c:pt>
                <c:pt idx="30">
                  <c:v>0.86741749999999995</c:v>
                </c:pt>
                <c:pt idx="31">
                  <c:v>0.85582910000000001</c:v>
                </c:pt>
                <c:pt idx="32">
                  <c:v>0.8555374</c:v>
                </c:pt>
                <c:pt idx="33">
                  <c:v>0.8514562</c:v>
                </c:pt>
                <c:pt idx="34">
                  <c:v>0.85826290000000005</c:v>
                </c:pt>
                <c:pt idx="35">
                  <c:v>0.85374380000000005</c:v>
                </c:pt>
                <c:pt idx="36">
                  <c:v>0.85076280000000004</c:v>
                </c:pt>
                <c:pt idx="37">
                  <c:v>0.86041749999999995</c:v>
                </c:pt>
                <c:pt idx="38">
                  <c:v>0.85138369999999997</c:v>
                </c:pt>
                <c:pt idx="39">
                  <c:v>0.85459030000000002</c:v>
                </c:pt>
                <c:pt idx="40">
                  <c:v>0.83751039999999999</c:v>
                </c:pt>
                <c:pt idx="41">
                  <c:v>0.83864760000000005</c:v>
                </c:pt>
                <c:pt idx="42">
                  <c:v>0.82525769999999998</c:v>
                </c:pt>
                <c:pt idx="43">
                  <c:v>0.82319889999999996</c:v>
                </c:pt>
                <c:pt idx="44">
                  <c:v>0.83488300000000004</c:v>
                </c:pt>
                <c:pt idx="45">
                  <c:v>0.84079369999999998</c:v>
                </c:pt>
                <c:pt idx="46">
                  <c:v>0.83122839999999998</c:v>
                </c:pt>
                <c:pt idx="47">
                  <c:v>0.81977509999999998</c:v>
                </c:pt>
                <c:pt idx="48">
                  <c:v>0.82218009999999997</c:v>
                </c:pt>
                <c:pt idx="49">
                  <c:v>0.81773320000000005</c:v>
                </c:pt>
                <c:pt idx="50">
                  <c:v>0.81756949999999995</c:v>
                </c:pt>
                <c:pt idx="51">
                  <c:v>0.80772759999999999</c:v>
                </c:pt>
                <c:pt idx="52">
                  <c:v>0.79969840000000003</c:v>
                </c:pt>
              </c:numCache>
            </c:numRef>
          </c:val>
          <c:smooth val="0"/>
        </c:ser>
        <c:ser>
          <c:idx val="5"/>
          <c:order val="2"/>
          <c:tx>
            <c:v>Divorced Males</c:v>
          </c:tx>
          <c:spPr>
            <a:ln w="12700">
              <a:solidFill>
                <a:srgbClr val="008000"/>
              </a:solidFill>
              <a:prstDash val="solid"/>
            </a:ln>
          </c:spPr>
          <c:marker>
            <c:symbol val="circle"/>
            <c:size val="5"/>
            <c:spPr>
              <a:solidFill>
                <a:srgbClr val="008000"/>
              </a:solidFill>
              <a:ln>
                <a:solidFill>
                  <a:srgbClr val="008000"/>
                </a:solidFill>
                <a:prstDash val="solid"/>
              </a:ln>
            </c:spPr>
          </c:marker>
          <c:cat>
            <c:numRef>
              <c:f>'by marital status'!$C$214:$C$319</c:f>
              <c:numCache>
                <c:formatCode>General</c:formatCode>
                <c:ptCount val="106"/>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1962</c:v>
                </c:pt>
                <c:pt idx="54">
                  <c:v>1963</c:v>
                </c:pt>
                <c:pt idx="55">
                  <c:v>1964</c:v>
                </c:pt>
                <c:pt idx="56">
                  <c:v>1965</c:v>
                </c:pt>
                <c:pt idx="57">
                  <c:v>1966</c:v>
                </c:pt>
                <c:pt idx="58">
                  <c:v>1967</c:v>
                </c:pt>
                <c:pt idx="59">
                  <c:v>1968</c:v>
                </c:pt>
                <c:pt idx="60">
                  <c:v>1969</c:v>
                </c:pt>
                <c:pt idx="61">
                  <c:v>1970</c:v>
                </c:pt>
                <c:pt idx="62">
                  <c:v>1971</c:v>
                </c:pt>
                <c:pt idx="63">
                  <c:v>1972</c:v>
                </c:pt>
                <c:pt idx="64">
                  <c:v>1973</c:v>
                </c:pt>
                <c:pt idx="65">
                  <c:v>1974</c:v>
                </c:pt>
                <c:pt idx="66">
                  <c:v>1975</c:v>
                </c:pt>
                <c:pt idx="67">
                  <c:v>1976</c:v>
                </c:pt>
                <c:pt idx="68">
                  <c:v>1977</c:v>
                </c:pt>
                <c:pt idx="69">
                  <c:v>1978</c:v>
                </c:pt>
                <c:pt idx="70">
                  <c:v>1979</c:v>
                </c:pt>
                <c:pt idx="71">
                  <c:v>1980</c:v>
                </c:pt>
                <c:pt idx="72">
                  <c:v>1981</c:v>
                </c:pt>
                <c:pt idx="73">
                  <c:v>1982</c:v>
                </c:pt>
                <c:pt idx="74">
                  <c:v>1983</c:v>
                </c:pt>
                <c:pt idx="75">
                  <c:v>1984</c:v>
                </c:pt>
                <c:pt idx="76">
                  <c:v>1985</c:v>
                </c:pt>
                <c:pt idx="77">
                  <c:v>1986</c:v>
                </c:pt>
                <c:pt idx="78">
                  <c:v>1987</c:v>
                </c:pt>
                <c:pt idx="79">
                  <c:v>1988</c:v>
                </c:pt>
                <c:pt idx="80">
                  <c:v>1989</c:v>
                </c:pt>
                <c:pt idx="81">
                  <c:v>1990</c:v>
                </c:pt>
                <c:pt idx="82">
                  <c:v>1991</c:v>
                </c:pt>
                <c:pt idx="83">
                  <c:v>1992</c:v>
                </c:pt>
                <c:pt idx="84">
                  <c:v>1993</c:v>
                </c:pt>
                <c:pt idx="85">
                  <c:v>1994</c:v>
                </c:pt>
                <c:pt idx="86">
                  <c:v>1995</c:v>
                </c:pt>
                <c:pt idx="87">
                  <c:v>1996</c:v>
                </c:pt>
                <c:pt idx="88">
                  <c:v>1997</c:v>
                </c:pt>
                <c:pt idx="89">
                  <c:v>1998</c:v>
                </c:pt>
                <c:pt idx="90">
                  <c:v>1999</c:v>
                </c:pt>
                <c:pt idx="91">
                  <c:v>2000</c:v>
                </c:pt>
                <c:pt idx="92">
                  <c:v>2001</c:v>
                </c:pt>
                <c:pt idx="93">
                  <c:v>2002</c:v>
                </c:pt>
                <c:pt idx="94">
                  <c:v>2003</c:v>
                </c:pt>
                <c:pt idx="95">
                  <c:v>2004</c:v>
                </c:pt>
                <c:pt idx="96">
                  <c:v>2005</c:v>
                </c:pt>
                <c:pt idx="97">
                  <c:v>2006</c:v>
                </c:pt>
                <c:pt idx="98">
                  <c:v>2007</c:v>
                </c:pt>
                <c:pt idx="99">
                  <c:v>2008</c:v>
                </c:pt>
                <c:pt idx="100">
                  <c:v>2009</c:v>
                </c:pt>
                <c:pt idx="101">
                  <c:v>2010</c:v>
                </c:pt>
                <c:pt idx="102">
                  <c:v>2011</c:v>
                </c:pt>
                <c:pt idx="103">
                  <c:v>2012</c:v>
                </c:pt>
                <c:pt idx="104">
                  <c:v>2013</c:v>
                </c:pt>
                <c:pt idx="105">
                  <c:v>2014</c:v>
                </c:pt>
              </c:numCache>
            </c:numRef>
          </c:cat>
          <c:val>
            <c:numRef>
              <c:f>'by marital status'!$D$108:$D$160</c:f>
              <c:numCache>
                <c:formatCode>General</c:formatCode>
                <c:ptCount val="53"/>
                <c:pt idx="0">
                  <c:v>0.87581960000000003</c:v>
                </c:pt>
                <c:pt idx="1">
                  <c:v>0.83997840000000001</c:v>
                </c:pt>
                <c:pt idx="2">
                  <c:v>0.89133370000000001</c:v>
                </c:pt>
                <c:pt idx="3">
                  <c:v>0.88009950000000003</c:v>
                </c:pt>
                <c:pt idx="4">
                  <c:v>0.84845020000000004</c:v>
                </c:pt>
                <c:pt idx="5">
                  <c:v>0.8500624</c:v>
                </c:pt>
                <c:pt idx="6">
                  <c:v>0.85337949999999996</c:v>
                </c:pt>
                <c:pt idx="7">
                  <c:v>0.88578140000000005</c:v>
                </c:pt>
                <c:pt idx="8">
                  <c:v>0.88497809999999999</c:v>
                </c:pt>
                <c:pt idx="9">
                  <c:v>0.8742856</c:v>
                </c:pt>
                <c:pt idx="10">
                  <c:v>0.83676309999999998</c:v>
                </c:pt>
                <c:pt idx="11">
                  <c:v>0.84362950000000003</c:v>
                </c:pt>
                <c:pt idx="12">
                  <c:v>0.85558579999999995</c:v>
                </c:pt>
                <c:pt idx="13">
                  <c:v>0.82539879999999999</c:v>
                </c:pt>
                <c:pt idx="14">
                  <c:v>0.8513191</c:v>
                </c:pt>
                <c:pt idx="15">
                  <c:v>0.85996570000000006</c:v>
                </c:pt>
                <c:pt idx="16">
                  <c:v>0.86100209999999999</c:v>
                </c:pt>
                <c:pt idx="17">
                  <c:v>0.87572609999999995</c:v>
                </c:pt>
                <c:pt idx="18">
                  <c:v>0.87135649999999998</c:v>
                </c:pt>
                <c:pt idx="19">
                  <c:v>0.872506</c:v>
                </c:pt>
                <c:pt idx="20">
                  <c:v>0.87042549999999996</c:v>
                </c:pt>
                <c:pt idx="21">
                  <c:v>0.86613700000000005</c:v>
                </c:pt>
                <c:pt idx="22">
                  <c:v>0.88069540000000002</c:v>
                </c:pt>
                <c:pt idx="23">
                  <c:v>0.88762839999999998</c:v>
                </c:pt>
                <c:pt idx="24">
                  <c:v>0.86075299999999999</c:v>
                </c:pt>
                <c:pt idx="25">
                  <c:v>0.86556569999999999</c:v>
                </c:pt>
                <c:pt idx="26">
                  <c:v>0.87015589999999998</c:v>
                </c:pt>
                <c:pt idx="27">
                  <c:v>0.86472420000000005</c:v>
                </c:pt>
                <c:pt idx="28">
                  <c:v>0.87153499999999995</c:v>
                </c:pt>
                <c:pt idx="29">
                  <c:v>0.86823399999999995</c:v>
                </c:pt>
                <c:pt idx="30">
                  <c:v>0.86547810000000003</c:v>
                </c:pt>
                <c:pt idx="31">
                  <c:v>0.84901329999999997</c:v>
                </c:pt>
                <c:pt idx="32">
                  <c:v>0.83915200000000001</c:v>
                </c:pt>
                <c:pt idx="33">
                  <c:v>0.85151520000000003</c:v>
                </c:pt>
                <c:pt idx="34">
                  <c:v>0.84794849999999999</c:v>
                </c:pt>
                <c:pt idx="35">
                  <c:v>0.8399084</c:v>
                </c:pt>
                <c:pt idx="36">
                  <c:v>0.84494919999999996</c:v>
                </c:pt>
                <c:pt idx="37">
                  <c:v>0.83341069999999995</c:v>
                </c:pt>
                <c:pt idx="38">
                  <c:v>0.83489579999999997</c:v>
                </c:pt>
                <c:pt idx="39">
                  <c:v>0.81182109999999996</c:v>
                </c:pt>
                <c:pt idx="40">
                  <c:v>0.82796860000000005</c:v>
                </c:pt>
                <c:pt idx="41">
                  <c:v>0.81037400000000004</c:v>
                </c:pt>
                <c:pt idx="42">
                  <c:v>0.81926200000000005</c:v>
                </c:pt>
                <c:pt idx="43">
                  <c:v>0.80594679999999996</c:v>
                </c:pt>
                <c:pt idx="44">
                  <c:v>0.80907799999999996</c:v>
                </c:pt>
                <c:pt idx="45">
                  <c:v>0.80784820000000002</c:v>
                </c:pt>
                <c:pt idx="46">
                  <c:v>0.79301319999999997</c:v>
                </c:pt>
                <c:pt idx="47">
                  <c:v>0.78551130000000002</c:v>
                </c:pt>
                <c:pt idx="48">
                  <c:v>0.78453059999999997</c:v>
                </c:pt>
                <c:pt idx="49">
                  <c:v>0.78182479999999999</c:v>
                </c:pt>
                <c:pt idx="50">
                  <c:v>0.78766990000000003</c:v>
                </c:pt>
                <c:pt idx="51">
                  <c:v>0.77295329999999995</c:v>
                </c:pt>
                <c:pt idx="52">
                  <c:v>0.75287110000000002</c:v>
                </c:pt>
              </c:numCache>
            </c:numRef>
          </c:val>
          <c:smooth val="0"/>
        </c:ser>
        <c:dLbls>
          <c:showLegendKey val="0"/>
          <c:showVal val="0"/>
          <c:showCatName val="0"/>
          <c:showSerName val="0"/>
          <c:showPercent val="0"/>
          <c:showBubbleSize val="0"/>
        </c:dLbls>
        <c:marker val="1"/>
        <c:smooth val="0"/>
        <c:axId val="83750272"/>
        <c:axId val="83752832"/>
      </c:lineChart>
      <c:catAx>
        <c:axId val="83750272"/>
        <c:scaling>
          <c:orientation val="minMax"/>
        </c:scaling>
        <c:delete val="0"/>
        <c:axPos val="b"/>
        <c:title>
          <c:tx>
            <c:rich>
              <a:bodyPr/>
              <a:lstStyle/>
              <a:p>
                <a:pPr>
                  <a:defRPr sz="1175" b="0" i="0" u="none" strike="noStrike" baseline="0">
                    <a:solidFill>
                      <a:srgbClr val="000000"/>
                    </a:solidFill>
                    <a:latin typeface="Arial"/>
                    <a:ea typeface="Arial"/>
                    <a:cs typeface="Arial"/>
                  </a:defRPr>
                </a:pPr>
                <a:r>
                  <a:rPr lang="en-CA"/>
                  <a:t>year</a:t>
                </a:r>
              </a:p>
            </c:rich>
          </c:tx>
          <c:layout>
            <c:manualLayout>
              <c:xMode val="edge"/>
              <c:yMode val="edge"/>
              <c:x val="0.50055493895671421"/>
              <c:y val="0.9575856443719412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3752832"/>
        <c:crosses val="autoZero"/>
        <c:auto val="1"/>
        <c:lblAlgn val="ctr"/>
        <c:lblOffset val="100"/>
        <c:tickLblSkip val="5"/>
        <c:tickMarkSkip val="1"/>
        <c:noMultiLvlLbl val="0"/>
      </c:catAx>
      <c:valAx>
        <c:axId val="83752832"/>
        <c:scaling>
          <c:orientation val="minMax"/>
          <c:max val="1"/>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3750272"/>
        <c:crosses val="autoZero"/>
        <c:crossBetween val="midCat"/>
        <c:majorUnit val="0.1"/>
      </c:valAx>
      <c:spPr>
        <a:noFill/>
        <a:ln w="3175">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3"/>
          <c:order val="0"/>
          <c:tx>
            <c:v>Divorced Men</c:v>
          </c:tx>
          <c:spPr>
            <a:ln>
              <a:solidFill>
                <a:srgbClr val="00B050"/>
              </a:solidFill>
            </a:ln>
          </c:spPr>
          <c:marker>
            <c:symbol val="triangle"/>
            <c:size val="7"/>
            <c:spPr>
              <a:solidFill>
                <a:srgbClr val="00B050"/>
              </a:solidFill>
            </c:spPr>
          </c:marker>
          <c:cat>
            <c:numRef>
              <c:f>'by sex'!$A$2:$A$54</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sex divorce'!$P$2:$P$54</c:f>
              <c:numCache>
                <c:formatCode>General</c:formatCode>
                <c:ptCount val="53"/>
                <c:pt idx="0">
                  <c:v>32709.17</c:v>
                </c:pt>
                <c:pt idx="1">
                  <c:v>32340.41</c:v>
                </c:pt>
                <c:pt idx="2">
                  <c:v>31971.65</c:v>
                </c:pt>
                <c:pt idx="3">
                  <c:v>31506.28</c:v>
                </c:pt>
                <c:pt idx="4">
                  <c:v>32357.759999999998</c:v>
                </c:pt>
                <c:pt idx="5">
                  <c:v>36917.230000000003</c:v>
                </c:pt>
                <c:pt idx="6">
                  <c:v>34539.81</c:v>
                </c:pt>
                <c:pt idx="7">
                  <c:v>34119.129999999997</c:v>
                </c:pt>
                <c:pt idx="8">
                  <c:v>37615.25</c:v>
                </c:pt>
                <c:pt idx="9">
                  <c:v>37709.42</c:v>
                </c:pt>
                <c:pt idx="10">
                  <c:v>39561.39</c:v>
                </c:pt>
                <c:pt idx="11">
                  <c:v>41585.769999999997</c:v>
                </c:pt>
                <c:pt idx="12">
                  <c:v>40124.93</c:v>
                </c:pt>
                <c:pt idx="13">
                  <c:v>38328.449999999997</c:v>
                </c:pt>
                <c:pt idx="14">
                  <c:v>41018.550000000003</c:v>
                </c:pt>
                <c:pt idx="15">
                  <c:v>42020.85</c:v>
                </c:pt>
                <c:pt idx="16">
                  <c:v>41229.21</c:v>
                </c:pt>
                <c:pt idx="17">
                  <c:v>43998.48</c:v>
                </c:pt>
                <c:pt idx="18">
                  <c:v>42443.8</c:v>
                </c:pt>
                <c:pt idx="19">
                  <c:v>43846.34</c:v>
                </c:pt>
                <c:pt idx="20">
                  <c:v>45551.3</c:v>
                </c:pt>
                <c:pt idx="21">
                  <c:v>45873.99</c:v>
                </c:pt>
                <c:pt idx="22">
                  <c:v>46369.54</c:v>
                </c:pt>
                <c:pt idx="23">
                  <c:v>45750.35</c:v>
                </c:pt>
                <c:pt idx="24">
                  <c:v>45747.05</c:v>
                </c:pt>
                <c:pt idx="25">
                  <c:v>47711.65</c:v>
                </c:pt>
                <c:pt idx="26">
                  <c:v>46229.38</c:v>
                </c:pt>
                <c:pt idx="27">
                  <c:v>45408.09</c:v>
                </c:pt>
                <c:pt idx="28">
                  <c:v>44398.080000000002</c:v>
                </c:pt>
                <c:pt idx="29">
                  <c:v>44222.92</c:v>
                </c:pt>
                <c:pt idx="30">
                  <c:v>44987.73</c:v>
                </c:pt>
                <c:pt idx="31">
                  <c:v>44671.040000000001</c:v>
                </c:pt>
                <c:pt idx="32">
                  <c:v>43942.879999999997</c:v>
                </c:pt>
                <c:pt idx="33">
                  <c:v>43347.39</c:v>
                </c:pt>
                <c:pt idx="34">
                  <c:v>46379.12</c:v>
                </c:pt>
                <c:pt idx="35">
                  <c:v>49060.08</c:v>
                </c:pt>
                <c:pt idx="36">
                  <c:v>49481.52</c:v>
                </c:pt>
                <c:pt idx="37">
                  <c:v>49993.13</c:v>
                </c:pt>
                <c:pt idx="38">
                  <c:v>52076.07</c:v>
                </c:pt>
                <c:pt idx="39">
                  <c:v>52876.160000000003</c:v>
                </c:pt>
                <c:pt idx="40">
                  <c:v>53163.74</c:v>
                </c:pt>
                <c:pt idx="41">
                  <c:v>52394.32</c:v>
                </c:pt>
                <c:pt idx="42">
                  <c:v>54250.29</c:v>
                </c:pt>
                <c:pt idx="43">
                  <c:v>53792.63</c:v>
                </c:pt>
                <c:pt idx="44">
                  <c:v>53103.66</c:v>
                </c:pt>
                <c:pt idx="45">
                  <c:v>53907.56</c:v>
                </c:pt>
                <c:pt idx="46">
                  <c:v>53497.63</c:v>
                </c:pt>
                <c:pt idx="47">
                  <c:v>54173.32</c:v>
                </c:pt>
                <c:pt idx="48">
                  <c:v>54563.88</c:v>
                </c:pt>
                <c:pt idx="49">
                  <c:v>56389.68</c:v>
                </c:pt>
                <c:pt idx="50">
                  <c:v>57777.81</c:v>
                </c:pt>
                <c:pt idx="51">
                  <c:v>54156.79</c:v>
                </c:pt>
                <c:pt idx="52">
                  <c:v>55719.11</c:v>
                </c:pt>
              </c:numCache>
            </c:numRef>
          </c:val>
          <c:smooth val="0"/>
        </c:ser>
        <c:dLbls>
          <c:showLegendKey val="0"/>
          <c:showVal val="0"/>
          <c:showCatName val="0"/>
          <c:showSerName val="0"/>
          <c:showPercent val="0"/>
          <c:showBubbleSize val="0"/>
        </c:dLbls>
        <c:marker val="1"/>
        <c:smooth val="0"/>
        <c:axId val="116367360"/>
        <c:axId val="116369280"/>
      </c:lineChart>
      <c:lineChart>
        <c:grouping val="standard"/>
        <c:varyColors val="0"/>
        <c:ser>
          <c:idx val="1"/>
          <c:order val="1"/>
          <c:tx>
            <c:v>Married Men</c:v>
          </c:tx>
          <c:spPr>
            <a:ln>
              <a:solidFill>
                <a:srgbClr val="FF0000"/>
              </a:solidFill>
            </a:ln>
          </c:spPr>
          <c:marker>
            <c:spPr>
              <a:solidFill>
                <a:srgbClr val="FF0000"/>
              </a:solidFill>
            </c:spPr>
          </c:marker>
          <c:cat>
            <c:strRef>
              <c:f>'by sex'!$B$52:$B$101</c:f>
              <c:strCache>
                <c:ptCount val="50"/>
                <c:pt idx="0">
                  <c:v>Male</c:v>
                </c:pt>
                <c:pt idx="1">
                  <c:v>Male</c:v>
                </c:pt>
                <c:pt idx="2">
                  <c:v>Male</c:v>
                </c:pt>
                <c:pt idx="3">
                  <c:v>Female</c:v>
                </c:pt>
                <c:pt idx="4">
                  <c:v>Female</c:v>
                </c:pt>
                <c:pt idx="5">
                  <c:v>Female</c:v>
                </c:pt>
                <c:pt idx="6">
                  <c:v>Female</c:v>
                </c:pt>
                <c:pt idx="7">
                  <c:v>Female</c:v>
                </c:pt>
                <c:pt idx="8">
                  <c:v>Female</c:v>
                </c:pt>
                <c:pt idx="9">
                  <c:v>Female</c:v>
                </c:pt>
                <c:pt idx="10">
                  <c:v>Female</c:v>
                </c:pt>
                <c:pt idx="11">
                  <c:v>Female</c:v>
                </c:pt>
                <c:pt idx="12">
                  <c:v>Female</c:v>
                </c:pt>
                <c:pt idx="13">
                  <c:v>Female</c:v>
                </c:pt>
                <c:pt idx="14">
                  <c:v>Female</c:v>
                </c:pt>
                <c:pt idx="15">
                  <c:v>Female</c:v>
                </c:pt>
                <c:pt idx="16">
                  <c:v>Female</c:v>
                </c:pt>
                <c:pt idx="17">
                  <c:v>Female</c:v>
                </c:pt>
                <c:pt idx="18">
                  <c:v>Female</c:v>
                </c:pt>
                <c:pt idx="19">
                  <c:v>Female</c:v>
                </c:pt>
                <c:pt idx="20">
                  <c:v>Female</c:v>
                </c:pt>
                <c:pt idx="21">
                  <c:v>Female</c:v>
                </c:pt>
                <c:pt idx="22">
                  <c:v>Female</c:v>
                </c:pt>
                <c:pt idx="23">
                  <c:v>Female</c:v>
                </c:pt>
                <c:pt idx="24">
                  <c:v>Female</c:v>
                </c:pt>
                <c:pt idx="25">
                  <c:v>Female</c:v>
                </c:pt>
                <c:pt idx="26">
                  <c:v>Female</c:v>
                </c:pt>
                <c:pt idx="27">
                  <c:v>Female</c:v>
                </c:pt>
                <c:pt idx="28">
                  <c:v>Female</c:v>
                </c:pt>
                <c:pt idx="29">
                  <c:v>Female</c:v>
                </c:pt>
                <c:pt idx="30">
                  <c:v>Female</c:v>
                </c:pt>
                <c:pt idx="31">
                  <c:v>Female</c:v>
                </c:pt>
                <c:pt idx="32">
                  <c:v>Female</c:v>
                </c:pt>
                <c:pt idx="33">
                  <c:v>Female</c:v>
                </c:pt>
                <c:pt idx="34">
                  <c:v>Female</c:v>
                </c:pt>
                <c:pt idx="35">
                  <c:v>Female</c:v>
                </c:pt>
                <c:pt idx="36">
                  <c:v>Female</c:v>
                </c:pt>
                <c:pt idx="37">
                  <c:v>Female</c:v>
                </c:pt>
                <c:pt idx="38">
                  <c:v>Female</c:v>
                </c:pt>
                <c:pt idx="39">
                  <c:v>Female</c:v>
                </c:pt>
                <c:pt idx="40">
                  <c:v>Female</c:v>
                </c:pt>
                <c:pt idx="41">
                  <c:v>Female</c:v>
                </c:pt>
                <c:pt idx="42">
                  <c:v>Female</c:v>
                </c:pt>
                <c:pt idx="43">
                  <c:v>Female</c:v>
                </c:pt>
                <c:pt idx="44">
                  <c:v>Female</c:v>
                </c:pt>
                <c:pt idx="45">
                  <c:v>Female</c:v>
                </c:pt>
                <c:pt idx="46">
                  <c:v>Female</c:v>
                </c:pt>
                <c:pt idx="47">
                  <c:v>Female</c:v>
                </c:pt>
                <c:pt idx="48">
                  <c:v>Female</c:v>
                </c:pt>
                <c:pt idx="49">
                  <c:v>Female</c:v>
                </c:pt>
              </c:strCache>
            </c:strRef>
          </c:cat>
          <c:val>
            <c:numRef>
              <c:f>'by sex married'!$P$2:$P$54</c:f>
              <c:numCache>
                <c:formatCode>General</c:formatCode>
                <c:ptCount val="53"/>
                <c:pt idx="0">
                  <c:v>41100.11</c:v>
                </c:pt>
                <c:pt idx="1">
                  <c:v>35569.61</c:v>
                </c:pt>
                <c:pt idx="2">
                  <c:v>42081.88</c:v>
                </c:pt>
                <c:pt idx="3">
                  <c:v>47998.76</c:v>
                </c:pt>
                <c:pt idx="4">
                  <c:v>38718.26</c:v>
                </c:pt>
                <c:pt idx="5">
                  <c:v>39656.01</c:v>
                </c:pt>
                <c:pt idx="6">
                  <c:v>40889.589999999997</c:v>
                </c:pt>
                <c:pt idx="7">
                  <c:v>41923.449999999997</c:v>
                </c:pt>
                <c:pt idx="8">
                  <c:v>44451.66</c:v>
                </c:pt>
                <c:pt idx="9">
                  <c:v>45544.639999999999</c:v>
                </c:pt>
                <c:pt idx="10">
                  <c:v>46153.18</c:v>
                </c:pt>
                <c:pt idx="11">
                  <c:v>47800.95</c:v>
                </c:pt>
                <c:pt idx="12">
                  <c:v>46359.51</c:v>
                </c:pt>
                <c:pt idx="13">
                  <c:v>45780.84</c:v>
                </c:pt>
                <c:pt idx="14">
                  <c:v>47470.8</c:v>
                </c:pt>
                <c:pt idx="15">
                  <c:v>48161.8</c:v>
                </c:pt>
                <c:pt idx="16">
                  <c:v>48877.8</c:v>
                </c:pt>
                <c:pt idx="17">
                  <c:v>48593.91</c:v>
                </c:pt>
                <c:pt idx="18">
                  <c:v>48733.39</c:v>
                </c:pt>
                <c:pt idx="19">
                  <c:v>48901.64</c:v>
                </c:pt>
                <c:pt idx="20">
                  <c:v>49892.959999999999</c:v>
                </c:pt>
                <c:pt idx="21">
                  <c:v>51475.51</c:v>
                </c:pt>
                <c:pt idx="22">
                  <c:v>51060.88</c:v>
                </c:pt>
                <c:pt idx="23">
                  <c:v>52020.28</c:v>
                </c:pt>
                <c:pt idx="24">
                  <c:v>53563.49</c:v>
                </c:pt>
                <c:pt idx="25">
                  <c:v>55130.51</c:v>
                </c:pt>
                <c:pt idx="26">
                  <c:v>54437.43</c:v>
                </c:pt>
                <c:pt idx="27">
                  <c:v>51633.98</c:v>
                </c:pt>
                <c:pt idx="28">
                  <c:v>52278.51</c:v>
                </c:pt>
                <c:pt idx="29">
                  <c:v>51522.99</c:v>
                </c:pt>
                <c:pt idx="30">
                  <c:v>51855.93</c:v>
                </c:pt>
                <c:pt idx="31">
                  <c:v>52657.57</c:v>
                </c:pt>
                <c:pt idx="32">
                  <c:v>52353.93</c:v>
                </c:pt>
                <c:pt idx="33">
                  <c:v>53509.11</c:v>
                </c:pt>
                <c:pt idx="34">
                  <c:v>58975.03</c:v>
                </c:pt>
                <c:pt idx="35">
                  <c:v>59578.8</c:v>
                </c:pt>
                <c:pt idx="36">
                  <c:v>62391.65</c:v>
                </c:pt>
                <c:pt idx="37">
                  <c:v>63965.13</c:v>
                </c:pt>
                <c:pt idx="38">
                  <c:v>62573.42</c:v>
                </c:pt>
                <c:pt idx="39">
                  <c:v>68655.070000000007</c:v>
                </c:pt>
                <c:pt idx="40">
                  <c:v>70196.56</c:v>
                </c:pt>
                <c:pt idx="41">
                  <c:v>70004.429999999993</c:v>
                </c:pt>
                <c:pt idx="42">
                  <c:v>68883.42</c:v>
                </c:pt>
                <c:pt idx="43">
                  <c:v>68854.47</c:v>
                </c:pt>
                <c:pt idx="44">
                  <c:v>68651.66</c:v>
                </c:pt>
                <c:pt idx="45">
                  <c:v>69610.2</c:v>
                </c:pt>
                <c:pt idx="46">
                  <c:v>68735.149999999994</c:v>
                </c:pt>
                <c:pt idx="47">
                  <c:v>73179.899999999994</c:v>
                </c:pt>
                <c:pt idx="48">
                  <c:v>71568.14</c:v>
                </c:pt>
                <c:pt idx="49">
                  <c:v>70114.39</c:v>
                </c:pt>
                <c:pt idx="50">
                  <c:v>72039.02</c:v>
                </c:pt>
                <c:pt idx="51">
                  <c:v>70846.45</c:v>
                </c:pt>
                <c:pt idx="52">
                  <c:v>70185.02</c:v>
                </c:pt>
              </c:numCache>
            </c:numRef>
          </c:val>
          <c:smooth val="0"/>
        </c:ser>
        <c:ser>
          <c:idx val="0"/>
          <c:order val="2"/>
          <c:tx>
            <c:v>Single Men</c:v>
          </c:tx>
          <c:spPr>
            <a:ln>
              <a:solidFill>
                <a:srgbClr val="7030A0"/>
              </a:solidFill>
            </a:ln>
          </c:spPr>
          <c:marker>
            <c:spPr>
              <a:solidFill>
                <a:srgbClr val="7030A0"/>
              </a:solidFill>
            </c:spPr>
          </c:marker>
          <c:cat>
            <c:strRef>
              <c:f>'by sex'!$B$52:$B$101</c:f>
              <c:strCache>
                <c:ptCount val="50"/>
                <c:pt idx="0">
                  <c:v>Male</c:v>
                </c:pt>
                <c:pt idx="1">
                  <c:v>Male</c:v>
                </c:pt>
                <c:pt idx="2">
                  <c:v>Male</c:v>
                </c:pt>
                <c:pt idx="3">
                  <c:v>Female</c:v>
                </c:pt>
                <c:pt idx="4">
                  <c:v>Female</c:v>
                </c:pt>
                <c:pt idx="5">
                  <c:v>Female</c:v>
                </c:pt>
                <c:pt idx="6">
                  <c:v>Female</c:v>
                </c:pt>
                <c:pt idx="7">
                  <c:v>Female</c:v>
                </c:pt>
                <c:pt idx="8">
                  <c:v>Female</c:v>
                </c:pt>
                <c:pt idx="9">
                  <c:v>Female</c:v>
                </c:pt>
                <c:pt idx="10">
                  <c:v>Female</c:v>
                </c:pt>
                <c:pt idx="11">
                  <c:v>Female</c:v>
                </c:pt>
                <c:pt idx="12">
                  <c:v>Female</c:v>
                </c:pt>
                <c:pt idx="13">
                  <c:v>Female</c:v>
                </c:pt>
                <c:pt idx="14">
                  <c:v>Female</c:v>
                </c:pt>
                <c:pt idx="15">
                  <c:v>Female</c:v>
                </c:pt>
                <c:pt idx="16">
                  <c:v>Female</c:v>
                </c:pt>
                <c:pt idx="17">
                  <c:v>Female</c:v>
                </c:pt>
                <c:pt idx="18">
                  <c:v>Female</c:v>
                </c:pt>
                <c:pt idx="19">
                  <c:v>Female</c:v>
                </c:pt>
                <c:pt idx="20">
                  <c:v>Female</c:v>
                </c:pt>
                <c:pt idx="21">
                  <c:v>Female</c:v>
                </c:pt>
                <c:pt idx="22">
                  <c:v>Female</c:v>
                </c:pt>
                <c:pt idx="23">
                  <c:v>Female</c:v>
                </c:pt>
                <c:pt idx="24">
                  <c:v>Female</c:v>
                </c:pt>
                <c:pt idx="25">
                  <c:v>Female</c:v>
                </c:pt>
                <c:pt idx="26">
                  <c:v>Female</c:v>
                </c:pt>
                <c:pt idx="27">
                  <c:v>Female</c:v>
                </c:pt>
                <c:pt idx="28">
                  <c:v>Female</c:v>
                </c:pt>
                <c:pt idx="29">
                  <c:v>Female</c:v>
                </c:pt>
                <c:pt idx="30">
                  <c:v>Female</c:v>
                </c:pt>
                <c:pt idx="31">
                  <c:v>Female</c:v>
                </c:pt>
                <c:pt idx="32">
                  <c:v>Female</c:v>
                </c:pt>
                <c:pt idx="33">
                  <c:v>Female</c:v>
                </c:pt>
                <c:pt idx="34">
                  <c:v>Female</c:v>
                </c:pt>
                <c:pt idx="35">
                  <c:v>Female</c:v>
                </c:pt>
                <c:pt idx="36">
                  <c:v>Female</c:v>
                </c:pt>
                <c:pt idx="37">
                  <c:v>Female</c:v>
                </c:pt>
                <c:pt idx="38">
                  <c:v>Female</c:v>
                </c:pt>
                <c:pt idx="39">
                  <c:v>Female</c:v>
                </c:pt>
                <c:pt idx="40">
                  <c:v>Female</c:v>
                </c:pt>
                <c:pt idx="41">
                  <c:v>Female</c:v>
                </c:pt>
                <c:pt idx="42">
                  <c:v>Female</c:v>
                </c:pt>
                <c:pt idx="43">
                  <c:v>Female</c:v>
                </c:pt>
                <c:pt idx="44">
                  <c:v>Female</c:v>
                </c:pt>
                <c:pt idx="45">
                  <c:v>Female</c:v>
                </c:pt>
                <c:pt idx="46">
                  <c:v>Female</c:v>
                </c:pt>
                <c:pt idx="47">
                  <c:v>Female</c:v>
                </c:pt>
                <c:pt idx="48">
                  <c:v>Female</c:v>
                </c:pt>
                <c:pt idx="49">
                  <c:v>Female</c:v>
                </c:pt>
              </c:strCache>
            </c:strRef>
          </c:cat>
          <c:val>
            <c:numRef>
              <c:f>'by sex single'!$P$2:$P$54</c:f>
              <c:numCache>
                <c:formatCode>General</c:formatCode>
                <c:ptCount val="53"/>
                <c:pt idx="0">
                  <c:v>26972.26</c:v>
                </c:pt>
                <c:pt idx="1">
                  <c:v>26327.8</c:v>
                </c:pt>
                <c:pt idx="2">
                  <c:v>27790.79</c:v>
                </c:pt>
                <c:pt idx="3">
                  <c:v>29349.77</c:v>
                </c:pt>
                <c:pt idx="4">
                  <c:v>28529.599999999999</c:v>
                </c:pt>
                <c:pt idx="5">
                  <c:v>28427.95</c:v>
                </c:pt>
                <c:pt idx="6">
                  <c:v>28938.53</c:v>
                </c:pt>
                <c:pt idx="7">
                  <c:v>30409.07</c:v>
                </c:pt>
                <c:pt idx="8">
                  <c:v>31848.03</c:v>
                </c:pt>
                <c:pt idx="9">
                  <c:v>33287.769999999997</c:v>
                </c:pt>
                <c:pt idx="10">
                  <c:v>32909.42</c:v>
                </c:pt>
                <c:pt idx="11">
                  <c:v>33340.43</c:v>
                </c:pt>
                <c:pt idx="12">
                  <c:v>31911.71</c:v>
                </c:pt>
                <c:pt idx="13">
                  <c:v>30502.52</c:v>
                </c:pt>
                <c:pt idx="14">
                  <c:v>33232.99</c:v>
                </c:pt>
                <c:pt idx="15">
                  <c:v>33281.75</c:v>
                </c:pt>
                <c:pt idx="16">
                  <c:v>33016.550000000003</c:v>
                </c:pt>
                <c:pt idx="17">
                  <c:v>33477.64</c:v>
                </c:pt>
                <c:pt idx="18">
                  <c:v>32730.44</c:v>
                </c:pt>
                <c:pt idx="19">
                  <c:v>33110.699999999997</c:v>
                </c:pt>
                <c:pt idx="20">
                  <c:v>33917.11</c:v>
                </c:pt>
                <c:pt idx="21">
                  <c:v>34000.800000000003</c:v>
                </c:pt>
                <c:pt idx="22">
                  <c:v>34372.43</c:v>
                </c:pt>
                <c:pt idx="23">
                  <c:v>34373.449999999997</c:v>
                </c:pt>
                <c:pt idx="24">
                  <c:v>35640.46</c:v>
                </c:pt>
                <c:pt idx="25">
                  <c:v>35318.629999999997</c:v>
                </c:pt>
                <c:pt idx="26">
                  <c:v>35801.440000000002</c:v>
                </c:pt>
                <c:pt idx="27">
                  <c:v>35590.120000000003</c:v>
                </c:pt>
                <c:pt idx="28">
                  <c:v>35630.660000000003</c:v>
                </c:pt>
                <c:pt idx="29">
                  <c:v>34928.769999999997</c:v>
                </c:pt>
                <c:pt idx="30">
                  <c:v>34785.519999999997</c:v>
                </c:pt>
                <c:pt idx="31">
                  <c:v>34567.07</c:v>
                </c:pt>
                <c:pt idx="32">
                  <c:v>34437.31</c:v>
                </c:pt>
                <c:pt idx="33">
                  <c:v>35061.43</c:v>
                </c:pt>
                <c:pt idx="34">
                  <c:v>36352.03</c:v>
                </c:pt>
                <c:pt idx="35">
                  <c:v>37614.14</c:v>
                </c:pt>
                <c:pt idx="36">
                  <c:v>39797.879999999997</c:v>
                </c:pt>
                <c:pt idx="37">
                  <c:v>40122.79</c:v>
                </c:pt>
                <c:pt idx="38">
                  <c:v>40946.589999999997</c:v>
                </c:pt>
                <c:pt idx="39">
                  <c:v>41963.66</c:v>
                </c:pt>
                <c:pt idx="40">
                  <c:v>44320.54</c:v>
                </c:pt>
                <c:pt idx="41">
                  <c:v>43547.79</c:v>
                </c:pt>
                <c:pt idx="42">
                  <c:v>41182.25</c:v>
                </c:pt>
                <c:pt idx="43">
                  <c:v>41510.61</c:v>
                </c:pt>
                <c:pt idx="44">
                  <c:v>40302.339999999997</c:v>
                </c:pt>
                <c:pt idx="45">
                  <c:v>41286.800000000003</c:v>
                </c:pt>
                <c:pt idx="46">
                  <c:v>41329.089999999997</c:v>
                </c:pt>
                <c:pt idx="47">
                  <c:v>43228.29</c:v>
                </c:pt>
                <c:pt idx="48">
                  <c:v>45460.21</c:v>
                </c:pt>
                <c:pt idx="49">
                  <c:v>43719.5</c:v>
                </c:pt>
                <c:pt idx="50">
                  <c:v>43243.01</c:v>
                </c:pt>
                <c:pt idx="51">
                  <c:v>44652.81</c:v>
                </c:pt>
                <c:pt idx="52">
                  <c:v>43641.2</c:v>
                </c:pt>
              </c:numCache>
            </c:numRef>
          </c:val>
          <c:smooth val="0"/>
        </c:ser>
        <c:dLbls>
          <c:showLegendKey val="0"/>
          <c:showVal val="0"/>
          <c:showCatName val="0"/>
          <c:showSerName val="0"/>
          <c:showPercent val="0"/>
          <c:showBubbleSize val="0"/>
        </c:dLbls>
        <c:marker val="1"/>
        <c:smooth val="0"/>
        <c:axId val="116370816"/>
        <c:axId val="116581504"/>
      </c:lineChart>
      <c:catAx>
        <c:axId val="116367360"/>
        <c:scaling>
          <c:orientation val="minMax"/>
        </c:scaling>
        <c:delete val="0"/>
        <c:axPos val="b"/>
        <c:numFmt formatCode="General" sourceLinked="1"/>
        <c:majorTickMark val="none"/>
        <c:minorTickMark val="none"/>
        <c:tickLblPos val="nextTo"/>
        <c:spPr>
          <a:ln>
            <a:solidFill>
              <a:srgbClr val="000000"/>
            </a:solidFill>
          </a:ln>
        </c:spPr>
        <c:txPr>
          <a:bodyPr rot="0" vert="horz"/>
          <a:lstStyle/>
          <a:p>
            <a:pPr>
              <a:defRPr sz="1200" b="0" i="0" u="none" strike="noStrike" baseline="0">
                <a:solidFill>
                  <a:srgbClr val="000000"/>
                </a:solidFill>
                <a:latin typeface="Calibri"/>
                <a:ea typeface="Calibri"/>
                <a:cs typeface="Calibri"/>
              </a:defRPr>
            </a:pPr>
            <a:endParaRPr lang="en-US"/>
          </a:p>
        </c:txPr>
        <c:crossAx val="116369280"/>
        <c:crosses val="autoZero"/>
        <c:auto val="1"/>
        <c:lblAlgn val="ctr"/>
        <c:lblOffset val="100"/>
        <c:tickLblSkip val="5"/>
        <c:tickMarkSkip val="1"/>
        <c:noMultiLvlLbl val="0"/>
      </c:catAx>
      <c:valAx>
        <c:axId val="116369280"/>
        <c:scaling>
          <c:orientation val="minMax"/>
          <c:max val="80000"/>
          <c:min val="20000"/>
        </c:scaling>
        <c:delete val="0"/>
        <c:axPos val="l"/>
        <c:numFmt formatCode="General" sourceLinked="1"/>
        <c:majorTickMark val="none"/>
        <c:minorTickMark val="none"/>
        <c:tickLblPos val="nextTo"/>
        <c:spPr>
          <a:ln w="9525">
            <a:noFill/>
          </a:ln>
        </c:spPr>
        <c:txPr>
          <a:bodyPr rot="0" vert="horz"/>
          <a:lstStyle/>
          <a:p>
            <a:pPr>
              <a:defRPr sz="1200" b="0" i="0" u="none" strike="noStrike" baseline="0">
                <a:solidFill>
                  <a:srgbClr val="000000"/>
                </a:solidFill>
                <a:latin typeface="Calibri"/>
                <a:ea typeface="Calibri"/>
                <a:cs typeface="Calibri"/>
              </a:defRPr>
            </a:pPr>
            <a:endParaRPr lang="en-US"/>
          </a:p>
        </c:txPr>
        <c:crossAx val="116367360"/>
        <c:crosses val="autoZero"/>
        <c:crossBetween val="midCat"/>
        <c:majorUnit val="10000"/>
      </c:valAx>
      <c:catAx>
        <c:axId val="116370816"/>
        <c:scaling>
          <c:orientation val="minMax"/>
        </c:scaling>
        <c:delete val="1"/>
        <c:axPos val="b"/>
        <c:numFmt formatCode="General" sourceLinked="1"/>
        <c:majorTickMark val="out"/>
        <c:minorTickMark val="none"/>
        <c:tickLblPos val="nextTo"/>
        <c:crossAx val="116581504"/>
        <c:crosses val="autoZero"/>
        <c:auto val="1"/>
        <c:lblAlgn val="ctr"/>
        <c:lblOffset val="100"/>
        <c:noMultiLvlLbl val="0"/>
      </c:catAx>
      <c:valAx>
        <c:axId val="116581504"/>
        <c:scaling>
          <c:orientation val="minMax"/>
          <c:max val="0.8"/>
          <c:min val="0.45"/>
        </c:scaling>
        <c:delete val="1"/>
        <c:axPos val="r"/>
        <c:numFmt formatCode="General" sourceLinked="1"/>
        <c:majorTickMark val="out"/>
        <c:minorTickMark val="none"/>
        <c:tickLblPos val="nextTo"/>
        <c:crossAx val="116370816"/>
        <c:crosses val="max"/>
        <c:crossBetween val="midCat"/>
        <c:majorUnit val="0.05"/>
      </c:valAx>
      <c:spPr>
        <a:noFill/>
        <a:ln>
          <a:solidFill>
            <a:srgbClr val="000000"/>
          </a:solid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1935</a:t>
            </a:r>
            <a:endParaRPr lang="en-US"/>
          </a:p>
        </c:rich>
      </c:tx>
      <c:layout>
        <c:manualLayout>
          <c:xMode val="edge"/>
          <c:yMode val="edge"/>
          <c:x val="0.42914285714285721"/>
          <c:y val="0.13737373737373737"/>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1'!$E$9:$E$13</c:f>
              <c:numCache>
                <c:formatCode>0.00</c:formatCode>
                <c:ptCount val="5"/>
                <c:pt idx="0">
                  <c:v>0.28746630000000001</c:v>
                </c:pt>
                <c:pt idx="1">
                  <c:v>0.34821809999999997</c:v>
                </c:pt>
                <c:pt idx="2">
                  <c:v>0.1604524</c:v>
                </c:pt>
                <c:pt idx="3">
                  <c:v>0.14878820000000001</c:v>
                </c:pt>
                <c:pt idx="4">
                  <c:v>5.5074999999999999E-2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1'!$F$9:$F$13</c:f>
              <c:numCache>
                <c:formatCode>0.00</c:formatCode>
                <c:ptCount val="5"/>
                <c:pt idx="0">
                  <c:v>0.17</c:v>
                </c:pt>
                <c:pt idx="1">
                  <c:v>0.34</c:v>
                </c:pt>
                <c:pt idx="2">
                  <c:v>0.23</c:v>
                </c:pt>
                <c:pt idx="3">
                  <c:v>0.18</c:v>
                </c:pt>
                <c:pt idx="4">
                  <c:v>0.08</c:v>
                </c:pt>
              </c:numCache>
            </c:numRef>
          </c:val>
        </c:ser>
        <c:dLbls>
          <c:showLegendKey val="0"/>
          <c:showVal val="0"/>
          <c:showCatName val="0"/>
          <c:showSerName val="0"/>
          <c:showPercent val="0"/>
          <c:showBubbleSize val="0"/>
        </c:dLbls>
        <c:gapWidth val="150"/>
        <c:axId val="135398912"/>
        <c:axId val="135400448"/>
      </c:barChart>
      <c:catAx>
        <c:axId val="135398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00448"/>
        <c:crosses val="autoZero"/>
        <c:auto val="1"/>
        <c:lblAlgn val="ctr"/>
        <c:lblOffset val="100"/>
        <c:noMultiLvlLbl val="0"/>
      </c:catAx>
      <c:valAx>
        <c:axId val="1354004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39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1945</a:t>
            </a:r>
            <a:endParaRPr lang="en-US"/>
          </a:p>
        </c:rich>
      </c:tx>
      <c:layout>
        <c:manualLayout>
          <c:xMode val="edge"/>
          <c:yMode val="edge"/>
          <c:x val="0.47980830670926516"/>
          <c:y val="0.13654618473895583"/>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1'!$G$9:$G$13</c:f>
              <c:numCache>
                <c:formatCode>0.00</c:formatCode>
                <c:ptCount val="5"/>
                <c:pt idx="0">
                  <c:v>0.17606350000000001</c:v>
                </c:pt>
                <c:pt idx="1">
                  <c:v>0.34093240000000002</c:v>
                </c:pt>
                <c:pt idx="2">
                  <c:v>0.21547379999999999</c:v>
                </c:pt>
                <c:pt idx="3">
                  <c:v>0.17439499999999999</c:v>
                </c:pt>
                <c:pt idx="4">
                  <c:v>9.3135300000000004E-2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1'!$H$9:$H$13</c:f>
              <c:numCache>
                <c:formatCode>0.00</c:formatCode>
                <c:ptCount val="5"/>
                <c:pt idx="0">
                  <c:v>0.16</c:v>
                </c:pt>
                <c:pt idx="1">
                  <c:v>0.34</c:v>
                </c:pt>
                <c:pt idx="2">
                  <c:v>0.23</c:v>
                </c:pt>
                <c:pt idx="3">
                  <c:v>0.19</c:v>
                </c:pt>
                <c:pt idx="4">
                  <c:v>0.08</c:v>
                </c:pt>
              </c:numCache>
            </c:numRef>
          </c:val>
        </c:ser>
        <c:dLbls>
          <c:showLegendKey val="0"/>
          <c:showVal val="0"/>
          <c:showCatName val="0"/>
          <c:showSerName val="0"/>
          <c:showPercent val="0"/>
          <c:showBubbleSize val="0"/>
        </c:dLbls>
        <c:gapWidth val="150"/>
        <c:axId val="135426048"/>
        <c:axId val="135427584"/>
      </c:barChart>
      <c:catAx>
        <c:axId val="135426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27584"/>
        <c:crosses val="autoZero"/>
        <c:auto val="1"/>
        <c:lblAlgn val="ctr"/>
        <c:lblOffset val="100"/>
        <c:noMultiLvlLbl val="0"/>
      </c:catAx>
      <c:valAx>
        <c:axId val="135427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2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1955</a:t>
            </a:r>
            <a:endParaRPr lang="en-US"/>
          </a:p>
        </c:rich>
      </c:tx>
      <c:layout>
        <c:manualLayout>
          <c:xMode val="edge"/>
          <c:yMode val="edge"/>
          <c:x val="0.45395498392282957"/>
          <c:y val="0.14516129032258066"/>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1'!$I$9:$I$13</c:f>
              <c:numCache>
                <c:formatCode>0.00</c:formatCode>
                <c:ptCount val="5"/>
                <c:pt idx="0">
                  <c:v>0.1223866</c:v>
                </c:pt>
                <c:pt idx="1">
                  <c:v>0.35578729999999997</c:v>
                </c:pt>
                <c:pt idx="2">
                  <c:v>0.24187400000000001</c:v>
                </c:pt>
                <c:pt idx="3">
                  <c:v>0.20030210000000001</c:v>
                </c:pt>
                <c:pt idx="4">
                  <c:v>7.9649899999999996E-2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1'!$J$9:$J$13</c:f>
              <c:numCache>
                <c:formatCode>0.00</c:formatCode>
                <c:ptCount val="5"/>
                <c:pt idx="0">
                  <c:v>0.14000000000000001</c:v>
                </c:pt>
                <c:pt idx="1">
                  <c:v>0.35</c:v>
                </c:pt>
                <c:pt idx="2">
                  <c:v>0.24</c:v>
                </c:pt>
                <c:pt idx="3">
                  <c:v>0.19</c:v>
                </c:pt>
                <c:pt idx="4">
                  <c:v>0.08</c:v>
                </c:pt>
              </c:numCache>
            </c:numRef>
          </c:val>
        </c:ser>
        <c:dLbls>
          <c:showLegendKey val="0"/>
          <c:showVal val="0"/>
          <c:showCatName val="0"/>
          <c:showSerName val="0"/>
          <c:showPercent val="0"/>
          <c:showBubbleSize val="0"/>
        </c:dLbls>
        <c:gapWidth val="150"/>
        <c:axId val="135448832"/>
        <c:axId val="135471104"/>
      </c:barChart>
      <c:catAx>
        <c:axId val="135448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71104"/>
        <c:crosses val="autoZero"/>
        <c:auto val="1"/>
        <c:lblAlgn val="ctr"/>
        <c:lblOffset val="100"/>
        <c:noMultiLvlLbl val="0"/>
      </c:catAx>
      <c:valAx>
        <c:axId val="135471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4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1965</a:t>
            </a:r>
          </a:p>
        </c:rich>
      </c:tx>
      <c:layout>
        <c:manualLayout>
          <c:xMode val="edge"/>
          <c:yMode val="edge"/>
          <c:x val="0.46038585209003213"/>
          <c:y val="0.14457831325301204"/>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1'!$K$9:$K$13</c:f>
              <c:numCache>
                <c:formatCode>0.00</c:formatCode>
                <c:ptCount val="5"/>
                <c:pt idx="0">
                  <c:v>0.14270140000000001</c:v>
                </c:pt>
                <c:pt idx="1">
                  <c:v>0.33829720000000002</c:v>
                </c:pt>
                <c:pt idx="2">
                  <c:v>0.26615349999999999</c:v>
                </c:pt>
                <c:pt idx="3">
                  <c:v>0.19161980000000001</c:v>
                </c:pt>
                <c:pt idx="4">
                  <c:v>6.1227999999999998E-2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1'!$L$9:$L$13</c:f>
              <c:numCache>
                <c:formatCode>0.00</c:formatCode>
                <c:ptCount val="5"/>
                <c:pt idx="0">
                  <c:v>0.14000000000000001</c:v>
                </c:pt>
                <c:pt idx="1">
                  <c:v>0.35</c:v>
                </c:pt>
                <c:pt idx="2">
                  <c:v>0.25</c:v>
                </c:pt>
                <c:pt idx="3">
                  <c:v>0.18</c:v>
                </c:pt>
                <c:pt idx="4">
                  <c:v>0.08</c:v>
                </c:pt>
              </c:numCache>
            </c:numRef>
          </c:val>
        </c:ser>
        <c:dLbls>
          <c:showLegendKey val="0"/>
          <c:showVal val="0"/>
          <c:showCatName val="0"/>
          <c:showSerName val="0"/>
          <c:showPercent val="0"/>
          <c:showBubbleSize val="0"/>
        </c:dLbls>
        <c:gapWidth val="150"/>
        <c:axId val="135500544"/>
        <c:axId val="135502080"/>
      </c:barChart>
      <c:catAx>
        <c:axId val="135500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502080"/>
        <c:crosses val="autoZero"/>
        <c:auto val="1"/>
        <c:lblAlgn val="ctr"/>
        <c:lblOffset val="100"/>
        <c:noMultiLvlLbl val="0"/>
      </c:catAx>
      <c:valAx>
        <c:axId val="135502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50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1975</a:t>
            </a:r>
            <a:endParaRPr lang="en-US"/>
          </a:p>
        </c:rich>
      </c:tx>
      <c:layout>
        <c:manualLayout>
          <c:xMode val="edge"/>
          <c:yMode val="edge"/>
          <c:x val="0.45424920127795526"/>
          <c:y val="0.13765182186234817"/>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1'!$M$9:$M$13</c:f>
              <c:numCache>
                <c:formatCode>0.00</c:formatCode>
                <c:ptCount val="5"/>
                <c:pt idx="0">
                  <c:v>0.1586892</c:v>
                </c:pt>
                <c:pt idx="1">
                  <c:v>0.31484600000000001</c:v>
                </c:pt>
                <c:pt idx="2">
                  <c:v>0.25022149999999999</c:v>
                </c:pt>
                <c:pt idx="3">
                  <c:v>0.2047137</c:v>
                </c:pt>
                <c:pt idx="4">
                  <c:v>7.1529599999999999E-2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1'!$N$9:$N$13</c:f>
              <c:numCache>
                <c:formatCode>0.00</c:formatCode>
                <c:ptCount val="5"/>
                <c:pt idx="0">
                  <c:v>0.14000000000000001</c:v>
                </c:pt>
                <c:pt idx="1">
                  <c:v>0.33</c:v>
                </c:pt>
                <c:pt idx="2">
                  <c:v>0.26</c:v>
                </c:pt>
                <c:pt idx="3">
                  <c:v>0.19</c:v>
                </c:pt>
                <c:pt idx="4">
                  <c:v>0.08</c:v>
                </c:pt>
              </c:numCache>
            </c:numRef>
          </c:val>
        </c:ser>
        <c:dLbls>
          <c:showLegendKey val="0"/>
          <c:showVal val="0"/>
          <c:showCatName val="0"/>
          <c:showSerName val="0"/>
          <c:showPercent val="0"/>
          <c:showBubbleSize val="0"/>
        </c:dLbls>
        <c:gapWidth val="150"/>
        <c:axId val="136317952"/>
        <c:axId val="136327936"/>
      </c:barChart>
      <c:catAx>
        <c:axId val="136317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27936"/>
        <c:crosses val="autoZero"/>
        <c:auto val="1"/>
        <c:lblAlgn val="ctr"/>
        <c:lblOffset val="100"/>
        <c:noMultiLvlLbl val="0"/>
      </c:catAx>
      <c:valAx>
        <c:axId val="136327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1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1975</a:t>
            </a:r>
            <a:endParaRPr lang="en-US"/>
          </a:p>
        </c:rich>
      </c:tx>
      <c:layout>
        <c:manualLayout>
          <c:xMode val="edge"/>
          <c:yMode val="edge"/>
          <c:x val="0.45424920127795526"/>
          <c:y val="0.13765182186234817"/>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1'!$M$16:$M$20</c:f>
              <c:numCache>
                <c:formatCode>0.00</c:formatCode>
                <c:ptCount val="5"/>
                <c:pt idx="0">
                  <c:v>0.1170322</c:v>
                </c:pt>
                <c:pt idx="1">
                  <c:v>0.25598530000000003</c:v>
                </c:pt>
                <c:pt idx="2">
                  <c:v>0.28078760000000003</c:v>
                </c:pt>
                <c:pt idx="3">
                  <c:v>0.24126400000000001</c:v>
                </c:pt>
                <c:pt idx="4">
                  <c:v>0.104931</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1'!$N$16:$N$20</c:f>
              <c:numCache>
                <c:formatCode>0.00</c:formatCode>
                <c:ptCount val="5"/>
                <c:pt idx="0">
                  <c:v>0.11</c:v>
                </c:pt>
                <c:pt idx="1">
                  <c:v>0.3</c:v>
                </c:pt>
                <c:pt idx="2">
                  <c:v>0.31</c:v>
                </c:pt>
                <c:pt idx="3">
                  <c:v>0.21</c:v>
                </c:pt>
                <c:pt idx="4">
                  <c:v>7.0000000000000007E-2</c:v>
                </c:pt>
              </c:numCache>
            </c:numRef>
          </c:val>
        </c:ser>
        <c:dLbls>
          <c:showLegendKey val="0"/>
          <c:showVal val="0"/>
          <c:showCatName val="0"/>
          <c:showSerName val="0"/>
          <c:showPercent val="0"/>
          <c:showBubbleSize val="0"/>
        </c:dLbls>
        <c:gapWidth val="150"/>
        <c:axId val="136361472"/>
        <c:axId val="136363008"/>
      </c:barChart>
      <c:catAx>
        <c:axId val="136361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63008"/>
        <c:crosses val="autoZero"/>
        <c:auto val="1"/>
        <c:lblAlgn val="ctr"/>
        <c:lblOffset val="100"/>
        <c:noMultiLvlLbl val="0"/>
      </c:catAx>
      <c:valAx>
        <c:axId val="136363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6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1965</a:t>
            </a:r>
          </a:p>
        </c:rich>
      </c:tx>
      <c:layout>
        <c:manualLayout>
          <c:xMode val="edge"/>
          <c:yMode val="edge"/>
          <c:x val="0.46038585209003213"/>
          <c:y val="0.14457831325301204"/>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1'!$K$16:$K$20</c:f>
              <c:numCache>
                <c:formatCode>0.00</c:formatCode>
                <c:ptCount val="5"/>
                <c:pt idx="0">
                  <c:v>0.10731259999999999</c:v>
                </c:pt>
                <c:pt idx="1">
                  <c:v>0.33686820000000001</c:v>
                </c:pt>
                <c:pt idx="2">
                  <c:v>0.30354219999999998</c:v>
                </c:pt>
                <c:pt idx="3">
                  <c:v>0.1999261</c:v>
                </c:pt>
                <c:pt idx="4">
                  <c:v>5.2350899999999999E-2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1'!$L$16:$L$20</c:f>
              <c:numCache>
                <c:formatCode>0.00</c:formatCode>
                <c:ptCount val="5"/>
                <c:pt idx="0">
                  <c:v>0.11</c:v>
                </c:pt>
                <c:pt idx="1">
                  <c:v>0.37</c:v>
                </c:pt>
                <c:pt idx="2">
                  <c:v>0.3</c:v>
                </c:pt>
                <c:pt idx="3">
                  <c:v>0.18</c:v>
                </c:pt>
                <c:pt idx="4">
                  <c:v>0.04</c:v>
                </c:pt>
              </c:numCache>
            </c:numRef>
          </c:val>
        </c:ser>
        <c:dLbls>
          <c:showLegendKey val="0"/>
          <c:showVal val="0"/>
          <c:showCatName val="0"/>
          <c:showSerName val="0"/>
          <c:showPercent val="0"/>
          <c:showBubbleSize val="0"/>
        </c:dLbls>
        <c:gapWidth val="150"/>
        <c:axId val="136458240"/>
        <c:axId val="136459776"/>
      </c:barChart>
      <c:catAx>
        <c:axId val="136458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59776"/>
        <c:crosses val="autoZero"/>
        <c:auto val="1"/>
        <c:lblAlgn val="ctr"/>
        <c:lblOffset val="100"/>
        <c:noMultiLvlLbl val="0"/>
      </c:catAx>
      <c:valAx>
        <c:axId val="136459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5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1935</a:t>
            </a:r>
            <a:endParaRPr lang="en-US"/>
          </a:p>
        </c:rich>
      </c:tx>
      <c:layout>
        <c:manualLayout>
          <c:xMode val="edge"/>
          <c:yMode val="edge"/>
          <c:x val="0.42914285714285721"/>
          <c:y val="0.13737373737373737"/>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1'!$E$16:$E$20</c:f>
              <c:numCache>
                <c:formatCode>0.00</c:formatCode>
                <c:ptCount val="5"/>
                <c:pt idx="0">
                  <c:v>0.29053109999999999</c:v>
                </c:pt>
                <c:pt idx="1">
                  <c:v>0.48682140000000002</c:v>
                </c:pt>
                <c:pt idx="2">
                  <c:v>0.13984530000000001</c:v>
                </c:pt>
                <c:pt idx="3">
                  <c:v>7.5797400000000001E-2</c:v>
                </c:pt>
                <c:pt idx="4">
                  <c:v>7.0048000000000003E-3</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1'!$F$16:$F$20</c:f>
              <c:numCache>
                <c:formatCode>0.00</c:formatCode>
                <c:ptCount val="5"/>
                <c:pt idx="0">
                  <c:v>0.2</c:v>
                </c:pt>
                <c:pt idx="1">
                  <c:v>0.44</c:v>
                </c:pt>
                <c:pt idx="2">
                  <c:v>0.2</c:v>
                </c:pt>
                <c:pt idx="3">
                  <c:v>0.13</c:v>
                </c:pt>
                <c:pt idx="4">
                  <c:v>0.03</c:v>
                </c:pt>
              </c:numCache>
            </c:numRef>
          </c:val>
        </c:ser>
        <c:dLbls>
          <c:showLegendKey val="0"/>
          <c:showVal val="0"/>
          <c:showCatName val="0"/>
          <c:showSerName val="0"/>
          <c:showPercent val="0"/>
          <c:showBubbleSize val="0"/>
        </c:dLbls>
        <c:gapWidth val="150"/>
        <c:axId val="136497408"/>
        <c:axId val="136507392"/>
      </c:barChart>
      <c:catAx>
        <c:axId val="136497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507392"/>
        <c:crosses val="autoZero"/>
        <c:auto val="1"/>
        <c:lblAlgn val="ctr"/>
        <c:lblOffset val="100"/>
        <c:noMultiLvlLbl val="0"/>
      </c:catAx>
      <c:valAx>
        <c:axId val="13650739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9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1955</a:t>
            </a:r>
            <a:endParaRPr lang="en-US"/>
          </a:p>
        </c:rich>
      </c:tx>
      <c:layout>
        <c:manualLayout>
          <c:xMode val="edge"/>
          <c:yMode val="edge"/>
          <c:x val="0.45395498392282957"/>
          <c:y val="0.14516129032258066"/>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1'!$I$16:$I$20</c:f>
              <c:numCache>
                <c:formatCode>0.00</c:formatCode>
                <c:ptCount val="5"/>
                <c:pt idx="0">
                  <c:v>0.1209851</c:v>
                </c:pt>
                <c:pt idx="1">
                  <c:v>0.38579229999999998</c:v>
                </c:pt>
                <c:pt idx="2">
                  <c:v>0.2576833</c:v>
                </c:pt>
                <c:pt idx="3">
                  <c:v>0.1871401</c:v>
                </c:pt>
                <c:pt idx="4">
                  <c:v>4.83991E-2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1'!$J$16:$J$20</c:f>
              <c:numCache>
                <c:formatCode>0.00</c:formatCode>
                <c:ptCount val="5"/>
                <c:pt idx="0">
                  <c:v>0.12</c:v>
                </c:pt>
                <c:pt idx="1">
                  <c:v>0.4</c:v>
                </c:pt>
                <c:pt idx="2">
                  <c:v>0.25</c:v>
                </c:pt>
                <c:pt idx="3">
                  <c:v>0.19</c:v>
                </c:pt>
                <c:pt idx="4">
                  <c:v>0.04</c:v>
                </c:pt>
              </c:numCache>
            </c:numRef>
          </c:val>
        </c:ser>
        <c:dLbls>
          <c:showLegendKey val="0"/>
          <c:showVal val="0"/>
          <c:showCatName val="0"/>
          <c:showSerName val="0"/>
          <c:showPercent val="0"/>
          <c:showBubbleSize val="0"/>
        </c:dLbls>
        <c:gapWidth val="150"/>
        <c:axId val="136405760"/>
        <c:axId val="136407296"/>
      </c:barChart>
      <c:catAx>
        <c:axId val="136405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07296"/>
        <c:crosses val="autoZero"/>
        <c:auto val="1"/>
        <c:lblAlgn val="ctr"/>
        <c:lblOffset val="100"/>
        <c:noMultiLvlLbl val="0"/>
      </c:catAx>
      <c:valAx>
        <c:axId val="136407296"/>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0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33407325194296E-2"/>
          <c:y val="7.9934747145187654E-2"/>
          <c:w val="0.9223085460599334"/>
          <c:h val="0.83197389885807571"/>
        </c:manualLayout>
      </c:layout>
      <c:lineChart>
        <c:grouping val="standard"/>
        <c:varyColors val="0"/>
        <c:ser>
          <c:idx val="3"/>
          <c:order val="0"/>
          <c:tx>
            <c:v>Married Females</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status'!$D$161:$D$213</c:f>
              <c:numCache>
                <c:formatCode>General</c:formatCode>
                <c:ptCount val="53"/>
                <c:pt idx="0">
                  <c:v>0.34071170000000001</c:v>
                </c:pt>
                <c:pt idx="1">
                  <c:v>0.35395219999999999</c:v>
                </c:pt>
                <c:pt idx="2">
                  <c:v>0.3590217</c:v>
                </c:pt>
                <c:pt idx="3">
                  <c:v>0.36282829999999999</c:v>
                </c:pt>
                <c:pt idx="4">
                  <c:v>0.37131570000000003</c:v>
                </c:pt>
                <c:pt idx="5">
                  <c:v>0.3860808</c:v>
                </c:pt>
                <c:pt idx="6">
                  <c:v>0.40138449999999998</c:v>
                </c:pt>
                <c:pt idx="7">
                  <c:v>0.41183320000000001</c:v>
                </c:pt>
                <c:pt idx="8">
                  <c:v>0.42675150000000001</c:v>
                </c:pt>
                <c:pt idx="9">
                  <c:v>0.42728929999999998</c:v>
                </c:pt>
                <c:pt idx="10">
                  <c:v>0.43696040000000003</c:v>
                </c:pt>
                <c:pt idx="11">
                  <c:v>0.44261499999999998</c:v>
                </c:pt>
                <c:pt idx="12">
                  <c:v>0.454845</c:v>
                </c:pt>
                <c:pt idx="13">
                  <c:v>0.4695455</c:v>
                </c:pt>
                <c:pt idx="14">
                  <c:v>0.47765170000000001</c:v>
                </c:pt>
                <c:pt idx="15">
                  <c:v>0.49477270000000001</c:v>
                </c:pt>
                <c:pt idx="16">
                  <c:v>0.50764580000000004</c:v>
                </c:pt>
                <c:pt idx="17">
                  <c:v>0.52779430000000005</c:v>
                </c:pt>
                <c:pt idx="18">
                  <c:v>0.54281159999999995</c:v>
                </c:pt>
                <c:pt idx="19">
                  <c:v>0.55379239999999996</c:v>
                </c:pt>
                <c:pt idx="20">
                  <c:v>0.55624799999999996</c:v>
                </c:pt>
                <c:pt idx="21">
                  <c:v>0.56268980000000002</c:v>
                </c:pt>
                <c:pt idx="22">
                  <c:v>0.57598970000000005</c:v>
                </c:pt>
                <c:pt idx="23">
                  <c:v>0.59204710000000005</c:v>
                </c:pt>
                <c:pt idx="24">
                  <c:v>0.59660519999999995</c:v>
                </c:pt>
                <c:pt idx="25">
                  <c:v>0.6140504</c:v>
                </c:pt>
                <c:pt idx="26">
                  <c:v>0.6244596</c:v>
                </c:pt>
                <c:pt idx="27">
                  <c:v>0.63819440000000005</c:v>
                </c:pt>
                <c:pt idx="28">
                  <c:v>0.64484129999999995</c:v>
                </c:pt>
                <c:pt idx="29">
                  <c:v>0.64938180000000001</c:v>
                </c:pt>
                <c:pt idx="30">
                  <c:v>0.66279299999999997</c:v>
                </c:pt>
                <c:pt idx="31">
                  <c:v>0.66918460000000002</c:v>
                </c:pt>
                <c:pt idx="32">
                  <c:v>0.68185609999999997</c:v>
                </c:pt>
                <c:pt idx="33">
                  <c:v>0.6865464</c:v>
                </c:pt>
                <c:pt idx="34">
                  <c:v>0.68801239999999997</c:v>
                </c:pt>
                <c:pt idx="35">
                  <c:v>0.69931160000000003</c:v>
                </c:pt>
                <c:pt idx="36">
                  <c:v>0.69369939999999997</c:v>
                </c:pt>
                <c:pt idx="37">
                  <c:v>0.69162369999999995</c:v>
                </c:pt>
                <c:pt idx="38">
                  <c:v>0.69452619999999998</c:v>
                </c:pt>
                <c:pt idx="39">
                  <c:v>0.69418199999999997</c:v>
                </c:pt>
                <c:pt idx="40">
                  <c:v>0.69234929999999995</c:v>
                </c:pt>
                <c:pt idx="41">
                  <c:v>0.69397260000000005</c:v>
                </c:pt>
                <c:pt idx="42">
                  <c:v>0.68279199999999995</c:v>
                </c:pt>
                <c:pt idx="43">
                  <c:v>0.67741609999999997</c:v>
                </c:pt>
                <c:pt idx="44">
                  <c:v>0.68391740000000001</c:v>
                </c:pt>
                <c:pt idx="45">
                  <c:v>0.68965620000000005</c:v>
                </c:pt>
                <c:pt idx="46">
                  <c:v>0.69070960000000003</c:v>
                </c:pt>
                <c:pt idx="47">
                  <c:v>0.69384840000000003</c:v>
                </c:pt>
                <c:pt idx="48">
                  <c:v>0.69613930000000002</c:v>
                </c:pt>
                <c:pt idx="49">
                  <c:v>0.68706040000000002</c:v>
                </c:pt>
                <c:pt idx="50">
                  <c:v>0.68109949999999997</c:v>
                </c:pt>
                <c:pt idx="51">
                  <c:v>0.67978499999999997</c:v>
                </c:pt>
                <c:pt idx="52">
                  <c:v>0.67694829999999995</c:v>
                </c:pt>
              </c:numCache>
            </c:numRef>
          </c:val>
          <c:smooth val="0"/>
        </c:ser>
        <c:ser>
          <c:idx val="4"/>
          <c:order val="1"/>
          <c:tx>
            <c:v>Single Females</c:v>
          </c:tx>
          <c:spPr>
            <a:ln w="12700">
              <a:solidFill>
                <a:srgbClr val="FF0000"/>
              </a:solidFill>
              <a:prstDash val="solid"/>
            </a:ln>
          </c:spPr>
          <c:marker>
            <c:symbol val="star"/>
            <c:size val="3"/>
            <c:spPr>
              <a:solidFill>
                <a:srgbClr val="FF0000"/>
              </a:solidFill>
              <a:ln>
                <a:solidFill>
                  <a:srgbClr val="FF0000"/>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status'!$D$214:$D$266</c:f>
              <c:numCache>
                <c:formatCode>General</c:formatCode>
                <c:ptCount val="53"/>
                <c:pt idx="0">
                  <c:v>0.82422479999999998</c:v>
                </c:pt>
                <c:pt idx="1">
                  <c:v>0.82951859999999999</c:v>
                </c:pt>
                <c:pt idx="2">
                  <c:v>0.81327269999999996</c:v>
                </c:pt>
                <c:pt idx="3">
                  <c:v>0.79721089999999994</c:v>
                </c:pt>
                <c:pt idx="4">
                  <c:v>0.81360759999999999</c:v>
                </c:pt>
                <c:pt idx="5">
                  <c:v>0.79796959999999995</c:v>
                </c:pt>
                <c:pt idx="6">
                  <c:v>0.79909039999999998</c:v>
                </c:pt>
                <c:pt idx="7">
                  <c:v>0.80579389999999995</c:v>
                </c:pt>
                <c:pt idx="8">
                  <c:v>0.79605219999999999</c:v>
                </c:pt>
                <c:pt idx="9">
                  <c:v>0.80535210000000002</c:v>
                </c:pt>
                <c:pt idx="10">
                  <c:v>0.80698859999999994</c:v>
                </c:pt>
                <c:pt idx="11">
                  <c:v>0.79200700000000002</c:v>
                </c:pt>
                <c:pt idx="12">
                  <c:v>0.7962072</c:v>
                </c:pt>
                <c:pt idx="13">
                  <c:v>0.79176709999999995</c:v>
                </c:pt>
                <c:pt idx="14">
                  <c:v>0.81776890000000002</c:v>
                </c:pt>
                <c:pt idx="15">
                  <c:v>0.80208789999999996</c:v>
                </c:pt>
                <c:pt idx="16">
                  <c:v>0.80320190000000002</c:v>
                </c:pt>
                <c:pt idx="17">
                  <c:v>0.8186774</c:v>
                </c:pt>
                <c:pt idx="18">
                  <c:v>0.81115389999999998</c:v>
                </c:pt>
                <c:pt idx="19">
                  <c:v>0.82118080000000004</c:v>
                </c:pt>
                <c:pt idx="20">
                  <c:v>0.83265120000000004</c:v>
                </c:pt>
                <c:pt idx="21">
                  <c:v>0.8272022</c:v>
                </c:pt>
                <c:pt idx="22">
                  <c:v>0.82940999999999998</c:v>
                </c:pt>
                <c:pt idx="23">
                  <c:v>0.84073010000000004</c:v>
                </c:pt>
                <c:pt idx="24">
                  <c:v>0.83090160000000002</c:v>
                </c:pt>
                <c:pt idx="25">
                  <c:v>0.8248221</c:v>
                </c:pt>
                <c:pt idx="26">
                  <c:v>0.83479400000000004</c:v>
                </c:pt>
                <c:pt idx="27">
                  <c:v>0.82944519999999999</c:v>
                </c:pt>
                <c:pt idx="28">
                  <c:v>0.83190240000000004</c:v>
                </c:pt>
                <c:pt idx="29">
                  <c:v>0.82340400000000002</c:v>
                </c:pt>
                <c:pt idx="30">
                  <c:v>0.82548279999999996</c:v>
                </c:pt>
                <c:pt idx="31">
                  <c:v>0.81932930000000004</c:v>
                </c:pt>
                <c:pt idx="32">
                  <c:v>0.81233449999999996</c:v>
                </c:pt>
                <c:pt idx="33">
                  <c:v>0.81350060000000002</c:v>
                </c:pt>
                <c:pt idx="34">
                  <c:v>0.80830690000000005</c:v>
                </c:pt>
                <c:pt idx="35">
                  <c:v>0.81313279999999999</c:v>
                </c:pt>
                <c:pt idx="36">
                  <c:v>0.8225924</c:v>
                </c:pt>
                <c:pt idx="37">
                  <c:v>0.82367179999999995</c:v>
                </c:pt>
                <c:pt idx="38">
                  <c:v>0.83394869999999999</c:v>
                </c:pt>
                <c:pt idx="39">
                  <c:v>0.81871170000000004</c:v>
                </c:pt>
                <c:pt idx="40">
                  <c:v>0.81954059999999995</c:v>
                </c:pt>
                <c:pt idx="41">
                  <c:v>0.79689100000000002</c:v>
                </c:pt>
                <c:pt idx="42">
                  <c:v>0.79172869999999995</c:v>
                </c:pt>
                <c:pt idx="43">
                  <c:v>0.78806339999999997</c:v>
                </c:pt>
                <c:pt idx="44">
                  <c:v>0.78975240000000002</c:v>
                </c:pt>
                <c:pt idx="45">
                  <c:v>0.78797150000000005</c:v>
                </c:pt>
                <c:pt idx="46">
                  <c:v>0.79414649999999998</c:v>
                </c:pt>
                <c:pt idx="47">
                  <c:v>0.80515530000000002</c:v>
                </c:pt>
                <c:pt idx="48">
                  <c:v>0.77811209999999997</c:v>
                </c:pt>
                <c:pt idx="49">
                  <c:v>0.77385289999999995</c:v>
                </c:pt>
                <c:pt idx="50">
                  <c:v>0.76997939999999998</c:v>
                </c:pt>
                <c:pt idx="51">
                  <c:v>0.76447169999999998</c:v>
                </c:pt>
                <c:pt idx="52">
                  <c:v>0.77231819999999995</c:v>
                </c:pt>
              </c:numCache>
            </c:numRef>
          </c:val>
          <c:smooth val="0"/>
        </c:ser>
        <c:ser>
          <c:idx val="5"/>
          <c:order val="2"/>
          <c:tx>
            <c:v>Divorced Females</c:v>
          </c:tx>
          <c:spPr>
            <a:ln w="12700">
              <a:solidFill>
                <a:srgbClr val="008000"/>
              </a:solidFill>
              <a:prstDash val="solid"/>
            </a:ln>
          </c:spPr>
          <c:marker>
            <c:symbol val="circle"/>
            <c:size val="5"/>
            <c:spPr>
              <a:solidFill>
                <a:srgbClr val="008000"/>
              </a:solidFill>
              <a:ln>
                <a:solidFill>
                  <a:srgbClr val="008000"/>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status'!$D$267:$D$319</c:f>
              <c:numCache>
                <c:formatCode>General</c:formatCode>
                <c:ptCount val="53"/>
                <c:pt idx="0">
                  <c:v>0.76341890000000001</c:v>
                </c:pt>
                <c:pt idx="1">
                  <c:v>0.78718049999999995</c:v>
                </c:pt>
                <c:pt idx="2">
                  <c:v>0.79102930000000005</c:v>
                </c:pt>
                <c:pt idx="3">
                  <c:v>0.7950372</c:v>
                </c:pt>
                <c:pt idx="4">
                  <c:v>0.78280530000000004</c:v>
                </c:pt>
                <c:pt idx="5">
                  <c:v>0.75739339999999999</c:v>
                </c:pt>
                <c:pt idx="6">
                  <c:v>0.77629649999999994</c:v>
                </c:pt>
                <c:pt idx="7">
                  <c:v>0.78850790000000004</c:v>
                </c:pt>
                <c:pt idx="8">
                  <c:v>0.79273130000000003</c:v>
                </c:pt>
                <c:pt idx="9">
                  <c:v>0.77247080000000001</c:v>
                </c:pt>
                <c:pt idx="10">
                  <c:v>0.76516150000000005</c:v>
                </c:pt>
                <c:pt idx="11">
                  <c:v>0.76691719999999997</c:v>
                </c:pt>
                <c:pt idx="12">
                  <c:v>0.78417559999999997</c:v>
                </c:pt>
                <c:pt idx="13">
                  <c:v>0.7741789</c:v>
                </c:pt>
                <c:pt idx="14">
                  <c:v>0.76717239999999998</c:v>
                </c:pt>
                <c:pt idx="15">
                  <c:v>0.78934709999999997</c:v>
                </c:pt>
                <c:pt idx="16">
                  <c:v>0.80147310000000005</c:v>
                </c:pt>
                <c:pt idx="17">
                  <c:v>0.80480269999999998</c:v>
                </c:pt>
                <c:pt idx="18">
                  <c:v>0.80856240000000001</c:v>
                </c:pt>
                <c:pt idx="19">
                  <c:v>0.80744499999999997</c:v>
                </c:pt>
                <c:pt idx="20">
                  <c:v>0.81280289999999999</c:v>
                </c:pt>
                <c:pt idx="21">
                  <c:v>0.81041929999999995</c:v>
                </c:pt>
                <c:pt idx="22">
                  <c:v>0.81055909999999998</c:v>
                </c:pt>
                <c:pt idx="23">
                  <c:v>0.81545780000000001</c:v>
                </c:pt>
                <c:pt idx="24">
                  <c:v>0.8306327</c:v>
                </c:pt>
                <c:pt idx="25">
                  <c:v>0.81570659999999995</c:v>
                </c:pt>
                <c:pt idx="26">
                  <c:v>0.81674100000000005</c:v>
                </c:pt>
                <c:pt idx="27">
                  <c:v>0.8125829</c:v>
                </c:pt>
                <c:pt idx="28">
                  <c:v>0.82302169999999997</c:v>
                </c:pt>
                <c:pt idx="29">
                  <c:v>0.81382390000000004</c:v>
                </c:pt>
                <c:pt idx="30">
                  <c:v>0.8169284</c:v>
                </c:pt>
                <c:pt idx="31">
                  <c:v>0.80316290000000001</c:v>
                </c:pt>
                <c:pt idx="32">
                  <c:v>0.80949749999999998</c:v>
                </c:pt>
                <c:pt idx="33">
                  <c:v>0.80574389999999996</c:v>
                </c:pt>
                <c:pt idx="34">
                  <c:v>0.82266930000000005</c:v>
                </c:pt>
                <c:pt idx="35">
                  <c:v>0.81242539999999996</c:v>
                </c:pt>
                <c:pt idx="36">
                  <c:v>0.8037784</c:v>
                </c:pt>
                <c:pt idx="37">
                  <c:v>0.80895899999999998</c:v>
                </c:pt>
                <c:pt idx="38">
                  <c:v>0.82685220000000004</c:v>
                </c:pt>
                <c:pt idx="39">
                  <c:v>0.81876309999999997</c:v>
                </c:pt>
                <c:pt idx="40">
                  <c:v>0.81146640000000003</c:v>
                </c:pt>
                <c:pt idx="41">
                  <c:v>0.81076789999999999</c:v>
                </c:pt>
                <c:pt idx="42">
                  <c:v>0.80062750000000005</c:v>
                </c:pt>
                <c:pt idx="43">
                  <c:v>0.79147179999999995</c:v>
                </c:pt>
                <c:pt idx="44">
                  <c:v>0.78193679999999999</c:v>
                </c:pt>
                <c:pt idx="45">
                  <c:v>0.78622510000000001</c:v>
                </c:pt>
                <c:pt idx="46">
                  <c:v>0.77467540000000001</c:v>
                </c:pt>
                <c:pt idx="47">
                  <c:v>0.7763063</c:v>
                </c:pt>
                <c:pt idx="48">
                  <c:v>0.76989870000000005</c:v>
                </c:pt>
                <c:pt idx="49">
                  <c:v>0.76150969999999996</c:v>
                </c:pt>
                <c:pt idx="50">
                  <c:v>0.7563801</c:v>
                </c:pt>
                <c:pt idx="51">
                  <c:v>0.75508810000000004</c:v>
                </c:pt>
                <c:pt idx="52">
                  <c:v>0.76380029999999999</c:v>
                </c:pt>
              </c:numCache>
            </c:numRef>
          </c:val>
          <c:smooth val="0"/>
        </c:ser>
        <c:dLbls>
          <c:showLegendKey val="0"/>
          <c:showVal val="0"/>
          <c:showCatName val="0"/>
          <c:showSerName val="0"/>
          <c:showPercent val="0"/>
          <c:showBubbleSize val="0"/>
        </c:dLbls>
        <c:marker val="1"/>
        <c:smooth val="0"/>
        <c:axId val="83798272"/>
        <c:axId val="83813120"/>
      </c:lineChart>
      <c:catAx>
        <c:axId val="83798272"/>
        <c:scaling>
          <c:orientation val="minMax"/>
        </c:scaling>
        <c:delete val="0"/>
        <c:axPos val="b"/>
        <c:title>
          <c:tx>
            <c:rich>
              <a:bodyPr/>
              <a:lstStyle/>
              <a:p>
                <a:pPr>
                  <a:defRPr sz="1175" b="0" i="0" u="none" strike="noStrike" baseline="0">
                    <a:solidFill>
                      <a:srgbClr val="000000"/>
                    </a:solidFill>
                    <a:latin typeface="Arial"/>
                    <a:ea typeface="Arial"/>
                    <a:cs typeface="Arial"/>
                  </a:defRPr>
                </a:pPr>
                <a:r>
                  <a:rPr lang="en-CA"/>
                  <a:t>year</a:t>
                </a:r>
              </a:p>
            </c:rich>
          </c:tx>
          <c:layout>
            <c:manualLayout>
              <c:xMode val="edge"/>
              <c:yMode val="edge"/>
              <c:x val="0.50055493895671432"/>
              <c:y val="0.9575856443719412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3813120"/>
        <c:crosses val="autoZero"/>
        <c:auto val="1"/>
        <c:lblAlgn val="ctr"/>
        <c:lblOffset val="100"/>
        <c:tickLblSkip val="5"/>
        <c:tickMarkSkip val="1"/>
        <c:noMultiLvlLbl val="0"/>
      </c:catAx>
      <c:valAx>
        <c:axId val="83813120"/>
        <c:scaling>
          <c:orientation val="minMax"/>
          <c:max val="1"/>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3798272"/>
        <c:crosses val="autoZero"/>
        <c:crossBetween val="midCat"/>
        <c:majorUnit val="0.1"/>
      </c:valAx>
      <c:spPr>
        <a:noFill/>
        <a:ln w="3175">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1945</a:t>
            </a:r>
            <a:endParaRPr lang="en-US"/>
          </a:p>
        </c:rich>
      </c:tx>
      <c:layout>
        <c:manualLayout>
          <c:xMode val="edge"/>
          <c:yMode val="edge"/>
          <c:x val="0.3711821086261981"/>
          <c:y val="9.63855421686747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1'!$B$9:$B$13</c:f>
              <c:strCache>
                <c:ptCount val="5"/>
                <c:pt idx="0">
                  <c:v>HSD</c:v>
                </c:pt>
                <c:pt idx="1">
                  <c:v>HSG</c:v>
                </c:pt>
                <c:pt idx="2">
                  <c:v>SC</c:v>
                </c:pt>
                <c:pt idx="3">
                  <c:v>CG</c:v>
                </c:pt>
                <c:pt idx="4">
                  <c:v>PC</c:v>
                </c:pt>
              </c:strCache>
            </c:strRef>
          </c:cat>
          <c:val>
            <c:numRef>
              <c:f>'stage 1'!$G$16:$G$20</c:f>
              <c:numCache>
                <c:formatCode>0.00</c:formatCode>
                <c:ptCount val="5"/>
                <c:pt idx="0">
                  <c:v>0.18859319999999999</c:v>
                </c:pt>
                <c:pt idx="1">
                  <c:v>0.45185439999999999</c:v>
                </c:pt>
                <c:pt idx="2">
                  <c:v>0.17987839999999999</c:v>
                </c:pt>
                <c:pt idx="3">
                  <c:v>0.14706179999999999</c:v>
                </c:pt>
                <c:pt idx="4">
                  <c:v>3.2612099999999998E-2</c:v>
                </c:pt>
              </c:numCache>
            </c:numRef>
          </c:val>
        </c:ser>
        <c:ser>
          <c:idx val="1"/>
          <c:order val="1"/>
          <c:tx>
            <c:v>Fitted</c:v>
          </c:tx>
          <c:spPr>
            <a:solidFill>
              <a:schemeClr val="accent2"/>
            </a:solidFill>
            <a:ln>
              <a:noFill/>
            </a:ln>
            <a:effectLst/>
          </c:spPr>
          <c:invertIfNegative val="0"/>
          <c:cat>
            <c:strRef>
              <c:f>'stage 1'!$B$9:$B$13</c:f>
              <c:strCache>
                <c:ptCount val="5"/>
                <c:pt idx="0">
                  <c:v>HSD</c:v>
                </c:pt>
                <c:pt idx="1">
                  <c:v>HSG</c:v>
                </c:pt>
                <c:pt idx="2">
                  <c:v>SC</c:v>
                </c:pt>
                <c:pt idx="3">
                  <c:v>CG</c:v>
                </c:pt>
                <c:pt idx="4">
                  <c:v>PC</c:v>
                </c:pt>
              </c:strCache>
            </c:strRef>
          </c:cat>
          <c:val>
            <c:numRef>
              <c:f>'stage 1'!$H$16:$H$20</c:f>
              <c:numCache>
                <c:formatCode>0.00</c:formatCode>
                <c:ptCount val="5"/>
                <c:pt idx="0">
                  <c:v>0.18</c:v>
                </c:pt>
                <c:pt idx="1">
                  <c:v>0.42</c:v>
                </c:pt>
                <c:pt idx="2">
                  <c:v>0.21</c:v>
                </c:pt>
                <c:pt idx="3">
                  <c:v>0.16</c:v>
                </c:pt>
                <c:pt idx="4">
                  <c:v>0.03</c:v>
                </c:pt>
              </c:numCache>
            </c:numRef>
          </c:val>
        </c:ser>
        <c:dLbls>
          <c:showLegendKey val="0"/>
          <c:showVal val="0"/>
          <c:showCatName val="0"/>
          <c:showSerName val="0"/>
          <c:showPercent val="0"/>
          <c:showBubbleSize val="0"/>
        </c:dLbls>
        <c:gapWidth val="150"/>
        <c:axId val="136514560"/>
        <c:axId val="136524544"/>
      </c:barChart>
      <c:catAx>
        <c:axId val="136514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524544"/>
        <c:crosses val="autoZero"/>
        <c:auto val="1"/>
        <c:lblAlgn val="ctr"/>
        <c:lblOffset val="100"/>
        <c:noMultiLvlLbl val="0"/>
      </c:catAx>
      <c:valAx>
        <c:axId val="136524544"/>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51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Marriage Rate 1935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3'!$E$31:$E$32</c:f>
              <c:numCache>
                <c:formatCode>0.00</c:formatCode>
                <c:ptCount val="2"/>
                <c:pt idx="0">
                  <c:v>0.86875473000000003</c:v>
                </c:pt>
                <c:pt idx="1">
                  <c:v>0.84165338000000001</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3'!$F$31:$F$32</c:f>
              <c:numCache>
                <c:formatCode>0.00</c:formatCode>
                <c:ptCount val="2"/>
                <c:pt idx="0">
                  <c:v>0.8476111431860941</c:v>
                </c:pt>
                <c:pt idx="1">
                  <c:v>0.84108581158581619</c:v>
                </c:pt>
              </c:numCache>
            </c:numRef>
          </c:val>
        </c:ser>
        <c:dLbls>
          <c:showLegendKey val="0"/>
          <c:showVal val="0"/>
          <c:showCatName val="0"/>
          <c:showSerName val="0"/>
          <c:showPercent val="0"/>
          <c:showBubbleSize val="0"/>
        </c:dLbls>
        <c:gapWidth val="219"/>
        <c:overlap val="-27"/>
        <c:axId val="135847296"/>
        <c:axId val="135849088"/>
      </c:barChart>
      <c:catAx>
        <c:axId val="13584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849088"/>
        <c:crosses val="autoZero"/>
        <c:auto val="1"/>
        <c:lblAlgn val="ctr"/>
        <c:lblOffset val="100"/>
        <c:noMultiLvlLbl val="0"/>
      </c:catAx>
      <c:valAx>
        <c:axId val="135849088"/>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84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Marriage Rate 1945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3'!$G$31:$G$32</c:f>
              <c:numCache>
                <c:formatCode>0.00</c:formatCode>
                <c:ptCount val="2"/>
                <c:pt idx="0">
                  <c:v>0.81153768999999998</c:v>
                </c:pt>
                <c:pt idx="1">
                  <c:v>0.76625135999999994</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3'!$H$31:$H$32</c:f>
              <c:numCache>
                <c:formatCode>0.00</c:formatCode>
                <c:ptCount val="2"/>
                <c:pt idx="0">
                  <c:v>0.81084065704754915</c:v>
                </c:pt>
                <c:pt idx="1">
                  <c:v>0.79028731939906183</c:v>
                </c:pt>
              </c:numCache>
            </c:numRef>
          </c:val>
        </c:ser>
        <c:dLbls>
          <c:showLegendKey val="0"/>
          <c:showVal val="0"/>
          <c:showCatName val="0"/>
          <c:showSerName val="0"/>
          <c:showPercent val="0"/>
          <c:showBubbleSize val="0"/>
        </c:dLbls>
        <c:gapWidth val="219"/>
        <c:overlap val="-27"/>
        <c:axId val="136206208"/>
        <c:axId val="136207744"/>
      </c:barChart>
      <c:catAx>
        <c:axId val="13620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07744"/>
        <c:crosses val="autoZero"/>
        <c:auto val="1"/>
        <c:lblAlgn val="ctr"/>
        <c:lblOffset val="100"/>
        <c:noMultiLvlLbl val="0"/>
      </c:catAx>
      <c:valAx>
        <c:axId val="136207744"/>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0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Marriage Rate 1955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3'!$I$31:$I$32</c:f>
              <c:numCache>
                <c:formatCode>0.00</c:formatCode>
                <c:ptCount val="2"/>
                <c:pt idx="0">
                  <c:v>0.69810913999999991</c:v>
                </c:pt>
                <c:pt idx="1">
                  <c:v>0.72934049999999995</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3'!$J$31:$J$32</c:f>
              <c:numCache>
                <c:formatCode>0.00</c:formatCode>
                <c:ptCount val="2"/>
                <c:pt idx="0">
                  <c:v>0.71412784720213041</c:v>
                </c:pt>
                <c:pt idx="1">
                  <c:v>0.73726385134320815</c:v>
                </c:pt>
              </c:numCache>
            </c:numRef>
          </c:val>
        </c:ser>
        <c:dLbls>
          <c:showLegendKey val="0"/>
          <c:showVal val="0"/>
          <c:showCatName val="0"/>
          <c:showSerName val="0"/>
          <c:showPercent val="0"/>
          <c:showBubbleSize val="0"/>
        </c:dLbls>
        <c:gapWidth val="219"/>
        <c:overlap val="-27"/>
        <c:axId val="136233344"/>
        <c:axId val="136234880"/>
      </c:barChart>
      <c:catAx>
        <c:axId val="13623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34880"/>
        <c:crosses val="autoZero"/>
        <c:auto val="1"/>
        <c:lblAlgn val="ctr"/>
        <c:lblOffset val="100"/>
        <c:noMultiLvlLbl val="0"/>
      </c:catAx>
      <c:valAx>
        <c:axId val="13623488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3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Marriage Rate 1965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3'!$K$31:$K$32</c:f>
              <c:numCache>
                <c:formatCode>0.00</c:formatCode>
                <c:ptCount val="2"/>
                <c:pt idx="0">
                  <c:v>0.64359356000000001</c:v>
                </c:pt>
                <c:pt idx="1">
                  <c:v>0.70650543999999993</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3'!$L$31:$L$32</c:f>
              <c:numCache>
                <c:formatCode>0.00</c:formatCode>
                <c:ptCount val="2"/>
                <c:pt idx="0">
                  <c:v>0.65956310802219664</c:v>
                </c:pt>
                <c:pt idx="1">
                  <c:v>0.73711006107209176</c:v>
                </c:pt>
              </c:numCache>
            </c:numRef>
          </c:val>
        </c:ser>
        <c:dLbls>
          <c:showLegendKey val="0"/>
          <c:showVal val="0"/>
          <c:showCatName val="0"/>
          <c:showSerName val="0"/>
          <c:showPercent val="0"/>
          <c:showBubbleSize val="0"/>
        </c:dLbls>
        <c:gapWidth val="219"/>
        <c:overlap val="-27"/>
        <c:axId val="136264320"/>
        <c:axId val="136266112"/>
      </c:barChart>
      <c:catAx>
        <c:axId val="13626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66112"/>
        <c:crosses val="autoZero"/>
        <c:auto val="1"/>
        <c:lblAlgn val="ctr"/>
        <c:lblOffset val="100"/>
        <c:noMultiLvlLbl val="0"/>
      </c:catAx>
      <c:valAx>
        <c:axId val="136266112"/>
        <c:scaling>
          <c:orientation val="minMax"/>
          <c:max val="0.9"/>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Marriage Rate 1975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3'!$M$31:$M$32</c:f>
              <c:numCache>
                <c:formatCode>0.00</c:formatCode>
                <c:ptCount val="2"/>
                <c:pt idx="0">
                  <c:v>0.61225799000000003</c:v>
                </c:pt>
                <c:pt idx="1">
                  <c:v>0.68662957142857139</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3'!$N$31:$N$32</c:f>
              <c:numCache>
                <c:formatCode>0.00</c:formatCode>
                <c:ptCount val="2"/>
                <c:pt idx="0">
                  <c:v>0.62791516958298144</c:v>
                </c:pt>
                <c:pt idx="1">
                  <c:v>0.72839380493251016</c:v>
                </c:pt>
              </c:numCache>
            </c:numRef>
          </c:val>
        </c:ser>
        <c:dLbls>
          <c:showLegendKey val="0"/>
          <c:showVal val="0"/>
          <c:showCatName val="0"/>
          <c:showSerName val="0"/>
          <c:showPercent val="0"/>
          <c:showBubbleSize val="0"/>
        </c:dLbls>
        <c:gapWidth val="219"/>
        <c:overlap val="-27"/>
        <c:axId val="136295552"/>
        <c:axId val="136297088"/>
      </c:barChart>
      <c:catAx>
        <c:axId val="13629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97088"/>
        <c:crosses val="autoZero"/>
        <c:auto val="1"/>
        <c:lblAlgn val="ctr"/>
        <c:lblOffset val="100"/>
        <c:noMultiLvlLbl val="0"/>
      </c:catAx>
      <c:valAx>
        <c:axId val="136297088"/>
        <c:scaling>
          <c:orientation val="minMax"/>
          <c:max val="0.9"/>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29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Divorce Rate 1935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3'!$E$33:$E$34</c:f>
              <c:numCache>
                <c:formatCode>0.00</c:formatCode>
                <c:ptCount val="2"/>
                <c:pt idx="0">
                  <c:v>3.1709699999999993E-2</c:v>
                </c:pt>
                <c:pt idx="1">
                  <c:v>7.2455739999999991E-2</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3'!$F$33:$F$34</c:f>
              <c:numCache>
                <c:formatCode>0.00</c:formatCode>
                <c:ptCount val="2"/>
                <c:pt idx="0">
                  <c:v>3.1130054123683432E-2</c:v>
                </c:pt>
                <c:pt idx="1">
                  <c:v>6.7524365796810384E-2</c:v>
                </c:pt>
              </c:numCache>
            </c:numRef>
          </c:val>
        </c:ser>
        <c:dLbls>
          <c:showLegendKey val="0"/>
          <c:showVal val="0"/>
          <c:showCatName val="0"/>
          <c:showSerName val="0"/>
          <c:showPercent val="0"/>
          <c:showBubbleSize val="0"/>
        </c:dLbls>
        <c:gapWidth val="219"/>
        <c:overlap val="-27"/>
        <c:axId val="136850816"/>
        <c:axId val="136873088"/>
      </c:barChart>
      <c:catAx>
        <c:axId val="13685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873088"/>
        <c:crosses val="autoZero"/>
        <c:auto val="1"/>
        <c:lblAlgn val="ctr"/>
        <c:lblOffset val="100"/>
        <c:noMultiLvlLbl val="0"/>
      </c:catAx>
      <c:valAx>
        <c:axId val="13687308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85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baseline="0">
                <a:effectLst/>
              </a:rPr>
              <a:t>Divorce </a:t>
            </a:r>
            <a:r>
              <a:rPr lang="en-US" sz="1200"/>
              <a:t> Rate 1945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3'!$G$33:$G$34</c:f>
              <c:numCache>
                <c:formatCode>0.00</c:formatCode>
                <c:ptCount val="2"/>
                <c:pt idx="0">
                  <c:v>6.8455930000000012E-2</c:v>
                </c:pt>
                <c:pt idx="1">
                  <c:v>0.13142031999999998</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3'!$H$33:$H$34</c:f>
              <c:numCache>
                <c:formatCode>0.00</c:formatCode>
                <c:ptCount val="2"/>
                <c:pt idx="0">
                  <c:v>7.4994001042196043E-2</c:v>
                </c:pt>
                <c:pt idx="1">
                  <c:v>0.12800055870991039</c:v>
                </c:pt>
              </c:numCache>
            </c:numRef>
          </c:val>
        </c:ser>
        <c:dLbls>
          <c:showLegendKey val="0"/>
          <c:showVal val="0"/>
          <c:showCatName val="0"/>
          <c:showSerName val="0"/>
          <c:showPercent val="0"/>
          <c:showBubbleSize val="0"/>
        </c:dLbls>
        <c:gapWidth val="219"/>
        <c:overlap val="-27"/>
        <c:axId val="136906624"/>
        <c:axId val="136908160"/>
      </c:barChart>
      <c:catAx>
        <c:axId val="13690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08160"/>
        <c:crosses val="autoZero"/>
        <c:auto val="1"/>
        <c:lblAlgn val="ctr"/>
        <c:lblOffset val="100"/>
        <c:noMultiLvlLbl val="0"/>
      </c:catAx>
      <c:valAx>
        <c:axId val="136908160"/>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0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baseline="0">
                <a:effectLst/>
              </a:rPr>
              <a:t>Divorce </a:t>
            </a:r>
            <a:r>
              <a:rPr lang="en-US" sz="1100"/>
              <a:t> </a:t>
            </a:r>
            <a:r>
              <a:rPr lang="en-US" sz="1200"/>
              <a:t>Rate 1955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3'!$I$33:$I$34</c:f>
              <c:numCache>
                <c:formatCode>0.00</c:formatCode>
                <c:ptCount val="2"/>
                <c:pt idx="0">
                  <c:v>9.7846820000000015E-2</c:v>
                </c:pt>
                <c:pt idx="1">
                  <c:v>0.13909799</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3'!$J$33:$J$34</c:f>
              <c:numCache>
                <c:formatCode>0.00</c:formatCode>
                <c:ptCount val="2"/>
                <c:pt idx="0">
                  <c:v>8.7563675023331441E-2</c:v>
                </c:pt>
                <c:pt idx="1">
                  <c:v>0.14311242957355003</c:v>
                </c:pt>
              </c:numCache>
            </c:numRef>
          </c:val>
        </c:ser>
        <c:dLbls>
          <c:showLegendKey val="0"/>
          <c:showVal val="0"/>
          <c:showCatName val="0"/>
          <c:showSerName val="0"/>
          <c:showPercent val="0"/>
          <c:showBubbleSize val="0"/>
        </c:dLbls>
        <c:gapWidth val="219"/>
        <c:overlap val="-27"/>
        <c:axId val="136937856"/>
        <c:axId val="136939392"/>
      </c:barChart>
      <c:catAx>
        <c:axId val="1369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39392"/>
        <c:crosses val="autoZero"/>
        <c:auto val="1"/>
        <c:lblAlgn val="ctr"/>
        <c:lblOffset val="100"/>
        <c:noMultiLvlLbl val="0"/>
      </c:catAx>
      <c:valAx>
        <c:axId val="136939392"/>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3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baseline="0">
                <a:effectLst/>
              </a:rPr>
              <a:t>Divorce </a:t>
            </a:r>
            <a:r>
              <a:rPr lang="en-US" sz="1100"/>
              <a:t> </a:t>
            </a:r>
            <a:r>
              <a:rPr lang="en-US" sz="1200"/>
              <a:t>Rate 1965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3'!$K$33:$K$34</c:f>
              <c:numCache>
                <c:formatCode>0.00</c:formatCode>
                <c:ptCount val="2"/>
                <c:pt idx="0">
                  <c:v>9.0298929999999999E-2</c:v>
                </c:pt>
                <c:pt idx="1">
                  <c:v>0.14063598999999999</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3'!$L$33:$L$34</c:f>
              <c:numCache>
                <c:formatCode>0.00</c:formatCode>
                <c:ptCount val="2"/>
                <c:pt idx="0">
                  <c:v>8.9790616061759948E-2</c:v>
                </c:pt>
                <c:pt idx="1">
                  <c:v>0.14589244066374368</c:v>
                </c:pt>
              </c:numCache>
            </c:numRef>
          </c:val>
        </c:ser>
        <c:dLbls>
          <c:showLegendKey val="0"/>
          <c:showVal val="0"/>
          <c:showCatName val="0"/>
          <c:showSerName val="0"/>
          <c:showPercent val="0"/>
          <c:showBubbleSize val="0"/>
        </c:dLbls>
        <c:gapWidth val="219"/>
        <c:overlap val="-27"/>
        <c:axId val="136977024"/>
        <c:axId val="136991104"/>
      </c:barChart>
      <c:catAx>
        <c:axId val="13697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91104"/>
        <c:crosses val="autoZero"/>
        <c:auto val="1"/>
        <c:lblAlgn val="ctr"/>
        <c:lblOffset val="100"/>
        <c:noMultiLvlLbl val="0"/>
      </c:catAx>
      <c:valAx>
        <c:axId val="136991104"/>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7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33407325194317E-2"/>
          <c:y val="7.9934747145187668E-2"/>
          <c:w val="0.9223085460599334"/>
          <c:h val="0.83197389885807582"/>
        </c:manualLayout>
      </c:layout>
      <c:lineChart>
        <c:grouping val="standard"/>
        <c:varyColors val="0"/>
        <c:ser>
          <c:idx val="3"/>
          <c:order val="0"/>
          <c:tx>
            <c:v>Married Females</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status'!$G$161:$G$213</c:f>
              <c:numCache>
                <c:formatCode>General</c:formatCode>
                <c:ptCount val="53"/>
                <c:pt idx="0">
                  <c:v>4.6539300000000006E-2</c:v>
                </c:pt>
                <c:pt idx="1">
                  <c:v>5.0687900000000008E-2</c:v>
                </c:pt>
                <c:pt idx="2">
                  <c:v>4.6659200000000012E-2</c:v>
                </c:pt>
                <c:pt idx="3">
                  <c:v>4.3849599999999989E-2</c:v>
                </c:pt>
                <c:pt idx="4">
                  <c:v>4.2832400000000048E-2</c:v>
                </c:pt>
                <c:pt idx="5">
                  <c:v>4.3841399999999975E-2</c:v>
                </c:pt>
                <c:pt idx="6">
                  <c:v>4.7882599999999997E-2</c:v>
                </c:pt>
                <c:pt idx="7">
                  <c:v>4.7424599999999983E-2</c:v>
                </c:pt>
                <c:pt idx="8">
                  <c:v>5.6047200000000019E-2</c:v>
                </c:pt>
                <c:pt idx="9">
                  <c:v>5.9306099999999973E-2</c:v>
                </c:pt>
                <c:pt idx="10">
                  <c:v>5.6633300000000053E-2</c:v>
                </c:pt>
                <c:pt idx="11">
                  <c:v>5.6127099999999985E-2</c:v>
                </c:pt>
                <c:pt idx="12">
                  <c:v>5.7362599999999986E-2</c:v>
                </c:pt>
                <c:pt idx="13">
                  <c:v>7.6995299999999989E-2</c:v>
                </c:pt>
                <c:pt idx="14">
                  <c:v>7.5960400000000039E-2</c:v>
                </c:pt>
                <c:pt idx="15">
                  <c:v>7.0309200000000016E-2</c:v>
                </c:pt>
                <c:pt idx="16">
                  <c:v>6.6288800000000037E-2</c:v>
                </c:pt>
                <c:pt idx="17">
                  <c:v>6.941590000000003E-2</c:v>
                </c:pt>
                <c:pt idx="18">
                  <c:v>7.0039699999999927E-2</c:v>
                </c:pt>
                <c:pt idx="19">
                  <c:v>7.3967099999999952E-2</c:v>
                </c:pt>
                <c:pt idx="20">
                  <c:v>8.3447199999999944E-2</c:v>
                </c:pt>
                <c:pt idx="21">
                  <c:v>8.4922700000000018E-2</c:v>
                </c:pt>
                <c:pt idx="22">
                  <c:v>8.0168900000000043E-2</c:v>
                </c:pt>
                <c:pt idx="23">
                  <c:v>7.7969100000000013E-2</c:v>
                </c:pt>
                <c:pt idx="24">
                  <c:v>7.475429999999994E-2</c:v>
                </c:pt>
                <c:pt idx="25">
                  <c:v>7.2769399999999984E-2</c:v>
                </c:pt>
                <c:pt idx="26">
                  <c:v>6.9955699999999954E-2</c:v>
                </c:pt>
                <c:pt idx="27">
                  <c:v>6.9573400000000007E-2</c:v>
                </c:pt>
                <c:pt idx="28">
                  <c:v>7.2465199999999896E-2</c:v>
                </c:pt>
                <c:pt idx="29">
                  <c:v>7.5624499999999983E-2</c:v>
                </c:pt>
                <c:pt idx="30">
                  <c:v>7.8178199999999975E-2</c:v>
                </c:pt>
                <c:pt idx="31">
                  <c:v>7.4876600000000071E-2</c:v>
                </c:pt>
                <c:pt idx="32">
                  <c:v>8.129849999999994E-2</c:v>
                </c:pt>
                <c:pt idx="33">
                  <c:v>8.5924800000000023E-2</c:v>
                </c:pt>
                <c:pt idx="34">
                  <c:v>8.1245200000000017E-2</c:v>
                </c:pt>
                <c:pt idx="35">
                  <c:v>7.686090000000001E-2</c:v>
                </c:pt>
                <c:pt idx="36">
                  <c:v>7.5607099999999927E-2</c:v>
                </c:pt>
                <c:pt idx="37">
                  <c:v>7.1893800000000008E-2</c:v>
                </c:pt>
                <c:pt idx="38">
                  <c:v>7.3277799999999949E-2</c:v>
                </c:pt>
                <c:pt idx="39">
                  <c:v>7.4301999999999979E-2</c:v>
                </c:pt>
                <c:pt idx="40">
                  <c:v>7.9458799999999941E-2</c:v>
                </c:pt>
                <c:pt idx="41">
                  <c:v>7.5718400000000075E-2</c:v>
                </c:pt>
                <c:pt idx="42">
                  <c:v>7.3269899999999999E-2</c:v>
                </c:pt>
                <c:pt idx="43">
                  <c:v>6.8287699999999951E-2</c:v>
                </c:pt>
                <c:pt idx="44">
                  <c:v>7.4263700000000044E-2</c:v>
                </c:pt>
                <c:pt idx="45">
                  <c:v>7.23916E-2</c:v>
                </c:pt>
                <c:pt idx="46">
                  <c:v>6.9556800000000085E-2</c:v>
                </c:pt>
                <c:pt idx="47">
                  <c:v>8.4188900000000011E-2</c:v>
                </c:pt>
                <c:pt idx="48">
                  <c:v>8.8376699999999975E-2</c:v>
                </c:pt>
                <c:pt idx="49">
                  <c:v>8.2504000000000022E-2</c:v>
                </c:pt>
                <c:pt idx="50">
                  <c:v>8.4577499999999972E-2</c:v>
                </c:pt>
                <c:pt idx="51">
                  <c:v>7.8167499999999945E-2</c:v>
                </c:pt>
                <c:pt idx="52">
                  <c:v>7.2123899999999908E-2</c:v>
                </c:pt>
              </c:numCache>
            </c:numRef>
          </c:val>
          <c:smooth val="0"/>
        </c:ser>
        <c:ser>
          <c:idx val="4"/>
          <c:order val="1"/>
          <c:tx>
            <c:v>Single Females</c:v>
          </c:tx>
          <c:spPr>
            <a:ln w="12700">
              <a:solidFill>
                <a:srgbClr val="FF0000"/>
              </a:solidFill>
              <a:prstDash val="solid"/>
            </a:ln>
          </c:spPr>
          <c:marker>
            <c:symbol val="star"/>
            <c:size val="3"/>
            <c:spPr>
              <a:solidFill>
                <a:srgbClr val="FF0000"/>
              </a:solidFill>
              <a:ln>
                <a:solidFill>
                  <a:srgbClr val="FF0000"/>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status'!$G$214:$G$266</c:f>
              <c:numCache>
                <c:formatCode>General</c:formatCode>
                <c:ptCount val="53"/>
                <c:pt idx="0">
                  <c:v>5.2497099999999963E-2</c:v>
                </c:pt>
                <c:pt idx="1">
                  <c:v>5.926089999999995E-2</c:v>
                </c:pt>
                <c:pt idx="2">
                  <c:v>5.6781199999999976E-2</c:v>
                </c:pt>
                <c:pt idx="3">
                  <c:v>5.3321999999999981E-2</c:v>
                </c:pt>
                <c:pt idx="4">
                  <c:v>4.1753099999999987E-2</c:v>
                </c:pt>
                <c:pt idx="5">
                  <c:v>5.034279999999991E-2</c:v>
                </c:pt>
                <c:pt idx="6">
                  <c:v>4.8675499999999983E-2</c:v>
                </c:pt>
                <c:pt idx="7">
                  <c:v>5.9030999999999945E-2</c:v>
                </c:pt>
                <c:pt idx="8">
                  <c:v>5.9679999999999955E-2</c:v>
                </c:pt>
                <c:pt idx="9">
                  <c:v>6.3666300000000065E-2</c:v>
                </c:pt>
                <c:pt idx="10">
                  <c:v>6.3119499999999995E-2</c:v>
                </c:pt>
                <c:pt idx="11">
                  <c:v>6.3412800000000047E-2</c:v>
                </c:pt>
                <c:pt idx="12">
                  <c:v>7.2195800000000032E-2</c:v>
                </c:pt>
                <c:pt idx="13">
                  <c:v>8.1663799999999953E-2</c:v>
                </c:pt>
                <c:pt idx="14">
                  <c:v>8.9227600000000074E-2</c:v>
                </c:pt>
                <c:pt idx="15">
                  <c:v>8.0920800000000015E-2</c:v>
                </c:pt>
                <c:pt idx="16">
                  <c:v>7.6649000000000078E-2</c:v>
                </c:pt>
                <c:pt idx="17">
                  <c:v>7.7385600000000054E-2</c:v>
                </c:pt>
                <c:pt idx="18">
                  <c:v>7.6753700000000036E-2</c:v>
                </c:pt>
                <c:pt idx="19">
                  <c:v>7.8205100000000027E-2</c:v>
                </c:pt>
                <c:pt idx="20">
                  <c:v>8.8625100000000012E-2</c:v>
                </c:pt>
                <c:pt idx="21">
                  <c:v>9.3584600000000018E-2</c:v>
                </c:pt>
                <c:pt idx="22">
                  <c:v>8.7774600000000036E-2</c:v>
                </c:pt>
                <c:pt idx="23">
                  <c:v>7.8821400000000041E-2</c:v>
                </c:pt>
                <c:pt idx="24">
                  <c:v>7.9037899999999994E-2</c:v>
                </c:pt>
                <c:pt idx="25">
                  <c:v>8.0651099999999976E-2</c:v>
                </c:pt>
                <c:pt idx="26">
                  <c:v>6.2545700000000037E-2</c:v>
                </c:pt>
                <c:pt idx="27">
                  <c:v>7.4163599999999996E-2</c:v>
                </c:pt>
                <c:pt idx="28">
                  <c:v>7.8816100000000056E-2</c:v>
                </c:pt>
                <c:pt idx="29">
                  <c:v>8.1145499999999982E-2</c:v>
                </c:pt>
                <c:pt idx="30">
                  <c:v>7.7881599999999995E-2</c:v>
                </c:pt>
                <c:pt idx="31">
                  <c:v>8.9600400000000024E-2</c:v>
                </c:pt>
                <c:pt idx="32">
                  <c:v>8.3012599999999992E-2</c:v>
                </c:pt>
                <c:pt idx="33">
                  <c:v>8.2682099999999981E-2</c:v>
                </c:pt>
                <c:pt idx="34">
                  <c:v>7.3198800000000008E-2</c:v>
                </c:pt>
                <c:pt idx="35">
                  <c:v>7.7351300000000012E-2</c:v>
                </c:pt>
                <c:pt idx="36">
                  <c:v>7.3137800000000031E-2</c:v>
                </c:pt>
                <c:pt idx="37">
                  <c:v>6.9394099999999903E-2</c:v>
                </c:pt>
                <c:pt idx="38">
                  <c:v>7.542609999999994E-2</c:v>
                </c:pt>
                <c:pt idx="39">
                  <c:v>7.7205900000000049E-2</c:v>
                </c:pt>
                <c:pt idx="40">
                  <c:v>8.3048599999999917E-2</c:v>
                </c:pt>
                <c:pt idx="41">
                  <c:v>8.3007900000000023E-2</c:v>
                </c:pt>
                <c:pt idx="42">
                  <c:v>8.4563799999999967E-2</c:v>
                </c:pt>
                <c:pt idx="43">
                  <c:v>8.1117400000000006E-2</c:v>
                </c:pt>
                <c:pt idx="44">
                  <c:v>8.3399200000000007E-2</c:v>
                </c:pt>
                <c:pt idx="45">
                  <c:v>8.0393000000000048E-2</c:v>
                </c:pt>
                <c:pt idx="46">
                  <c:v>7.2812699999999952E-2</c:v>
                </c:pt>
                <c:pt idx="47">
                  <c:v>9.6858300000000064E-2</c:v>
                </c:pt>
                <c:pt idx="48">
                  <c:v>0.10146319999999998</c:v>
                </c:pt>
                <c:pt idx="49">
                  <c:v>9.898589999999996E-2</c:v>
                </c:pt>
                <c:pt idx="50">
                  <c:v>9.8483899999999958E-2</c:v>
                </c:pt>
                <c:pt idx="51">
                  <c:v>9.2528999999999972E-2</c:v>
                </c:pt>
                <c:pt idx="52">
                  <c:v>8.9646200000000009E-2</c:v>
                </c:pt>
              </c:numCache>
            </c:numRef>
          </c:val>
          <c:smooth val="0"/>
        </c:ser>
        <c:ser>
          <c:idx val="5"/>
          <c:order val="2"/>
          <c:tx>
            <c:v>Divorced Females</c:v>
          </c:tx>
          <c:spPr>
            <a:ln w="12700">
              <a:solidFill>
                <a:srgbClr val="008000"/>
              </a:solidFill>
              <a:prstDash val="solid"/>
            </a:ln>
          </c:spPr>
          <c:marker>
            <c:symbol val="circle"/>
            <c:size val="5"/>
            <c:spPr>
              <a:solidFill>
                <a:srgbClr val="008000"/>
              </a:solidFill>
              <a:ln>
                <a:solidFill>
                  <a:srgbClr val="008000"/>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status'!$G$267:$G$319</c:f>
              <c:numCache>
                <c:formatCode>General</c:formatCode>
                <c:ptCount val="53"/>
                <c:pt idx="0">
                  <c:v>8.565619999999996E-2</c:v>
                </c:pt>
                <c:pt idx="1">
                  <c:v>8.5488499999999967E-2</c:v>
                </c:pt>
                <c:pt idx="2">
                  <c:v>8.3841900000000025E-2</c:v>
                </c:pt>
                <c:pt idx="3">
                  <c:v>8.7958599999999998E-2</c:v>
                </c:pt>
                <c:pt idx="4">
                  <c:v>5.1993000000000067E-2</c:v>
                </c:pt>
                <c:pt idx="5">
                  <c:v>5.7642300000000035E-2</c:v>
                </c:pt>
                <c:pt idx="6">
                  <c:v>5.4801799999999901E-2</c:v>
                </c:pt>
                <c:pt idx="7">
                  <c:v>6.121130000000008E-2</c:v>
                </c:pt>
                <c:pt idx="8">
                  <c:v>7.838350000000005E-2</c:v>
                </c:pt>
                <c:pt idx="9">
                  <c:v>9.3719200000000003E-2</c:v>
                </c:pt>
                <c:pt idx="10">
                  <c:v>9.0058300000000036E-2</c:v>
                </c:pt>
                <c:pt idx="11">
                  <c:v>7.219169999999997E-2</c:v>
                </c:pt>
                <c:pt idx="12">
                  <c:v>7.4478999999999962E-2</c:v>
                </c:pt>
                <c:pt idx="13">
                  <c:v>0.10036869999999998</c:v>
                </c:pt>
                <c:pt idx="14">
                  <c:v>9.6900800000000009E-2</c:v>
                </c:pt>
                <c:pt idx="15">
                  <c:v>9.9410600000000016E-2</c:v>
                </c:pt>
                <c:pt idx="16">
                  <c:v>9.0824200000000022E-2</c:v>
                </c:pt>
                <c:pt idx="17">
                  <c:v>8.1740499999999994E-2</c:v>
                </c:pt>
                <c:pt idx="18">
                  <c:v>8.3079299999999967E-2</c:v>
                </c:pt>
                <c:pt idx="19">
                  <c:v>8.211769999999996E-2</c:v>
                </c:pt>
                <c:pt idx="20">
                  <c:v>9.4613999999999976E-2</c:v>
                </c:pt>
                <c:pt idx="21">
                  <c:v>0.10991359999999994</c:v>
                </c:pt>
                <c:pt idx="22">
                  <c:v>9.8444899999999946E-2</c:v>
                </c:pt>
                <c:pt idx="23">
                  <c:v>9.853730000000005E-2</c:v>
                </c:pt>
                <c:pt idx="24">
                  <c:v>0.10100450000000005</c:v>
                </c:pt>
                <c:pt idx="25">
                  <c:v>9.5474499999999907E-2</c:v>
                </c:pt>
                <c:pt idx="26">
                  <c:v>7.7636700000000003E-2</c:v>
                </c:pt>
                <c:pt idx="27">
                  <c:v>8.2390100000000022E-2</c:v>
                </c:pt>
                <c:pt idx="28">
                  <c:v>7.9214400000000018E-2</c:v>
                </c:pt>
                <c:pt idx="29">
                  <c:v>9.3847400000000025E-2</c:v>
                </c:pt>
                <c:pt idx="30">
                  <c:v>9.4495400000000007E-2</c:v>
                </c:pt>
                <c:pt idx="31">
                  <c:v>8.5351300000000019E-2</c:v>
                </c:pt>
                <c:pt idx="32">
                  <c:v>9.0721799999999964E-2</c:v>
                </c:pt>
                <c:pt idx="33">
                  <c:v>7.786369999999998E-2</c:v>
                </c:pt>
                <c:pt idx="34">
                  <c:v>8.0737500000000018E-2</c:v>
                </c:pt>
                <c:pt idx="35">
                  <c:v>7.8210999999999919E-2</c:v>
                </c:pt>
                <c:pt idx="36">
                  <c:v>7.3929699999999987E-2</c:v>
                </c:pt>
                <c:pt idx="37">
                  <c:v>6.2272299999999947E-2</c:v>
                </c:pt>
                <c:pt idx="38">
                  <c:v>6.6541700000000037E-2</c:v>
                </c:pt>
                <c:pt idx="39">
                  <c:v>6.9527299999999959E-2</c:v>
                </c:pt>
                <c:pt idx="40">
                  <c:v>8.1133500000000081E-2</c:v>
                </c:pt>
                <c:pt idx="41">
                  <c:v>8.1982600000000017E-2</c:v>
                </c:pt>
                <c:pt idx="42">
                  <c:v>7.8622100000000028E-2</c:v>
                </c:pt>
                <c:pt idx="43">
                  <c:v>7.1888099999999899E-2</c:v>
                </c:pt>
                <c:pt idx="44">
                  <c:v>7.7865799999999985E-2</c:v>
                </c:pt>
                <c:pt idx="45">
                  <c:v>8.1541100000000033E-2</c:v>
                </c:pt>
                <c:pt idx="46">
                  <c:v>7.0605099999999976E-2</c:v>
                </c:pt>
                <c:pt idx="47">
                  <c:v>0.10226400000000002</c:v>
                </c:pt>
                <c:pt idx="48">
                  <c:v>0.10388260000000005</c:v>
                </c:pt>
                <c:pt idx="49">
                  <c:v>0.10065079999999993</c:v>
                </c:pt>
                <c:pt idx="50">
                  <c:v>9.8782000000000036E-2</c:v>
                </c:pt>
                <c:pt idx="51">
                  <c:v>9.5340800000000003E-2</c:v>
                </c:pt>
                <c:pt idx="52">
                  <c:v>8.3886499999999975E-2</c:v>
                </c:pt>
              </c:numCache>
            </c:numRef>
          </c:val>
          <c:smooth val="0"/>
        </c:ser>
        <c:dLbls>
          <c:showLegendKey val="0"/>
          <c:showVal val="0"/>
          <c:showCatName val="0"/>
          <c:showSerName val="0"/>
          <c:showPercent val="0"/>
          <c:showBubbleSize val="0"/>
        </c:dLbls>
        <c:marker val="1"/>
        <c:smooth val="0"/>
        <c:axId val="78179712"/>
        <c:axId val="85665664"/>
      </c:lineChart>
      <c:catAx>
        <c:axId val="78179712"/>
        <c:scaling>
          <c:orientation val="minMax"/>
        </c:scaling>
        <c:delete val="0"/>
        <c:axPos val="b"/>
        <c:title>
          <c:tx>
            <c:rich>
              <a:bodyPr/>
              <a:lstStyle/>
              <a:p>
                <a:pPr>
                  <a:defRPr sz="1175" b="0" i="0" u="none" strike="noStrike" baseline="0">
                    <a:solidFill>
                      <a:srgbClr val="000000"/>
                    </a:solidFill>
                    <a:latin typeface="Arial"/>
                    <a:ea typeface="Arial"/>
                    <a:cs typeface="Arial"/>
                  </a:defRPr>
                </a:pPr>
                <a:r>
                  <a:rPr lang="en-CA"/>
                  <a:t>year</a:t>
                </a:r>
              </a:p>
            </c:rich>
          </c:tx>
          <c:layout>
            <c:manualLayout>
              <c:xMode val="edge"/>
              <c:yMode val="edge"/>
              <c:x val="0.50055493895671421"/>
              <c:y val="0.9575856443719412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5665664"/>
        <c:crosses val="autoZero"/>
        <c:auto val="1"/>
        <c:lblAlgn val="ctr"/>
        <c:lblOffset val="100"/>
        <c:tickLblSkip val="5"/>
        <c:tickMarkSkip val="1"/>
        <c:noMultiLvlLbl val="0"/>
      </c:catAx>
      <c:valAx>
        <c:axId val="85665664"/>
        <c:scaling>
          <c:orientation val="minMax"/>
        </c:scaling>
        <c:delete val="0"/>
        <c:axPos val="l"/>
        <c:majorGridlines>
          <c:spPr>
            <a:ln w="3175">
              <a:no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179712"/>
        <c:crosses val="autoZero"/>
        <c:crossBetween val="midCat"/>
      </c:valAx>
      <c:spPr>
        <a:solidFill>
          <a:schemeClr val="tx1"/>
        </a:solidFill>
        <a:ln w="3175">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baseline="0">
                <a:effectLst/>
              </a:rPr>
              <a:t>Divorce </a:t>
            </a:r>
            <a:r>
              <a:rPr lang="en-US" sz="1100"/>
              <a:t> </a:t>
            </a:r>
            <a:r>
              <a:rPr lang="en-US" sz="1200"/>
              <a:t>Rate 1975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3'!$M$33:$M$34</c:f>
              <c:numCache>
                <c:formatCode>0.00</c:formatCode>
                <c:ptCount val="2"/>
                <c:pt idx="0">
                  <c:v>7.4954309999999996E-2</c:v>
                </c:pt>
                <c:pt idx="1">
                  <c:v>0.12081877142857143</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3'!$N$33:$N$34</c:f>
              <c:numCache>
                <c:formatCode>0.00</c:formatCode>
                <c:ptCount val="2"/>
                <c:pt idx="0">
                  <c:v>8.0088128266497083E-2</c:v>
                </c:pt>
                <c:pt idx="1">
                  <c:v>0.12871943557346882</c:v>
                </c:pt>
              </c:numCache>
            </c:numRef>
          </c:val>
        </c:ser>
        <c:dLbls>
          <c:showLegendKey val="0"/>
          <c:showVal val="0"/>
          <c:showCatName val="0"/>
          <c:showSerName val="0"/>
          <c:showPercent val="0"/>
          <c:showBubbleSize val="0"/>
        </c:dLbls>
        <c:gapWidth val="219"/>
        <c:overlap val="-27"/>
        <c:axId val="137020544"/>
        <c:axId val="137022080"/>
      </c:barChart>
      <c:catAx>
        <c:axId val="13702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22080"/>
        <c:crosses val="autoZero"/>
        <c:auto val="1"/>
        <c:lblAlgn val="ctr"/>
        <c:lblOffset val="100"/>
        <c:noMultiLvlLbl val="0"/>
      </c:catAx>
      <c:valAx>
        <c:axId val="137022080"/>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2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a:t>Children Married Women 1935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3'!$E$35:$E$36</c:f>
              <c:numCache>
                <c:formatCode>0.00</c:formatCode>
                <c:ptCount val="2"/>
                <c:pt idx="0">
                  <c:v>2.7349328571428573</c:v>
                </c:pt>
                <c:pt idx="1">
                  <c:v>2.2414100000000001</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3'!$F$35:$F$36</c:f>
              <c:numCache>
                <c:formatCode>0.00</c:formatCode>
                <c:ptCount val="2"/>
                <c:pt idx="0">
                  <c:v>2.1339461044577086</c:v>
                </c:pt>
                <c:pt idx="1">
                  <c:v>2.096807854167944</c:v>
                </c:pt>
              </c:numCache>
            </c:numRef>
          </c:val>
        </c:ser>
        <c:dLbls>
          <c:showLegendKey val="0"/>
          <c:showVal val="0"/>
          <c:showCatName val="0"/>
          <c:showSerName val="0"/>
          <c:showPercent val="0"/>
          <c:showBubbleSize val="0"/>
        </c:dLbls>
        <c:gapWidth val="219"/>
        <c:overlap val="-27"/>
        <c:axId val="137043328"/>
        <c:axId val="137073792"/>
      </c:barChart>
      <c:catAx>
        <c:axId val="1370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73792"/>
        <c:crosses val="autoZero"/>
        <c:auto val="1"/>
        <c:lblAlgn val="ctr"/>
        <c:lblOffset val="100"/>
        <c:noMultiLvlLbl val="0"/>
      </c:catAx>
      <c:valAx>
        <c:axId val="137073792"/>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4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b="0" i="0" u="none" strike="noStrike" baseline="0">
                <a:effectLst/>
              </a:rPr>
              <a:t>Children Married Women </a:t>
            </a:r>
            <a:r>
              <a:rPr lang="en-US" sz="900"/>
              <a:t>1945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3'!$G$35:$G$36</c:f>
              <c:numCache>
                <c:formatCode>0.00</c:formatCode>
                <c:ptCount val="2"/>
                <c:pt idx="0">
                  <c:v>1.9543609999999998</c:v>
                </c:pt>
                <c:pt idx="1">
                  <c:v>1.9574019999999996</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3'!$H$35:$H$36</c:f>
              <c:numCache>
                <c:formatCode>0.00</c:formatCode>
                <c:ptCount val="2"/>
                <c:pt idx="0">
                  <c:v>1.6713671730775992</c:v>
                </c:pt>
                <c:pt idx="1">
                  <c:v>1.900256818611155</c:v>
                </c:pt>
              </c:numCache>
            </c:numRef>
          </c:val>
        </c:ser>
        <c:dLbls>
          <c:showLegendKey val="0"/>
          <c:showVal val="0"/>
          <c:showCatName val="0"/>
          <c:showSerName val="0"/>
          <c:showPercent val="0"/>
          <c:showBubbleSize val="0"/>
        </c:dLbls>
        <c:gapWidth val="219"/>
        <c:overlap val="-27"/>
        <c:axId val="137086848"/>
        <c:axId val="137088384"/>
      </c:barChart>
      <c:catAx>
        <c:axId val="1370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88384"/>
        <c:crosses val="autoZero"/>
        <c:auto val="1"/>
        <c:lblAlgn val="ctr"/>
        <c:lblOffset val="100"/>
        <c:noMultiLvlLbl val="0"/>
      </c:catAx>
      <c:valAx>
        <c:axId val="137088384"/>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08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b="0" i="0" u="none" strike="noStrike" baseline="0">
                <a:effectLst/>
              </a:rPr>
              <a:t>Children Married Women </a:t>
            </a:r>
            <a:r>
              <a:rPr lang="en-US" sz="900"/>
              <a:t>1955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3'!$I$35:$I$36</c:f>
              <c:numCache>
                <c:formatCode>0.00</c:formatCode>
                <c:ptCount val="2"/>
                <c:pt idx="0">
                  <c:v>1.5334450000000002</c:v>
                </c:pt>
                <c:pt idx="1">
                  <c:v>1.8047879999999998</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3'!$J$35:$J$36</c:f>
              <c:numCache>
                <c:formatCode>0.00</c:formatCode>
                <c:ptCount val="2"/>
                <c:pt idx="0">
                  <c:v>1.5757967829497639</c:v>
                </c:pt>
                <c:pt idx="1">
                  <c:v>1.8868098859787505</c:v>
                </c:pt>
              </c:numCache>
            </c:numRef>
          </c:val>
        </c:ser>
        <c:dLbls>
          <c:showLegendKey val="0"/>
          <c:showVal val="0"/>
          <c:showCatName val="0"/>
          <c:showSerName val="0"/>
          <c:showPercent val="0"/>
          <c:showBubbleSize val="0"/>
        </c:dLbls>
        <c:gapWidth val="219"/>
        <c:overlap val="-27"/>
        <c:axId val="137130368"/>
        <c:axId val="137131904"/>
      </c:barChart>
      <c:catAx>
        <c:axId val="13713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31904"/>
        <c:crosses val="autoZero"/>
        <c:auto val="1"/>
        <c:lblAlgn val="ctr"/>
        <c:lblOffset val="100"/>
        <c:noMultiLvlLbl val="0"/>
      </c:catAx>
      <c:valAx>
        <c:axId val="137131904"/>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3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b="0" i="0" u="none" strike="noStrike" baseline="0">
                <a:effectLst/>
              </a:rPr>
              <a:t>Children Married Women </a:t>
            </a:r>
            <a:r>
              <a:rPr lang="en-US" sz="900"/>
              <a:t>1965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3'!$K$35:$K$36</c:f>
              <c:numCache>
                <c:formatCode>0.00</c:formatCode>
                <c:ptCount val="2"/>
                <c:pt idx="0">
                  <c:v>1.4839680000000002</c:v>
                </c:pt>
                <c:pt idx="1">
                  <c:v>1.8693399999999998</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3'!$L$35:$L$36</c:f>
              <c:numCache>
                <c:formatCode>0.00</c:formatCode>
                <c:ptCount val="2"/>
                <c:pt idx="0">
                  <c:v>1.4788103057799908</c:v>
                </c:pt>
                <c:pt idx="1">
                  <c:v>1.8810536211341176</c:v>
                </c:pt>
              </c:numCache>
            </c:numRef>
          </c:val>
        </c:ser>
        <c:dLbls>
          <c:showLegendKey val="0"/>
          <c:showVal val="0"/>
          <c:showCatName val="0"/>
          <c:showSerName val="0"/>
          <c:showPercent val="0"/>
          <c:showBubbleSize val="0"/>
        </c:dLbls>
        <c:gapWidth val="219"/>
        <c:overlap val="-27"/>
        <c:axId val="137144960"/>
        <c:axId val="137163136"/>
      </c:barChart>
      <c:catAx>
        <c:axId val="13714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63136"/>
        <c:crosses val="autoZero"/>
        <c:auto val="1"/>
        <c:lblAlgn val="ctr"/>
        <c:lblOffset val="100"/>
        <c:noMultiLvlLbl val="0"/>
      </c:catAx>
      <c:valAx>
        <c:axId val="137163136"/>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4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900" b="0" i="0" u="none" strike="noStrike" baseline="0">
                <a:effectLst/>
              </a:rPr>
              <a:t>Children Married Women </a:t>
            </a:r>
            <a:r>
              <a:rPr lang="en-US" sz="900"/>
              <a:t>1975</a:t>
            </a:r>
          </a:p>
        </c:rich>
      </c:tx>
      <c:layout>
        <c:manualLayout>
          <c:xMode val="edge"/>
          <c:yMode val="edge"/>
          <c:x val="0.10245105548576856"/>
          <c:y val="3.9603960396039604E-2"/>
        </c:manualLayout>
      </c:layout>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3'!$Q$31:$Q$32</c:f>
              <c:strCache>
                <c:ptCount val="2"/>
                <c:pt idx="0">
                  <c:v>25-34</c:v>
                </c:pt>
                <c:pt idx="1">
                  <c:v>35-44</c:v>
                </c:pt>
              </c:strCache>
            </c:strRef>
          </c:cat>
          <c:val>
            <c:numRef>
              <c:f>'stage 3'!$M$35:$M$36</c:f>
              <c:numCache>
                <c:formatCode>0.00</c:formatCode>
                <c:ptCount val="2"/>
                <c:pt idx="0">
                  <c:v>1.4853699999999996</c:v>
                </c:pt>
                <c:pt idx="1">
                  <c:v>1.9414999999999998</c:v>
                </c:pt>
              </c:numCache>
            </c:numRef>
          </c:val>
        </c:ser>
        <c:ser>
          <c:idx val="1"/>
          <c:order val="1"/>
          <c:tx>
            <c:v>Fitted</c:v>
          </c:tx>
          <c:spPr>
            <a:solidFill>
              <a:schemeClr val="accent2"/>
            </a:solidFill>
            <a:ln>
              <a:noFill/>
            </a:ln>
            <a:effectLst/>
          </c:spPr>
          <c:invertIfNegative val="0"/>
          <c:cat>
            <c:strRef>
              <c:f>'stage 3'!$Q$31:$Q$32</c:f>
              <c:strCache>
                <c:ptCount val="2"/>
                <c:pt idx="0">
                  <c:v>25-34</c:v>
                </c:pt>
                <c:pt idx="1">
                  <c:v>35-44</c:v>
                </c:pt>
              </c:strCache>
            </c:strRef>
          </c:cat>
          <c:val>
            <c:numRef>
              <c:f>'stage 3'!$N$35:$N$36</c:f>
              <c:numCache>
                <c:formatCode>0.00</c:formatCode>
                <c:ptCount val="2"/>
                <c:pt idx="0">
                  <c:v>1.5113157509988224</c:v>
                </c:pt>
                <c:pt idx="1">
                  <c:v>1.9768030479862797</c:v>
                </c:pt>
              </c:numCache>
            </c:numRef>
          </c:val>
        </c:ser>
        <c:dLbls>
          <c:showLegendKey val="0"/>
          <c:showVal val="0"/>
          <c:showCatName val="0"/>
          <c:showSerName val="0"/>
          <c:showPercent val="0"/>
          <c:showBubbleSize val="0"/>
        </c:dLbls>
        <c:gapWidth val="219"/>
        <c:overlap val="-27"/>
        <c:axId val="137204864"/>
        <c:axId val="137206400"/>
      </c:barChart>
      <c:catAx>
        <c:axId val="13720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06400"/>
        <c:crosses val="autoZero"/>
        <c:auto val="1"/>
        <c:lblAlgn val="ctr"/>
        <c:lblOffset val="100"/>
        <c:noMultiLvlLbl val="0"/>
      </c:catAx>
      <c:valAx>
        <c:axId val="137206400"/>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0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1975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4'!$M$56:$M$58</c:f>
              <c:numCache>
                <c:formatCode>0.00</c:formatCode>
                <c:ptCount val="3"/>
                <c:pt idx="0">
                  <c:v>0.60648889000000006</c:v>
                </c:pt>
                <c:pt idx="1">
                  <c:v>0.64364601428571422</c:v>
                </c:pt>
                <c:pt idx="2" formatCode="General">
                  <c:v>0</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4'!$N$56:$N$58</c:f>
              <c:numCache>
                <c:formatCode>0.00</c:formatCode>
                <c:ptCount val="3"/>
                <c:pt idx="0">
                  <c:v>0.59945052640079244</c:v>
                </c:pt>
                <c:pt idx="1">
                  <c:v>0.65213492931609396</c:v>
                </c:pt>
              </c:numCache>
            </c:numRef>
          </c:val>
        </c:ser>
        <c:dLbls>
          <c:showLegendKey val="0"/>
          <c:showVal val="0"/>
          <c:showCatName val="0"/>
          <c:showSerName val="0"/>
          <c:showPercent val="0"/>
          <c:showBubbleSize val="0"/>
        </c:dLbls>
        <c:gapWidth val="219"/>
        <c:overlap val="-27"/>
        <c:axId val="135884160"/>
        <c:axId val="135910528"/>
      </c:barChart>
      <c:catAx>
        <c:axId val="13588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910528"/>
        <c:crosses val="autoZero"/>
        <c:auto val="1"/>
        <c:lblAlgn val="ctr"/>
        <c:lblOffset val="100"/>
        <c:noMultiLvlLbl val="0"/>
      </c:catAx>
      <c:valAx>
        <c:axId val="135910528"/>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88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1965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4'!$K$62:$K$64</c:f>
              <c:numCache>
                <c:formatCode>0.00</c:formatCode>
                <c:ptCount val="3"/>
                <c:pt idx="0">
                  <c:v>0.89188018000000002</c:v>
                </c:pt>
                <c:pt idx="1">
                  <c:v>0.89617292999999998</c:v>
                </c:pt>
                <c:pt idx="2">
                  <c:v>0.84593124285714283</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4'!$L$62:$L$64</c:f>
              <c:numCache>
                <c:formatCode>0.00</c:formatCode>
                <c:ptCount val="3"/>
                <c:pt idx="0">
                  <c:v>0.88256766372222195</c:v>
                </c:pt>
                <c:pt idx="1">
                  <c:v>0.91653399849626105</c:v>
                </c:pt>
                <c:pt idx="2">
                  <c:v>0.8825760444379761</c:v>
                </c:pt>
              </c:numCache>
            </c:numRef>
          </c:val>
        </c:ser>
        <c:dLbls>
          <c:showLegendKey val="0"/>
          <c:showVal val="0"/>
          <c:showCatName val="0"/>
          <c:showSerName val="0"/>
          <c:showPercent val="0"/>
          <c:showBubbleSize val="0"/>
        </c:dLbls>
        <c:gapWidth val="219"/>
        <c:overlap val="-27"/>
        <c:axId val="135939968"/>
        <c:axId val="135941504"/>
      </c:barChart>
      <c:catAx>
        <c:axId val="13593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941504"/>
        <c:crosses val="autoZero"/>
        <c:auto val="1"/>
        <c:lblAlgn val="ctr"/>
        <c:lblOffset val="100"/>
        <c:noMultiLvlLbl val="0"/>
      </c:catAx>
      <c:valAx>
        <c:axId val="135941504"/>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93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1955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4'!$I$62:$I$64</c:f>
              <c:numCache>
                <c:formatCode>0.00</c:formatCode>
                <c:ptCount val="3"/>
                <c:pt idx="0">
                  <c:v>0.88446395999999994</c:v>
                </c:pt>
                <c:pt idx="1">
                  <c:v>0.89838141999999999</c:v>
                </c:pt>
                <c:pt idx="2">
                  <c:v>0.86295615999999986</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4'!$J$62:$J$64</c:f>
              <c:numCache>
                <c:formatCode>0.00</c:formatCode>
                <c:ptCount val="3"/>
                <c:pt idx="0">
                  <c:v>0.88206278627181844</c:v>
                </c:pt>
                <c:pt idx="1">
                  <c:v>0.91410864025373706</c:v>
                </c:pt>
                <c:pt idx="2">
                  <c:v>0.87052068390287085</c:v>
                </c:pt>
              </c:numCache>
            </c:numRef>
          </c:val>
        </c:ser>
        <c:dLbls>
          <c:showLegendKey val="0"/>
          <c:showVal val="0"/>
          <c:showCatName val="0"/>
          <c:showSerName val="0"/>
          <c:showPercent val="0"/>
          <c:showBubbleSize val="0"/>
        </c:dLbls>
        <c:gapWidth val="219"/>
        <c:overlap val="-27"/>
        <c:axId val="137564544"/>
        <c:axId val="137566080"/>
      </c:barChart>
      <c:catAx>
        <c:axId val="13756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66080"/>
        <c:crosses val="autoZero"/>
        <c:auto val="1"/>
        <c:lblAlgn val="ctr"/>
        <c:lblOffset val="100"/>
        <c:noMultiLvlLbl val="0"/>
      </c:catAx>
      <c:valAx>
        <c:axId val="137566080"/>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6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1945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4'!$G$62:$G$64</c:f>
              <c:numCache>
                <c:formatCode>0.00</c:formatCode>
                <c:ptCount val="3"/>
                <c:pt idx="0">
                  <c:v>0.90809306000000001</c:v>
                </c:pt>
                <c:pt idx="1">
                  <c:v>0.89131413000000015</c:v>
                </c:pt>
                <c:pt idx="2">
                  <c:v>0.85980241000000002</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4'!$H$62:$H$64</c:f>
              <c:numCache>
                <c:formatCode>0.00</c:formatCode>
                <c:ptCount val="3"/>
                <c:pt idx="0">
                  <c:v>0.87614241199722842</c:v>
                </c:pt>
                <c:pt idx="1">
                  <c:v>0.92681085191212953</c:v>
                </c:pt>
                <c:pt idx="2">
                  <c:v>0.87316365424037878</c:v>
                </c:pt>
              </c:numCache>
            </c:numRef>
          </c:val>
        </c:ser>
        <c:dLbls>
          <c:showLegendKey val="0"/>
          <c:showVal val="0"/>
          <c:showCatName val="0"/>
          <c:showSerName val="0"/>
          <c:showPercent val="0"/>
          <c:showBubbleSize val="0"/>
        </c:dLbls>
        <c:gapWidth val="219"/>
        <c:overlap val="-27"/>
        <c:axId val="137603712"/>
        <c:axId val="137605504"/>
      </c:barChart>
      <c:catAx>
        <c:axId val="1376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605504"/>
        <c:crosses val="autoZero"/>
        <c:auto val="1"/>
        <c:lblAlgn val="ctr"/>
        <c:lblOffset val="100"/>
        <c:noMultiLvlLbl val="0"/>
      </c:catAx>
      <c:valAx>
        <c:axId val="137605504"/>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6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33407325194331E-2"/>
          <c:y val="7.9934747145187682E-2"/>
          <c:w val="0.9223085460599334"/>
          <c:h val="0.83197389885807593"/>
        </c:manualLayout>
      </c:layout>
      <c:lineChart>
        <c:grouping val="standard"/>
        <c:varyColors val="0"/>
        <c:ser>
          <c:idx val="3"/>
          <c:order val="0"/>
          <c:tx>
            <c:v>Married Males</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status'!$G$2:$G$54</c:f>
              <c:numCache>
                <c:formatCode>General</c:formatCode>
                <c:ptCount val="53"/>
                <c:pt idx="0">
                  <c:v>7.3324899999999915E-2</c:v>
                </c:pt>
                <c:pt idx="1">
                  <c:v>7.7944400000000025E-2</c:v>
                </c:pt>
                <c:pt idx="2">
                  <c:v>6.753370000000003E-2</c:v>
                </c:pt>
                <c:pt idx="3">
                  <c:v>6.1771600000000038E-2</c:v>
                </c:pt>
                <c:pt idx="4">
                  <c:v>5.3014600000000023E-2</c:v>
                </c:pt>
                <c:pt idx="5">
                  <c:v>5.5493299999999968E-2</c:v>
                </c:pt>
                <c:pt idx="6">
                  <c:v>5.4787999999999948E-2</c:v>
                </c:pt>
                <c:pt idx="7">
                  <c:v>5.2716000000000096E-2</c:v>
                </c:pt>
                <c:pt idx="8">
                  <c:v>6.0923500000000019E-2</c:v>
                </c:pt>
                <c:pt idx="9">
                  <c:v>7.1726600000000085E-2</c:v>
                </c:pt>
                <c:pt idx="10">
                  <c:v>6.60134E-2</c:v>
                </c:pt>
                <c:pt idx="11">
                  <c:v>6.4338499999999965E-2</c:v>
                </c:pt>
                <c:pt idx="12">
                  <c:v>6.5120999999999984E-2</c:v>
                </c:pt>
                <c:pt idx="13">
                  <c:v>9.8706100000000019E-2</c:v>
                </c:pt>
                <c:pt idx="14">
                  <c:v>8.5006599999999932E-2</c:v>
                </c:pt>
                <c:pt idx="15">
                  <c:v>7.5585000000000013E-2</c:v>
                </c:pt>
                <c:pt idx="16">
                  <c:v>7.4655899999999997E-2</c:v>
                </c:pt>
                <c:pt idx="17">
                  <c:v>6.4971400000000012E-2</c:v>
                </c:pt>
                <c:pt idx="18">
                  <c:v>7.7840299999999973E-2</c:v>
                </c:pt>
                <c:pt idx="19">
                  <c:v>8.0453400000000008E-2</c:v>
                </c:pt>
                <c:pt idx="20">
                  <c:v>9.7307699999999997E-2</c:v>
                </c:pt>
                <c:pt idx="21">
                  <c:v>0.11222650000000001</c:v>
                </c:pt>
                <c:pt idx="22">
                  <c:v>8.5855600000000032E-2</c:v>
                </c:pt>
                <c:pt idx="23">
                  <c:v>7.646149999999996E-2</c:v>
                </c:pt>
                <c:pt idx="24">
                  <c:v>8.090430000000004E-2</c:v>
                </c:pt>
                <c:pt idx="25">
                  <c:v>7.6126499999999986E-2</c:v>
                </c:pt>
                <c:pt idx="26">
                  <c:v>6.9779800000000058E-2</c:v>
                </c:pt>
                <c:pt idx="27">
                  <c:v>6.5563900000000008E-2</c:v>
                </c:pt>
                <c:pt idx="28">
                  <c:v>6.8155000000000077E-2</c:v>
                </c:pt>
                <c:pt idx="29">
                  <c:v>8.0659000000000036E-2</c:v>
                </c:pt>
                <c:pt idx="30">
                  <c:v>8.5887400000000058E-2</c:v>
                </c:pt>
                <c:pt idx="31">
                  <c:v>8.4538200000000008E-2</c:v>
                </c:pt>
                <c:pt idx="32">
                  <c:v>7.404719999999998E-2</c:v>
                </c:pt>
                <c:pt idx="33">
                  <c:v>6.4747499999999958E-2</c:v>
                </c:pt>
                <c:pt idx="34">
                  <c:v>6.4832500000000071E-2</c:v>
                </c:pt>
                <c:pt idx="35">
                  <c:v>5.9180300000000075E-2</c:v>
                </c:pt>
                <c:pt idx="36">
                  <c:v>5.8154900000000009E-2</c:v>
                </c:pt>
                <c:pt idx="37">
                  <c:v>5.4613699999999987E-2</c:v>
                </c:pt>
                <c:pt idx="38">
                  <c:v>5.2291399999999988E-2</c:v>
                </c:pt>
                <c:pt idx="39">
                  <c:v>5.7609800000000044E-2</c:v>
                </c:pt>
                <c:pt idx="40">
                  <c:v>6.9118199999999907E-2</c:v>
                </c:pt>
                <c:pt idx="41">
                  <c:v>6.6552300000000009E-2</c:v>
                </c:pt>
                <c:pt idx="42">
                  <c:v>6.2640299999999982E-2</c:v>
                </c:pt>
                <c:pt idx="43">
                  <c:v>5.9475599999999962E-2</c:v>
                </c:pt>
                <c:pt idx="44">
                  <c:v>5.9777500000000039E-2</c:v>
                </c:pt>
                <c:pt idx="45">
                  <c:v>6.0537500000000022E-2</c:v>
                </c:pt>
                <c:pt idx="46">
                  <c:v>5.8117799999999997E-2</c:v>
                </c:pt>
                <c:pt idx="47">
                  <c:v>8.8388200000000028E-2</c:v>
                </c:pt>
                <c:pt idx="48">
                  <c:v>9.6539900000000012E-2</c:v>
                </c:pt>
                <c:pt idx="49">
                  <c:v>8.512810000000004E-2</c:v>
                </c:pt>
                <c:pt idx="50">
                  <c:v>7.8899799999999964E-2</c:v>
                </c:pt>
                <c:pt idx="51">
                  <c:v>7.1330400000000016E-2</c:v>
                </c:pt>
                <c:pt idx="52">
                  <c:v>6.0850900000000041E-2</c:v>
                </c:pt>
              </c:numCache>
            </c:numRef>
          </c:val>
          <c:smooth val="0"/>
        </c:ser>
        <c:ser>
          <c:idx val="4"/>
          <c:order val="1"/>
          <c:tx>
            <c:v>Single Males</c:v>
          </c:tx>
          <c:spPr>
            <a:ln w="12700">
              <a:solidFill>
                <a:srgbClr val="FF0000"/>
              </a:solidFill>
              <a:prstDash val="solid"/>
            </a:ln>
          </c:spPr>
          <c:marker>
            <c:symbol val="star"/>
            <c:size val="3"/>
            <c:spPr>
              <a:solidFill>
                <a:srgbClr val="FF0000"/>
              </a:solidFill>
              <a:ln>
                <a:solidFill>
                  <a:srgbClr val="FF0000"/>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status'!$G$55:$G$107</c:f>
              <c:numCache>
                <c:formatCode>General</c:formatCode>
                <c:ptCount val="53"/>
                <c:pt idx="0">
                  <c:v>0.10614060000000003</c:v>
                </c:pt>
                <c:pt idx="1">
                  <c:v>0.12750440000000007</c:v>
                </c:pt>
                <c:pt idx="2">
                  <c:v>0.1136663</c:v>
                </c:pt>
                <c:pt idx="3">
                  <c:v>0.10358160000000005</c:v>
                </c:pt>
                <c:pt idx="4">
                  <c:v>9.3842599999999998E-2</c:v>
                </c:pt>
                <c:pt idx="5">
                  <c:v>7.4722100000000014E-2</c:v>
                </c:pt>
                <c:pt idx="6">
                  <c:v>7.2952699999999981E-2</c:v>
                </c:pt>
                <c:pt idx="7">
                  <c:v>8.4856800000000066E-2</c:v>
                </c:pt>
                <c:pt idx="8">
                  <c:v>8.4292000000000034E-2</c:v>
                </c:pt>
                <c:pt idx="9">
                  <c:v>0.12527700000000008</c:v>
                </c:pt>
                <c:pt idx="10">
                  <c:v>0.12110529999999997</c:v>
                </c:pt>
                <c:pt idx="11">
                  <c:v>0.10989769999999999</c:v>
                </c:pt>
                <c:pt idx="12">
                  <c:v>0.1006148</c:v>
                </c:pt>
                <c:pt idx="13">
                  <c:v>0.14815739999999999</c:v>
                </c:pt>
                <c:pt idx="14">
                  <c:v>0.12843970000000005</c:v>
                </c:pt>
                <c:pt idx="15">
                  <c:v>0.12121559999999998</c:v>
                </c:pt>
                <c:pt idx="16">
                  <c:v>0.10802270000000003</c:v>
                </c:pt>
                <c:pt idx="17">
                  <c:v>0.10235079999999996</c:v>
                </c:pt>
                <c:pt idx="18">
                  <c:v>0.11793640000000005</c:v>
                </c:pt>
                <c:pt idx="19">
                  <c:v>0.12167400000000006</c:v>
                </c:pt>
                <c:pt idx="20">
                  <c:v>0.15582689999999999</c:v>
                </c:pt>
                <c:pt idx="21">
                  <c:v>0.16688769999999997</c:v>
                </c:pt>
                <c:pt idx="22">
                  <c:v>0.13527400000000001</c:v>
                </c:pt>
                <c:pt idx="23">
                  <c:v>0.11631790000000009</c:v>
                </c:pt>
                <c:pt idx="24">
                  <c:v>0.11628959999999999</c:v>
                </c:pt>
                <c:pt idx="25">
                  <c:v>0.11334290000000002</c:v>
                </c:pt>
                <c:pt idx="26">
                  <c:v>0.10263179999999994</c:v>
                </c:pt>
                <c:pt idx="27">
                  <c:v>9.0623000000000009E-2</c:v>
                </c:pt>
                <c:pt idx="28">
                  <c:v>9.9639900000000003E-2</c:v>
                </c:pt>
                <c:pt idx="29">
                  <c:v>0.11959220000000004</c:v>
                </c:pt>
                <c:pt idx="30">
                  <c:v>0.13098829999999995</c:v>
                </c:pt>
                <c:pt idx="31">
                  <c:v>0.13299729999999998</c:v>
                </c:pt>
                <c:pt idx="32">
                  <c:v>0.11313899999999999</c:v>
                </c:pt>
                <c:pt idx="33">
                  <c:v>0.1020451</c:v>
                </c:pt>
                <c:pt idx="34">
                  <c:v>0.10410540000000001</c:v>
                </c:pt>
                <c:pt idx="35">
                  <c:v>9.1466400000000059E-2</c:v>
                </c:pt>
                <c:pt idx="36">
                  <c:v>8.8187400000000027E-2</c:v>
                </c:pt>
                <c:pt idx="37">
                  <c:v>7.3838399999999971E-2</c:v>
                </c:pt>
                <c:pt idx="38">
                  <c:v>8.9697899999999997E-2</c:v>
                </c:pt>
                <c:pt idx="39">
                  <c:v>8.7546400000000024E-2</c:v>
                </c:pt>
                <c:pt idx="40">
                  <c:v>0.10331760000000001</c:v>
                </c:pt>
                <c:pt idx="41">
                  <c:v>0.1007764000000001</c:v>
                </c:pt>
                <c:pt idx="42">
                  <c:v>0.11259799999999998</c:v>
                </c:pt>
                <c:pt idx="43">
                  <c:v>8.7981099999999923E-2</c:v>
                </c:pt>
                <c:pt idx="44">
                  <c:v>8.5565700000000078E-2</c:v>
                </c:pt>
                <c:pt idx="45">
                  <c:v>9.2936499999999977E-2</c:v>
                </c:pt>
                <c:pt idx="46">
                  <c:v>9.2648300000000017E-2</c:v>
                </c:pt>
                <c:pt idx="47">
                  <c:v>0.14338830000000002</c:v>
                </c:pt>
                <c:pt idx="48">
                  <c:v>0.14845750000000002</c:v>
                </c:pt>
                <c:pt idx="49">
                  <c:v>0.13819950000000003</c:v>
                </c:pt>
                <c:pt idx="50">
                  <c:v>0.1169020999999999</c:v>
                </c:pt>
                <c:pt idx="51">
                  <c:v>0.11272769999999999</c:v>
                </c:pt>
                <c:pt idx="52">
                  <c:v>0.10521610000000003</c:v>
                </c:pt>
              </c:numCache>
            </c:numRef>
          </c:val>
          <c:smooth val="0"/>
        </c:ser>
        <c:ser>
          <c:idx val="5"/>
          <c:order val="2"/>
          <c:tx>
            <c:v>Divorced Males</c:v>
          </c:tx>
          <c:spPr>
            <a:ln w="12700">
              <a:solidFill>
                <a:srgbClr val="008000"/>
              </a:solidFill>
              <a:prstDash val="solid"/>
            </a:ln>
          </c:spPr>
          <c:marker>
            <c:symbol val="circle"/>
            <c:size val="5"/>
            <c:spPr>
              <a:solidFill>
                <a:srgbClr val="008000"/>
              </a:solidFill>
              <a:ln>
                <a:solidFill>
                  <a:srgbClr val="008000"/>
                </a:solidFill>
                <a:prstDash val="solid"/>
              </a:ln>
            </c:spPr>
          </c:marker>
          <c:cat>
            <c:numRef>
              <c:f>'by marital status'!$C$214:$C$266</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marital status'!$G$108:$G$160</c:f>
              <c:numCache>
                <c:formatCode>General</c:formatCode>
                <c:ptCount val="53"/>
                <c:pt idx="0">
                  <c:v>0.17674279999999998</c:v>
                </c:pt>
                <c:pt idx="1">
                  <c:v>0.1220289</c:v>
                </c:pt>
                <c:pt idx="2">
                  <c:v>0.1150371</c:v>
                </c:pt>
                <c:pt idx="3">
                  <c:v>0.15666420000000003</c:v>
                </c:pt>
                <c:pt idx="4">
                  <c:v>8.9569100000000068E-2</c:v>
                </c:pt>
                <c:pt idx="5">
                  <c:v>9.4299200000000027E-2</c:v>
                </c:pt>
                <c:pt idx="6">
                  <c:v>9.3030599999999963E-2</c:v>
                </c:pt>
                <c:pt idx="7">
                  <c:v>8.0162600000000084E-2</c:v>
                </c:pt>
                <c:pt idx="8">
                  <c:v>0.10675970000000001</c:v>
                </c:pt>
                <c:pt idx="9">
                  <c:v>0.12013430000000003</c:v>
                </c:pt>
                <c:pt idx="10">
                  <c:v>0.11800489999999997</c:v>
                </c:pt>
                <c:pt idx="11">
                  <c:v>0.1151934</c:v>
                </c:pt>
                <c:pt idx="12">
                  <c:v>0.10633959999999998</c:v>
                </c:pt>
                <c:pt idx="13">
                  <c:v>0.1587191</c:v>
                </c:pt>
                <c:pt idx="14">
                  <c:v>0.15306220000000004</c:v>
                </c:pt>
                <c:pt idx="15">
                  <c:v>0.14273770000000008</c:v>
                </c:pt>
                <c:pt idx="16">
                  <c:v>0.11358709999999994</c:v>
                </c:pt>
                <c:pt idx="17">
                  <c:v>9.1124399999999994E-2</c:v>
                </c:pt>
                <c:pt idx="18">
                  <c:v>0.11633789999999999</c:v>
                </c:pt>
                <c:pt idx="19">
                  <c:v>0.12739590000000001</c:v>
                </c:pt>
                <c:pt idx="20">
                  <c:v>0.14584719999999995</c:v>
                </c:pt>
                <c:pt idx="21">
                  <c:v>0.16911860000000001</c:v>
                </c:pt>
                <c:pt idx="22">
                  <c:v>0.12571129999999997</c:v>
                </c:pt>
                <c:pt idx="23">
                  <c:v>0.13144290000000003</c:v>
                </c:pt>
                <c:pt idx="24">
                  <c:v>0.12511620000000001</c:v>
                </c:pt>
                <c:pt idx="25">
                  <c:v>0.12662989999999996</c:v>
                </c:pt>
                <c:pt idx="26">
                  <c:v>9.7719800000000023E-2</c:v>
                </c:pt>
                <c:pt idx="27">
                  <c:v>0.10349640000000004</c:v>
                </c:pt>
                <c:pt idx="28">
                  <c:v>0.10118669999999996</c:v>
                </c:pt>
                <c:pt idx="29">
                  <c:v>0.12619999999999998</c:v>
                </c:pt>
                <c:pt idx="30">
                  <c:v>0.12939719999999999</c:v>
                </c:pt>
                <c:pt idx="31">
                  <c:v>0.13151429999999997</c:v>
                </c:pt>
                <c:pt idx="32">
                  <c:v>0.1133575</c:v>
                </c:pt>
                <c:pt idx="33">
                  <c:v>0.1014176</c:v>
                </c:pt>
                <c:pt idx="34">
                  <c:v>8.5165299999999999E-2</c:v>
                </c:pt>
                <c:pt idx="35">
                  <c:v>8.8901699999999972E-2</c:v>
                </c:pt>
                <c:pt idx="36">
                  <c:v>8.2355699999999921E-2</c:v>
                </c:pt>
                <c:pt idx="37">
                  <c:v>7.1264299999999947E-2</c:v>
                </c:pt>
                <c:pt idx="38">
                  <c:v>6.8705799999999928E-2</c:v>
                </c:pt>
                <c:pt idx="39">
                  <c:v>7.4351100000000003E-2</c:v>
                </c:pt>
                <c:pt idx="40">
                  <c:v>9.6596500000000085E-2</c:v>
                </c:pt>
                <c:pt idx="41">
                  <c:v>0.10288649999999999</c:v>
                </c:pt>
                <c:pt idx="42">
                  <c:v>9.3083100000000085E-2</c:v>
                </c:pt>
                <c:pt idx="43">
                  <c:v>8.8289399999999962E-2</c:v>
                </c:pt>
                <c:pt idx="44">
                  <c:v>9.0520500000000004E-2</c:v>
                </c:pt>
                <c:pt idx="45">
                  <c:v>7.5768400000000069E-2</c:v>
                </c:pt>
                <c:pt idx="46">
                  <c:v>8.3678999999999948E-2</c:v>
                </c:pt>
                <c:pt idx="47">
                  <c:v>0.14835490000000007</c:v>
                </c:pt>
                <c:pt idx="48">
                  <c:v>0.15605649999999993</c:v>
                </c:pt>
                <c:pt idx="49">
                  <c:v>0.12085259999999998</c:v>
                </c:pt>
                <c:pt idx="50">
                  <c:v>0.1108055</c:v>
                </c:pt>
                <c:pt idx="51">
                  <c:v>0.10530379999999995</c:v>
                </c:pt>
                <c:pt idx="52">
                  <c:v>9.0588899999999972E-2</c:v>
                </c:pt>
              </c:numCache>
            </c:numRef>
          </c:val>
          <c:smooth val="0"/>
        </c:ser>
        <c:dLbls>
          <c:showLegendKey val="0"/>
          <c:showVal val="0"/>
          <c:showCatName val="0"/>
          <c:showSerName val="0"/>
          <c:showPercent val="0"/>
          <c:showBubbleSize val="0"/>
        </c:dLbls>
        <c:marker val="1"/>
        <c:smooth val="0"/>
        <c:axId val="85690624"/>
        <c:axId val="85713664"/>
      </c:lineChart>
      <c:catAx>
        <c:axId val="85690624"/>
        <c:scaling>
          <c:orientation val="minMax"/>
        </c:scaling>
        <c:delete val="0"/>
        <c:axPos val="b"/>
        <c:title>
          <c:tx>
            <c:rich>
              <a:bodyPr/>
              <a:lstStyle/>
              <a:p>
                <a:pPr>
                  <a:defRPr sz="1175" b="0" i="0" u="none" strike="noStrike" baseline="0">
                    <a:solidFill>
                      <a:srgbClr val="000000"/>
                    </a:solidFill>
                    <a:latin typeface="Arial"/>
                    <a:ea typeface="Arial"/>
                    <a:cs typeface="Arial"/>
                  </a:defRPr>
                </a:pPr>
                <a:r>
                  <a:rPr lang="en-CA"/>
                  <a:t>year</a:t>
                </a:r>
              </a:p>
            </c:rich>
          </c:tx>
          <c:layout>
            <c:manualLayout>
              <c:xMode val="edge"/>
              <c:yMode val="edge"/>
              <c:x val="0.5005549389567141"/>
              <c:y val="0.9575856443719412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85713664"/>
        <c:crosses val="autoZero"/>
        <c:auto val="1"/>
        <c:lblAlgn val="ctr"/>
        <c:lblOffset val="100"/>
        <c:tickLblSkip val="5"/>
        <c:tickMarkSkip val="1"/>
        <c:noMultiLvlLbl val="0"/>
      </c:catAx>
      <c:valAx>
        <c:axId val="85713664"/>
        <c:scaling>
          <c:orientation val="minMax"/>
        </c:scaling>
        <c:delete val="0"/>
        <c:axPos val="l"/>
        <c:majorGridlines>
          <c:spPr>
            <a:ln w="3175">
              <a:no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85690624"/>
        <c:crosses val="autoZero"/>
        <c:crossBetween val="midCat"/>
      </c:valAx>
      <c:spPr>
        <a:noFill/>
        <a:ln w="3175">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1935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4'!$E$62:$E$64</c:f>
              <c:numCache>
                <c:formatCode>0.00</c:formatCode>
                <c:ptCount val="3"/>
                <c:pt idx="0">
                  <c:v>0.92725256000000011</c:v>
                </c:pt>
                <c:pt idx="1">
                  <c:v>0.91091783000000004</c:v>
                </c:pt>
                <c:pt idx="2">
                  <c:v>0.85374019000000012</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4'!$F$62:$F$64</c:f>
              <c:numCache>
                <c:formatCode>0.00</c:formatCode>
                <c:ptCount val="3"/>
                <c:pt idx="0">
                  <c:v>0.89510769439485161</c:v>
                </c:pt>
                <c:pt idx="1">
                  <c:v>0.92015152259920097</c:v>
                </c:pt>
                <c:pt idx="2">
                  <c:v>0.88181897520268482</c:v>
                </c:pt>
              </c:numCache>
            </c:numRef>
          </c:val>
        </c:ser>
        <c:dLbls>
          <c:showLegendKey val="0"/>
          <c:showVal val="0"/>
          <c:showCatName val="0"/>
          <c:showSerName val="0"/>
          <c:showPercent val="0"/>
          <c:showBubbleSize val="0"/>
        </c:dLbls>
        <c:gapWidth val="219"/>
        <c:overlap val="-27"/>
        <c:axId val="137700480"/>
        <c:axId val="137702016"/>
      </c:barChart>
      <c:catAx>
        <c:axId val="13770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02016"/>
        <c:crosses val="autoZero"/>
        <c:auto val="1"/>
        <c:lblAlgn val="ctr"/>
        <c:lblOffset val="100"/>
        <c:noMultiLvlLbl val="0"/>
      </c:catAx>
      <c:valAx>
        <c:axId val="137702016"/>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0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1935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4'!$E$56:$E$58</c:f>
              <c:numCache>
                <c:formatCode>0.00</c:formatCode>
                <c:ptCount val="3"/>
                <c:pt idx="0">
                  <c:v>0.26146775</c:v>
                </c:pt>
                <c:pt idx="1">
                  <c:v>0.45244874545454544</c:v>
                </c:pt>
                <c:pt idx="2">
                  <c:v>0.53135684000000005</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4'!$F$56:$F$58</c:f>
              <c:numCache>
                <c:formatCode>0.00</c:formatCode>
                <c:ptCount val="3"/>
                <c:pt idx="0">
                  <c:v>0.37386075699888721</c:v>
                </c:pt>
                <c:pt idx="1">
                  <c:v>0.4493369165350023</c:v>
                </c:pt>
                <c:pt idx="2">
                  <c:v>0.53063486257915393</c:v>
                </c:pt>
              </c:numCache>
            </c:numRef>
          </c:val>
        </c:ser>
        <c:dLbls>
          <c:showLegendKey val="0"/>
          <c:showVal val="0"/>
          <c:showCatName val="0"/>
          <c:showSerName val="0"/>
          <c:showPercent val="0"/>
          <c:showBubbleSize val="0"/>
        </c:dLbls>
        <c:gapWidth val="219"/>
        <c:overlap val="-27"/>
        <c:axId val="137715072"/>
        <c:axId val="137737344"/>
      </c:barChart>
      <c:catAx>
        <c:axId val="13771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37344"/>
        <c:crosses val="autoZero"/>
        <c:auto val="1"/>
        <c:lblAlgn val="ctr"/>
        <c:lblOffset val="100"/>
        <c:noMultiLvlLbl val="0"/>
      </c:catAx>
      <c:valAx>
        <c:axId val="137737344"/>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15072"/>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1945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4'!$G$56:$G$58</c:f>
              <c:numCache>
                <c:formatCode>0.00</c:formatCode>
                <c:ptCount val="3"/>
                <c:pt idx="0">
                  <c:v>0.37753281</c:v>
                </c:pt>
                <c:pt idx="1">
                  <c:v>0.58732123999999986</c:v>
                </c:pt>
                <c:pt idx="2">
                  <c:v>0.65526058999999992</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4'!$H$56:$H$58</c:f>
              <c:numCache>
                <c:formatCode>0.00</c:formatCode>
                <c:ptCount val="3"/>
                <c:pt idx="0">
                  <c:v>0.48178949491991208</c:v>
                </c:pt>
                <c:pt idx="1">
                  <c:v>0.57740964335376765</c:v>
                </c:pt>
                <c:pt idx="2">
                  <c:v>0.65866208751853694</c:v>
                </c:pt>
              </c:numCache>
            </c:numRef>
          </c:val>
        </c:ser>
        <c:dLbls>
          <c:showLegendKey val="0"/>
          <c:showVal val="0"/>
          <c:showCatName val="0"/>
          <c:showSerName val="0"/>
          <c:showPercent val="0"/>
          <c:showBubbleSize val="0"/>
        </c:dLbls>
        <c:gapWidth val="219"/>
        <c:overlap val="-27"/>
        <c:axId val="137770880"/>
        <c:axId val="137772416"/>
      </c:barChart>
      <c:catAx>
        <c:axId val="13777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72416"/>
        <c:crosses val="autoZero"/>
        <c:auto val="1"/>
        <c:lblAlgn val="ctr"/>
        <c:lblOffset val="100"/>
        <c:noMultiLvlLbl val="0"/>
      </c:catAx>
      <c:valAx>
        <c:axId val="137772416"/>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70880"/>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1955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4'!$I$56:$I$58</c:f>
              <c:numCache>
                <c:formatCode>0.00</c:formatCode>
                <c:ptCount val="3"/>
                <c:pt idx="0">
                  <c:v>0.54565059999999987</c:v>
                </c:pt>
                <c:pt idx="1">
                  <c:v>0.6712828999999999</c:v>
                </c:pt>
                <c:pt idx="2">
                  <c:v>0.69819937999999993</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4'!$J$56:$J$58</c:f>
              <c:numCache>
                <c:formatCode>0.00</c:formatCode>
                <c:ptCount val="3"/>
                <c:pt idx="0">
                  <c:v>0.54199573393039946</c:v>
                </c:pt>
                <c:pt idx="1">
                  <c:v>0.63584832097191568</c:v>
                </c:pt>
                <c:pt idx="2">
                  <c:v>0.69644169893713914</c:v>
                </c:pt>
              </c:numCache>
            </c:numRef>
          </c:val>
        </c:ser>
        <c:dLbls>
          <c:showLegendKey val="0"/>
          <c:showVal val="0"/>
          <c:showCatName val="0"/>
          <c:showSerName val="0"/>
          <c:showPercent val="0"/>
          <c:showBubbleSize val="0"/>
        </c:dLbls>
        <c:gapWidth val="219"/>
        <c:overlap val="-27"/>
        <c:axId val="137814400"/>
        <c:axId val="137815936"/>
      </c:barChart>
      <c:catAx>
        <c:axId val="1378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15936"/>
        <c:crosses val="autoZero"/>
        <c:auto val="1"/>
        <c:lblAlgn val="ctr"/>
        <c:lblOffset val="100"/>
        <c:noMultiLvlLbl val="0"/>
      </c:catAx>
      <c:valAx>
        <c:axId val="137815936"/>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14400"/>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1965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4'!$K$56:$K$58</c:f>
              <c:numCache>
                <c:formatCode>0.00</c:formatCode>
                <c:ptCount val="3"/>
                <c:pt idx="0">
                  <c:v>0.62204472</c:v>
                </c:pt>
                <c:pt idx="1">
                  <c:v>0.65464372999999987</c:v>
                </c:pt>
                <c:pt idx="2">
                  <c:v>0.67334194285714299</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4'!$L$56:$L$58</c:f>
              <c:numCache>
                <c:formatCode>0.00</c:formatCode>
                <c:ptCount val="3"/>
                <c:pt idx="0">
                  <c:v>0.58783817368574987</c:v>
                </c:pt>
                <c:pt idx="1">
                  <c:v>0.65288855724935024</c:v>
                </c:pt>
                <c:pt idx="2">
                  <c:v>0.72531420206449193</c:v>
                </c:pt>
              </c:numCache>
            </c:numRef>
          </c:val>
        </c:ser>
        <c:dLbls>
          <c:showLegendKey val="0"/>
          <c:showVal val="0"/>
          <c:showCatName val="0"/>
          <c:showSerName val="0"/>
          <c:showPercent val="0"/>
          <c:showBubbleSize val="0"/>
        </c:dLbls>
        <c:gapWidth val="219"/>
        <c:overlap val="-27"/>
        <c:axId val="137833088"/>
        <c:axId val="137867648"/>
      </c:barChart>
      <c:catAx>
        <c:axId val="13783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67648"/>
        <c:crosses val="autoZero"/>
        <c:auto val="1"/>
        <c:lblAlgn val="ctr"/>
        <c:lblOffset val="100"/>
        <c:noMultiLvlLbl val="0"/>
      </c:catAx>
      <c:valAx>
        <c:axId val="137867648"/>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33088"/>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1975</a:t>
            </a:r>
          </a:p>
        </c:rich>
      </c:tx>
      <c:overlay val="0"/>
      <c:spPr>
        <a:noFill/>
        <a:ln>
          <a:noFill/>
        </a:ln>
        <a:effectLst/>
      </c:spPr>
    </c:title>
    <c:autoTitleDeleted val="0"/>
    <c:plotArea>
      <c:layout/>
      <c:barChart>
        <c:barDir val="col"/>
        <c:grouping val="clustered"/>
        <c:varyColors val="0"/>
        <c:ser>
          <c:idx val="0"/>
          <c:order val="0"/>
          <c:tx>
            <c:v>Actual</c:v>
          </c:tx>
          <c:spPr>
            <a:solidFill>
              <a:schemeClr val="accent1"/>
            </a:solidFill>
            <a:ln>
              <a:noFill/>
            </a:ln>
            <a:effectLst/>
          </c:spPr>
          <c:invertIfNegative val="0"/>
          <c:cat>
            <c:strRef>
              <c:f>'stage 4'!$O$55:$O$57</c:f>
              <c:strCache>
                <c:ptCount val="3"/>
                <c:pt idx="0">
                  <c:v>25-34</c:v>
                </c:pt>
                <c:pt idx="1">
                  <c:v>35-44</c:v>
                </c:pt>
                <c:pt idx="2">
                  <c:v>45-54</c:v>
                </c:pt>
              </c:strCache>
            </c:strRef>
          </c:cat>
          <c:val>
            <c:numRef>
              <c:f>'stage 4'!$M$56:$M$58</c:f>
              <c:numCache>
                <c:formatCode>0.00</c:formatCode>
                <c:ptCount val="3"/>
                <c:pt idx="0">
                  <c:v>0.60648889000000006</c:v>
                </c:pt>
                <c:pt idx="1">
                  <c:v>0.64364601428571422</c:v>
                </c:pt>
                <c:pt idx="2" formatCode="General">
                  <c:v>0</c:v>
                </c:pt>
              </c:numCache>
            </c:numRef>
          </c:val>
        </c:ser>
        <c:ser>
          <c:idx val="1"/>
          <c:order val="1"/>
          <c:tx>
            <c:v>Fitted</c:v>
          </c:tx>
          <c:spPr>
            <a:solidFill>
              <a:schemeClr val="accent2"/>
            </a:solidFill>
            <a:ln>
              <a:noFill/>
            </a:ln>
            <a:effectLst/>
          </c:spPr>
          <c:invertIfNegative val="0"/>
          <c:cat>
            <c:strRef>
              <c:f>'stage 4'!$O$55:$O$57</c:f>
              <c:strCache>
                <c:ptCount val="3"/>
                <c:pt idx="0">
                  <c:v>25-34</c:v>
                </c:pt>
                <c:pt idx="1">
                  <c:v>35-44</c:v>
                </c:pt>
                <c:pt idx="2">
                  <c:v>45-54</c:v>
                </c:pt>
              </c:strCache>
            </c:strRef>
          </c:cat>
          <c:val>
            <c:numRef>
              <c:f>'stage 4'!$N$56:$N$58</c:f>
              <c:numCache>
                <c:formatCode>0.00</c:formatCode>
                <c:ptCount val="3"/>
                <c:pt idx="0">
                  <c:v>0.59945052640079244</c:v>
                </c:pt>
                <c:pt idx="1">
                  <c:v>0.65213492931609396</c:v>
                </c:pt>
              </c:numCache>
            </c:numRef>
          </c:val>
        </c:ser>
        <c:dLbls>
          <c:showLegendKey val="0"/>
          <c:showVal val="0"/>
          <c:showCatName val="0"/>
          <c:showSerName val="0"/>
          <c:showPercent val="0"/>
          <c:showBubbleSize val="0"/>
        </c:dLbls>
        <c:gapWidth val="219"/>
        <c:overlap val="-27"/>
        <c:axId val="137884800"/>
        <c:axId val="137886336"/>
      </c:barChart>
      <c:catAx>
        <c:axId val="13788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86336"/>
        <c:crosses val="autoZero"/>
        <c:auto val="1"/>
        <c:lblAlgn val="ctr"/>
        <c:lblOffset val="100"/>
        <c:noMultiLvlLbl val="0"/>
      </c:catAx>
      <c:valAx>
        <c:axId val="137886336"/>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884800"/>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Data</c:v>
          </c:tx>
          <c:spPr>
            <a:ln w="28575" cap="rnd">
              <a:solidFill>
                <a:schemeClr val="accent1"/>
              </a:solidFill>
              <a:round/>
            </a:ln>
            <a:effectLst/>
          </c:spPr>
          <c:marker>
            <c:symbol val="none"/>
          </c:marker>
          <c:cat>
            <c:numRef>
              <c:f>counter!$R$24:$V$24</c:f>
              <c:numCache>
                <c:formatCode>General</c:formatCode>
                <c:ptCount val="5"/>
                <c:pt idx="0">
                  <c:v>1935</c:v>
                </c:pt>
                <c:pt idx="1">
                  <c:v>1945</c:v>
                </c:pt>
                <c:pt idx="2">
                  <c:v>1955</c:v>
                </c:pt>
                <c:pt idx="3">
                  <c:v>1965</c:v>
                </c:pt>
                <c:pt idx="4">
                  <c:v>1975</c:v>
                </c:pt>
              </c:numCache>
            </c:numRef>
          </c:cat>
          <c:val>
            <c:numRef>
              <c:f>counter!$Z$25:$AD$25</c:f>
              <c:numCache>
                <c:formatCode>0.00%</c:formatCode>
                <c:ptCount val="5"/>
                <c:pt idx="0">
                  <c:v>0.19700000000000001</c:v>
                </c:pt>
                <c:pt idx="1">
                  <c:v>0.185</c:v>
                </c:pt>
                <c:pt idx="2">
                  <c:v>0.19400000000000001</c:v>
                </c:pt>
                <c:pt idx="3">
                  <c:v>0.17799999999999999</c:v>
                </c:pt>
                <c:pt idx="4">
                  <c:v>0.16900000000000001</c:v>
                </c:pt>
              </c:numCache>
            </c:numRef>
          </c:val>
          <c:smooth val="0"/>
        </c:ser>
        <c:ser>
          <c:idx val="3"/>
          <c:order val="1"/>
          <c:tx>
            <c:v>Stage 5</c:v>
          </c:tx>
          <c:spPr>
            <a:ln w="28575" cap="rnd">
              <a:solidFill>
                <a:schemeClr val="accent4"/>
              </a:solidFill>
              <a:round/>
            </a:ln>
            <a:effectLst/>
          </c:spPr>
          <c:marker>
            <c:symbol val="none"/>
          </c:marker>
          <c:val>
            <c:numRef>
              <c:f>counter!$Z$30:$AD$30</c:f>
              <c:numCache>
                <c:formatCode>0.00%</c:formatCode>
                <c:ptCount val="5"/>
                <c:pt idx="0">
                  <c:v>0.125</c:v>
                </c:pt>
                <c:pt idx="1">
                  <c:v>0.13100000000000001</c:v>
                </c:pt>
                <c:pt idx="2">
                  <c:v>0.12909999999999999</c:v>
                </c:pt>
                <c:pt idx="3">
                  <c:v>0.13109999999999999</c:v>
                </c:pt>
                <c:pt idx="4">
                  <c:v>0.13200000000000001</c:v>
                </c:pt>
              </c:numCache>
            </c:numRef>
          </c:val>
          <c:smooth val="0"/>
        </c:ser>
        <c:ser>
          <c:idx val="1"/>
          <c:order val="2"/>
          <c:tx>
            <c:v>Control for experience</c:v>
          </c:tx>
          <c:spPr>
            <a:ln w="28575" cap="rnd">
              <a:solidFill>
                <a:schemeClr val="accent2"/>
              </a:solidFill>
              <a:round/>
            </a:ln>
            <a:effectLst/>
          </c:spPr>
          <c:marker>
            <c:symbol val="none"/>
          </c:marker>
          <c:val>
            <c:numRef>
              <c:f>counter!$Z$32:$AD$32</c:f>
              <c:numCache>
                <c:formatCode>0.00%</c:formatCode>
                <c:ptCount val="5"/>
                <c:pt idx="0">
                  <c:v>4.7E-2</c:v>
                </c:pt>
                <c:pt idx="1">
                  <c:v>4.9099999999999998E-2</c:v>
                </c:pt>
                <c:pt idx="2">
                  <c:v>5.79E-2</c:v>
                </c:pt>
                <c:pt idx="3">
                  <c:v>6.9099999999999995E-2</c:v>
                </c:pt>
                <c:pt idx="4">
                  <c:v>7.1800000000000003E-2</c:v>
                </c:pt>
              </c:numCache>
            </c:numRef>
          </c:val>
          <c:smooth val="0"/>
        </c:ser>
        <c:ser>
          <c:idx val="2"/>
          <c:order val="3"/>
          <c:tx>
            <c:v>Control for ability</c:v>
          </c:tx>
          <c:spPr>
            <a:ln w="28575" cap="rnd">
              <a:solidFill>
                <a:schemeClr val="accent3"/>
              </a:solidFill>
              <a:round/>
            </a:ln>
            <a:effectLst/>
          </c:spPr>
          <c:marker>
            <c:symbol val="none"/>
          </c:marker>
          <c:val>
            <c:numRef>
              <c:f>counter!$Z$33:$AD$33</c:f>
              <c:numCache>
                <c:formatCode>0.00%</c:formatCode>
                <c:ptCount val="5"/>
                <c:pt idx="0">
                  <c:v>-5.0000000000000001E-3</c:v>
                </c:pt>
                <c:pt idx="1">
                  <c:v>8.9999999999999993E-3</c:v>
                </c:pt>
                <c:pt idx="2">
                  <c:v>9.4000000000000004E-3</c:v>
                </c:pt>
                <c:pt idx="3">
                  <c:v>9.5999999999999992E-3</c:v>
                </c:pt>
                <c:pt idx="4">
                  <c:v>1.5299999999999999E-2</c:v>
                </c:pt>
              </c:numCache>
            </c:numRef>
          </c:val>
          <c:smooth val="0"/>
        </c:ser>
        <c:dLbls>
          <c:showLegendKey val="0"/>
          <c:showVal val="0"/>
          <c:showCatName val="0"/>
          <c:showSerName val="0"/>
          <c:showPercent val="0"/>
          <c:showBubbleSize val="0"/>
        </c:dLbls>
        <c:marker val="1"/>
        <c:smooth val="0"/>
        <c:axId val="140530816"/>
        <c:axId val="140532352"/>
      </c:lineChart>
      <c:catAx>
        <c:axId val="1405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532352"/>
        <c:crosses val="autoZero"/>
        <c:auto val="1"/>
        <c:lblAlgn val="ctr"/>
        <c:lblOffset val="100"/>
        <c:noMultiLvlLbl val="0"/>
      </c:catAx>
      <c:valAx>
        <c:axId val="140532352"/>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530816"/>
        <c:crosses val="autoZero"/>
        <c:crossBetween val="between"/>
        <c:majorUnit val="4.0000000000000008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Data</c:v>
          </c:tx>
          <c:spPr>
            <a:ln w="28575" cap="rnd">
              <a:solidFill>
                <a:schemeClr val="accent1"/>
              </a:solidFill>
              <a:round/>
            </a:ln>
            <a:effectLst/>
          </c:spPr>
          <c:marker>
            <c:symbol val="none"/>
          </c:marker>
          <c:cat>
            <c:numRef>
              <c:f>counter!$R$24:$V$24</c:f>
              <c:numCache>
                <c:formatCode>General</c:formatCode>
                <c:ptCount val="5"/>
                <c:pt idx="0">
                  <c:v>1935</c:v>
                </c:pt>
                <c:pt idx="1">
                  <c:v>1945</c:v>
                </c:pt>
                <c:pt idx="2">
                  <c:v>1955</c:v>
                </c:pt>
                <c:pt idx="3">
                  <c:v>1965</c:v>
                </c:pt>
                <c:pt idx="4">
                  <c:v>1975</c:v>
                </c:pt>
              </c:numCache>
            </c:numRef>
          </c:cat>
          <c:val>
            <c:numRef>
              <c:f>counter!$R$25:$V$25</c:f>
              <c:numCache>
                <c:formatCode>0.00%</c:formatCode>
                <c:ptCount val="5"/>
                <c:pt idx="0">
                  <c:v>-0.104</c:v>
                </c:pt>
                <c:pt idx="1">
                  <c:v>-7.6499999999999999E-2</c:v>
                </c:pt>
                <c:pt idx="2">
                  <c:v>-1.46E-2</c:v>
                </c:pt>
                <c:pt idx="3">
                  <c:v>3.2500000000000001E-2</c:v>
                </c:pt>
                <c:pt idx="4">
                  <c:v>6.7900000000000002E-2</c:v>
                </c:pt>
              </c:numCache>
            </c:numRef>
          </c:val>
          <c:smooth val="0"/>
        </c:ser>
        <c:ser>
          <c:idx val="1"/>
          <c:order val="1"/>
          <c:tx>
            <c:v>Stage 1</c:v>
          </c:tx>
          <c:spPr>
            <a:ln w="28575" cap="rnd">
              <a:solidFill>
                <a:schemeClr val="accent2"/>
              </a:solidFill>
              <a:round/>
            </a:ln>
            <a:effectLst/>
          </c:spPr>
          <c:marker>
            <c:symbol val="none"/>
          </c:marker>
          <c:val>
            <c:numRef>
              <c:f>counter!$R$26:$V$26</c:f>
              <c:numCache>
                <c:formatCode>0.00%</c:formatCode>
                <c:ptCount val="5"/>
                <c:pt idx="0">
                  <c:v>-3.85E-2</c:v>
                </c:pt>
                <c:pt idx="1">
                  <c:v>-3.7900000000000003E-2</c:v>
                </c:pt>
                <c:pt idx="2">
                  <c:v>-9.7000000000000003E-3</c:v>
                </c:pt>
                <c:pt idx="3">
                  <c:v>5.8999999999999999E-3</c:v>
                </c:pt>
                <c:pt idx="4">
                  <c:v>1.1440000000000001E-2</c:v>
                </c:pt>
              </c:numCache>
            </c:numRef>
          </c:val>
          <c:smooth val="0"/>
        </c:ser>
        <c:ser>
          <c:idx val="2"/>
          <c:order val="2"/>
          <c:tx>
            <c:v>stage 2/3</c:v>
          </c:tx>
          <c:spPr>
            <a:ln w="28575" cap="rnd">
              <a:solidFill>
                <a:schemeClr val="accent3"/>
              </a:solidFill>
              <a:round/>
            </a:ln>
            <a:effectLst/>
          </c:spPr>
          <c:marker>
            <c:symbol val="none"/>
          </c:marker>
          <c:val>
            <c:numRef>
              <c:f>counter!$R$28:$V$28</c:f>
              <c:numCache>
                <c:formatCode>0.00%</c:formatCode>
                <c:ptCount val="5"/>
                <c:pt idx="0">
                  <c:v>-5.0600000000000006E-2</c:v>
                </c:pt>
                <c:pt idx="1">
                  <c:v>-4.2979999999999997E-2</c:v>
                </c:pt>
                <c:pt idx="2">
                  <c:v>-9.7000000000000003E-3</c:v>
                </c:pt>
                <c:pt idx="3">
                  <c:v>5.9999999999999984E-3</c:v>
                </c:pt>
                <c:pt idx="4">
                  <c:v>1.3420000000000005E-2</c:v>
                </c:pt>
              </c:numCache>
            </c:numRef>
          </c:val>
          <c:smooth val="0"/>
        </c:ser>
        <c:ser>
          <c:idx val="3"/>
          <c:order val="3"/>
          <c:tx>
            <c:v>Stage 4/5</c:v>
          </c:tx>
          <c:spPr>
            <a:ln w="28575" cap="rnd">
              <a:solidFill>
                <a:schemeClr val="accent4"/>
              </a:solidFill>
              <a:round/>
            </a:ln>
            <a:effectLst/>
          </c:spPr>
          <c:marker>
            <c:symbol val="none"/>
          </c:marker>
          <c:val>
            <c:numRef>
              <c:f>counter!$R$30:$V$30</c:f>
              <c:numCache>
                <c:formatCode>0.00%</c:formatCode>
                <c:ptCount val="5"/>
                <c:pt idx="0">
                  <c:v>-8.4000000000000005E-2</c:v>
                </c:pt>
                <c:pt idx="1">
                  <c:v>-6.5299999999999997E-2</c:v>
                </c:pt>
                <c:pt idx="2">
                  <c:v>-1.0500000000000001E-2</c:v>
                </c:pt>
                <c:pt idx="3">
                  <c:v>2.4799999999999999E-2</c:v>
                </c:pt>
                <c:pt idx="4">
                  <c:v>4.7300000000000002E-2</c:v>
                </c:pt>
              </c:numCache>
            </c:numRef>
          </c:val>
          <c:smooth val="0"/>
        </c:ser>
        <c:dLbls>
          <c:showLegendKey val="0"/>
          <c:showVal val="0"/>
          <c:showCatName val="0"/>
          <c:showSerName val="0"/>
          <c:showPercent val="0"/>
          <c:showBubbleSize val="0"/>
        </c:dLbls>
        <c:marker val="1"/>
        <c:smooth val="0"/>
        <c:axId val="138056832"/>
        <c:axId val="138058368"/>
      </c:lineChart>
      <c:catAx>
        <c:axId val="13805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58368"/>
        <c:crosses val="autoZero"/>
        <c:auto val="1"/>
        <c:lblAlgn val="ctr"/>
        <c:lblOffset val="100"/>
        <c:noMultiLvlLbl val="0"/>
      </c:catAx>
      <c:valAx>
        <c:axId val="138058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56832"/>
        <c:crosses val="autoZero"/>
        <c:crossBetween val="between"/>
        <c:majorUnit val="4.0000000000000008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3170553535891E-2"/>
          <c:y val="7.1875598502323057E-2"/>
          <c:w val="0.93784683684794667"/>
          <c:h val="0.83034257748776508"/>
        </c:manualLayout>
      </c:layout>
      <c:lineChart>
        <c:grouping val="standard"/>
        <c:varyColors val="0"/>
        <c:ser>
          <c:idx val="1"/>
          <c:order val="0"/>
          <c:tx>
            <c:v>Born 1925</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non-married'!$E$255:$E$298</c:f>
              <c:numCache>
                <c:formatCode>General</c:formatCode>
                <c:ptCount val="44"/>
                <c:pt idx="13">
                  <c:v>0.2448024</c:v>
                </c:pt>
                <c:pt idx="14">
                  <c:v>0.27358189999999999</c:v>
                </c:pt>
                <c:pt idx="15">
                  <c:v>0.31169039999999998</c:v>
                </c:pt>
                <c:pt idx="16">
                  <c:v>0.31358849999999999</c:v>
                </c:pt>
                <c:pt idx="17">
                  <c:v>0.33936070000000002</c:v>
                </c:pt>
                <c:pt idx="18">
                  <c:v>0.34788639999999998</c:v>
                </c:pt>
                <c:pt idx="19">
                  <c:v>0.3762086</c:v>
                </c:pt>
                <c:pt idx="20">
                  <c:v>0.40502670000000002</c:v>
                </c:pt>
                <c:pt idx="21">
                  <c:v>0.40968159999999998</c:v>
                </c:pt>
                <c:pt idx="22">
                  <c:v>0.42147119999999999</c:v>
                </c:pt>
                <c:pt idx="23">
                  <c:v>0.4282185</c:v>
                </c:pt>
                <c:pt idx="24">
                  <c:v>0.44506620000000002</c:v>
                </c:pt>
                <c:pt idx="25">
                  <c:v>0.46187299999999998</c:v>
                </c:pt>
                <c:pt idx="26">
                  <c:v>0.45850350000000001</c:v>
                </c:pt>
                <c:pt idx="27">
                  <c:v>0.4332664</c:v>
                </c:pt>
                <c:pt idx="28">
                  <c:v>0.43177070000000001</c:v>
                </c:pt>
                <c:pt idx="29">
                  <c:v>0.4246202</c:v>
                </c:pt>
                <c:pt idx="30">
                  <c:v>0.42343340000000002</c:v>
                </c:pt>
                <c:pt idx="31">
                  <c:v>0.41537449999999998</c:v>
                </c:pt>
                <c:pt idx="32">
                  <c:v>0.4349635</c:v>
                </c:pt>
                <c:pt idx="33">
                  <c:v>0.41694799999999999</c:v>
                </c:pt>
                <c:pt idx="34">
                  <c:v>0.40236620000000001</c:v>
                </c:pt>
                <c:pt idx="35">
                  <c:v>0.35914380000000001</c:v>
                </c:pt>
                <c:pt idx="36">
                  <c:v>0.34467720000000002</c:v>
                </c:pt>
                <c:pt idx="37">
                  <c:v>0.34008060000000001</c:v>
                </c:pt>
                <c:pt idx="38">
                  <c:v>0.3307252</c:v>
                </c:pt>
                <c:pt idx="39">
                  <c:v>0.27338410000000002</c:v>
                </c:pt>
                <c:pt idx="40">
                  <c:v>0.2369917</c:v>
                </c:pt>
                <c:pt idx="41">
                  <c:v>0.18590680000000001</c:v>
                </c:pt>
                <c:pt idx="42">
                  <c:v>0.18359239999999999</c:v>
                </c:pt>
                <c:pt idx="43">
                  <c:v>0.13644780000000001</c:v>
                </c:pt>
              </c:numCache>
            </c:numRef>
          </c:val>
          <c:smooth val="0"/>
        </c:ser>
        <c:ser>
          <c:idx val="0"/>
          <c:order val="1"/>
          <c:tx>
            <c:v>Born 1935</c:v>
          </c:tx>
          <c:spPr>
            <a:ln w="12700">
              <a:solidFill>
                <a:srgbClr val="FF0000"/>
              </a:solidFill>
              <a:prstDash val="solid"/>
            </a:ln>
          </c:spPr>
          <c:marker>
            <c:symbol val="square"/>
            <c:size val="5"/>
            <c:spPr>
              <a:solidFill>
                <a:srgbClr val="FF0000"/>
              </a:solidFill>
              <a:ln>
                <a:solidFill>
                  <a:srgbClr val="FF0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non-married'!$E$299:$E$338</c:f>
              <c:numCache>
                <c:formatCode>General</c:formatCode>
                <c:ptCount val="40"/>
                <c:pt idx="3">
                  <c:v>0.26374920000000002</c:v>
                </c:pt>
                <c:pt idx="4">
                  <c:v>0.2239775</c:v>
                </c:pt>
                <c:pt idx="5">
                  <c:v>0.2273609</c:v>
                </c:pt>
                <c:pt idx="6">
                  <c:v>0.229412</c:v>
                </c:pt>
                <c:pt idx="7">
                  <c:v>0.2221272</c:v>
                </c:pt>
                <c:pt idx="8">
                  <c:v>0.23785319999999999</c:v>
                </c:pt>
                <c:pt idx="9">
                  <c:v>0.26416859999999998</c:v>
                </c:pt>
                <c:pt idx="10">
                  <c:v>0.2888134</c:v>
                </c:pt>
                <c:pt idx="11">
                  <c:v>0.31549149999999998</c:v>
                </c:pt>
                <c:pt idx="12">
                  <c:v>0.34172400000000003</c:v>
                </c:pt>
                <c:pt idx="13">
                  <c:v>0.34792580000000001</c:v>
                </c:pt>
                <c:pt idx="14">
                  <c:v>0.3768106</c:v>
                </c:pt>
                <c:pt idx="15">
                  <c:v>0.38502140000000001</c:v>
                </c:pt>
                <c:pt idx="16">
                  <c:v>0.4173848</c:v>
                </c:pt>
                <c:pt idx="17">
                  <c:v>0.44545010000000002</c:v>
                </c:pt>
                <c:pt idx="18">
                  <c:v>0.46164939999999999</c:v>
                </c:pt>
                <c:pt idx="19">
                  <c:v>0.47041290000000002</c:v>
                </c:pt>
                <c:pt idx="20">
                  <c:v>0.495751</c:v>
                </c:pt>
                <c:pt idx="21">
                  <c:v>0.51274839999999999</c:v>
                </c:pt>
                <c:pt idx="22">
                  <c:v>0.52367799999999998</c:v>
                </c:pt>
                <c:pt idx="23">
                  <c:v>0.54010380000000002</c:v>
                </c:pt>
                <c:pt idx="24">
                  <c:v>0.5403268</c:v>
                </c:pt>
                <c:pt idx="25">
                  <c:v>0.53659900000000005</c:v>
                </c:pt>
                <c:pt idx="26">
                  <c:v>0.52734499999999995</c:v>
                </c:pt>
                <c:pt idx="27">
                  <c:v>0.52697749999999999</c:v>
                </c:pt>
                <c:pt idx="28">
                  <c:v>0.53881369999999995</c:v>
                </c:pt>
                <c:pt idx="29">
                  <c:v>0.54332749999999996</c:v>
                </c:pt>
                <c:pt idx="30">
                  <c:v>0.54461040000000005</c:v>
                </c:pt>
                <c:pt idx="31">
                  <c:v>0.52599260000000003</c:v>
                </c:pt>
                <c:pt idx="32">
                  <c:v>0.48947210000000002</c:v>
                </c:pt>
                <c:pt idx="33">
                  <c:v>0.49102820000000003</c:v>
                </c:pt>
                <c:pt idx="34">
                  <c:v>0.478159</c:v>
                </c:pt>
                <c:pt idx="35">
                  <c:v>0.46901350000000003</c:v>
                </c:pt>
                <c:pt idx="36">
                  <c:v>0.4496366</c:v>
                </c:pt>
                <c:pt idx="37">
                  <c:v>0.3971768</c:v>
                </c:pt>
                <c:pt idx="38">
                  <c:v>0.39354869999999997</c:v>
                </c:pt>
                <c:pt idx="39">
                  <c:v>0.36524570000000001</c:v>
                </c:pt>
              </c:numCache>
            </c:numRef>
          </c:val>
          <c:smooth val="0"/>
        </c:ser>
        <c:ser>
          <c:idx val="2"/>
          <c:order val="2"/>
          <c:tx>
            <c:v>Born 1945</c:v>
          </c:tx>
          <c:spPr>
            <a:ln w="12700">
              <a:solidFill>
                <a:srgbClr val="008000"/>
              </a:solidFill>
              <a:prstDash val="solid"/>
            </a:ln>
          </c:spPr>
          <c:marker>
            <c:symbol val="circle"/>
            <c:size val="5"/>
            <c:spPr>
              <a:solidFill>
                <a:srgbClr val="008000"/>
              </a:solidFill>
              <a:ln>
                <a:solidFill>
                  <a:srgbClr val="008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non-married'!$E$347:$E$390</c:f>
              <c:numCache>
                <c:formatCode>General</c:formatCode>
                <c:ptCount val="44"/>
                <c:pt idx="0">
                  <c:v>0.38343349999999998</c:v>
                </c:pt>
                <c:pt idx="1">
                  <c:v>0.40147500000000003</c:v>
                </c:pt>
                <c:pt idx="2">
                  <c:v>0.3581453</c:v>
                </c:pt>
                <c:pt idx="3">
                  <c:v>0.35055150000000002</c:v>
                </c:pt>
                <c:pt idx="4">
                  <c:v>0.33415499999999998</c:v>
                </c:pt>
                <c:pt idx="5">
                  <c:v>0.32711249999999997</c:v>
                </c:pt>
                <c:pt idx="6">
                  <c:v>0.33288289999999998</c:v>
                </c:pt>
                <c:pt idx="7">
                  <c:v>0.34110119999999999</c:v>
                </c:pt>
                <c:pt idx="8">
                  <c:v>0.36213699999999999</c:v>
                </c:pt>
                <c:pt idx="9">
                  <c:v>0.39080379999999998</c:v>
                </c:pt>
                <c:pt idx="10">
                  <c:v>0.41804780000000002</c:v>
                </c:pt>
                <c:pt idx="11">
                  <c:v>0.43400349999999999</c:v>
                </c:pt>
                <c:pt idx="12">
                  <c:v>0.48453289999999999</c:v>
                </c:pt>
                <c:pt idx="13">
                  <c:v>0.50091269999999999</c:v>
                </c:pt>
                <c:pt idx="14">
                  <c:v>0.52357980000000004</c:v>
                </c:pt>
                <c:pt idx="15">
                  <c:v>0.54415709999999995</c:v>
                </c:pt>
                <c:pt idx="16">
                  <c:v>0.55318000000000001</c:v>
                </c:pt>
                <c:pt idx="17">
                  <c:v>0.57638319999999998</c:v>
                </c:pt>
                <c:pt idx="18">
                  <c:v>0.59292290000000003</c:v>
                </c:pt>
                <c:pt idx="19">
                  <c:v>0.62371209999999999</c:v>
                </c:pt>
                <c:pt idx="20">
                  <c:v>0.63675090000000001</c:v>
                </c:pt>
                <c:pt idx="21">
                  <c:v>0.6544411</c:v>
                </c:pt>
                <c:pt idx="22">
                  <c:v>0.6671726</c:v>
                </c:pt>
                <c:pt idx="23">
                  <c:v>0.66002459999999996</c:v>
                </c:pt>
                <c:pt idx="24">
                  <c:v>0.6703943</c:v>
                </c:pt>
                <c:pt idx="25">
                  <c:v>0.68115490000000001</c:v>
                </c:pt>
                <c:pt idx="26">
                  <c:v>0.66369840000000002</c:v>
                </c:pt>
                <c:pt idx="27">
                  <c:v>0.66204269999999998</c:v>
                </c:pt>
                <c:pt idx="28">
                  <c:v>0.66757840000000002</c:v>
                </c:pt>
                <c:pt idx="29">
                  <c:v>0.6418992</c:v>
                </c:pt>
                <c:pt idx="30">
                  <c:v>0.65059409999999995</c:v>
                </c:pt>
                <c:pt idx="31">
                  <c:v>0.65319989999999994</c:v>
                </c:pt>
                <c:pt idx="32">
                  <c:v>0.60201939999999998</c:v>
                </c:pt>
                <c:pt idx="33">
                  <c:v>0.61219129999999999</c:v>
                </c:pt>
                <c:pt idx="34">
                  <c:v>0.57012359999999995</c:v>
                </c:pt>
                <c:pt idx="35">
                  <c:v>0.55453370000000002</c:v>
                </c:pt>
                <c:pt idx="36">
                  <c:v>0.52225109999999997</c:v>
                </c:pt>
                <c:pt idx="37">
                  <c:v>0.49599939999999998</c:v>
                </c:pt>
                <c:pt idx="38">
                  <c:v>0.46280929999999998</c:v>
                </c:pt>
                <c:pt idx="39">
                  <c:v>0.4472062</c:v>
                </c:pt>
                <c:pt idx="40">
                  <c:v>0.38428830000000003</c:v>
                </c:pt>
                <c:pt idx="41">
                  <c:v>0.3389047</c:v>
                </c:pt>
                <c:pt idx="42">
                  <c:v>0.3109325</c:v>
                </c:pt>
                <c:pt idx="43">
                  <c:v>0.2617333</c:v>
                </c:pt>
              </c:numCache>
            </c:numRef>
          </c:val>
          <c:smooth val="0"/>
        </c:ser>
        <c:ser>
          <c:idx val="3"/>
          <c:order val="3"/>
          <c:tx>
            <c:v>Born 1955</c:v>
          </c:tx>
          <c:spPr>
            <a:ln w="12700">
              <a:solidFill>
                <a:srgbClr val="FF6600"/>
              </a:solidFill>
              <a:prstDash val="solid"/>
            </a:ln>
          </c:spPr>
          <c:marker>
            <c:symbol val="star"/>
            <c:size val="5"/>
            <c:spPr>
              <a:noFill/>
              <a:ln>
                <a:solidFill>
                  <a:srgbClr val="FF66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non-married'!$E$395:$E$434</c:f>
              <c:numCache>
                <c:formatCode>General</c:formatCode>
                <c:ptCount val="40"/>
                <c:pt idx="0">
                  <c:v>0.48350850000000001</c:v>
                </c:pt>
                <c:pt idx="1">
                  <c:v>0.50152359999999996</c:v>
                </c:pt>
                <c:pt idx="2">
                  <c:v>0.51258510000000002</c:v>
                </c:pt>
                <c:pt idx="3">
                  <c:v>0.51378109999999999</c:v>
                </c:pt>
                <c:pt idx="4">
                  <c:v>0.51251519999999995</c:v>
                </c:pt>
                <c:pt idx="5">
                  <c:v>0.52724099999999996</c:v>
                </c:pt>
                <c:pt idx="6">
                  <c:v>0.51423110000000005</c:v>
                </c:pt>
                <c:pt idx="7">
                  <c:v>0.52629950000000003</c:v>
                </c:pt>
                <c:pt idx="8">
                  <c:v>0.53411909999999996</c:v>
                </c:pt>
                <c:pt idx="9">
                  <c:v>0.56366899999999998</c:v>
                </c:pt>
                <c:pt idx="10">
                  <c:v>0.57627600000000001</c:v>
                </c:pt>
                <c:pt idx="11">
                  <c:v>0.57629750000000002</c:v>
                </c:pt>
                <c:pt idx="12">
                  <c:v>0.61207650000000002</c:v>
                </c:pt>
                <c:pt idx="13">
                  <c:v>0.62366080000000002</c:v>
                </c:pt>
                <c:pt idx="14">
                  <c:v>0.64827760000000001</c:v>
                </c:pt>
                <c:pt idx="15">
                  <c:v>0.64414130000000003</c:v>
                </c:pt>
                <c:pt idx="16">
                  <c:v>0.66077830000000004</c:v>
                </c:pt>
                <c:pt idx="17">
                  <c:v>0.66502119999999998</c:v>
                </c:pt>
                <c:pt idx="18">
                  <c:v>0.68491950000000001</c:v>
                </c:pt>
                <c:pt idx="19">
                  <c:v>0.67921600000000004</c:v>
                </c:pt>
                <c:pt idx="20">
                  <c:v>0.69678289999999998</c:v>
                </c:pt>
                <c:pt idx="21">
                  <c:v>0.70234730000000001</c:v>
                </c:pt>
                <c:pt idx="22">
                  <c:v>0.70768410000000004</c:v>
                </c:pt>
                <c:pt idx="23">
                  <c:v>0.70251669999999999</c:v>
                </c:pt>
                <c:pt idx="24">
                  <c:v>0.72250040000000004</c:v>
                </c:pt>
                <c:pt idx="25">
                  <c:v>0.71547170000000004</c:v>
                </c:pt>
                <c:pt idx="26">
                  <c:v>0.71042799999999995</c:v>
                </c:pt>
                <c:pt idx="27">
                  <c:v>0.71201219999999998</c:v>
                </c:pt>
                <c:pt idx="28">
                  <c:v>0.69555160000000005</c:v>
                </c:pt>
                <c:pt idx="29">
                  <c:v>0.69444139999999999</c:v>
                </c:pt>
                <c:pt idx="30">
                  <c:v>0.66997059999999997</c:v>
                </c:pt>
                <c:pt idx="31">
                  <c:v>0.67975339999999995</c:v>
                </c:pt>
                <c:pt idx="32">
                  <c:v>0.67934779999999995</c:v>
                </c:pt>
                <c:pt idx="33">
                  <c:v>0.64825889999999997</c:v>
                </c:pt>
                <c:pt idx="34">
                  <c:v>0.63464969999999998</c:v>
                </c:pt>
                <c:pt idx="35">
                  <c:v>0.60266240000000004</c:v>
                </c:pt>
                <c:pt idx="36">
                  <c:v>0.56924200000000003</c:v>
                </c:pt>
                <c:pt idx="37">
                  <c:v>0.54785050000000002</c:v>
                </c:pt>
                <c:pt idx="38">
                  <c:v>0.50498810000000005</c:v>
                </c:pt>
                <c:pt idx="39">
                  <c:v>0.47232069999999998</c:v>
                </c:pt>
              </c:numCache>
            </c:numRef>
          </c:val>
          <c:smooth val="0"/>
        </c:ser>
        <c:ser>
          <c:idx val="4"/>
          <c:order val="4"/>
          <c:tx>
            <c:v>Born  1965</c:v>
          </c:tx>
          <c:spPr>
            <a:ln w="12700">
              <a:solidFill>
                <a:srgbClr val="993366"/>
              </a:solidFill>
              <a:prstDash val="solid"/>
            </a:ln>
          </c:spPr>
          <c:marker>
            <c:symbol val="circle"/>
            <c:size val="5"/>
            <c:spPr>
              <a:noFill/>
              <a:ln>
                <a:solidFill>
                  <a:srgbClr val="993366"/>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non-married'!$E$439:$E$468</c:f>
              <c:numCache>
                <c:formatCode>General</c:formatCode>
                <c:ptCount val="30"/>
                <c:pt idx="0">
                  <c:v>0.55518500000000004</c:v>
                </c:pt>
                <c:pt idx="1">
                  <c:v>0.58882239999999997</c:v>
                </c:pt>
                <c:pt idx="2">
                  <c:v>0.59262689999999996</c:v>
                </c:pt>
                <c:pt idx="3">
                  <c:v>0.60952759999999995</c:v>
                </c:pt>
                <c:pt idx="4">
                  <c:v>0.6178032</c:v>
                </c:pt>
                <c:pt idx="5">
                  <c:v>0.61196450000000002</c:v>
                </c:pt>
                <c:pt idx="6">
                  <c:v>0.62461270000000002</c:v>
                </c:pt>
                <c:pt idx="7">
                  <c:v>0.60901179999999999</c:v>
                </c:pt>
                <c:pt idx="8">
                  <c:v>0.60750850000000001</c:v>
                </c:pt>
                <c:pt idx="9">
                  <c:v>0.63399830000000001</c:v>
                </c:pt>
                <c:pt idx="10">
                  <c:v>0.63806390000000002</c:v>
                </c:pt>
                <c:pt idx="11">
                  <c:v>0.63238360000000005</c:v>
                </c:pt>
                <c:pt idx="12">
                  <c:v>0.6355731</c:v>
                </c:pt>
                <c:pt idx="13">
                  <c:v>0.63351080000000004</c:v>
                </c:pt>
                <c:pt idx="14">
                  <c:v>0.63397650000000005</c:v>
                </c:pt>
                <c:pt idx="15">
                  <c:v>0.62901770000000001</c:v>
                </c:pt>
                <c:pt idx="16">
                  <c:v>0.63888590000000001</c:v>
                </c:pt>
                <c:pt idx="17">
                  <c:v>0.64824219999999999</c:v>
                </c:pt>
                <c:pt idx="18">
                  <c:v>0.66078060000000005</c:v>
                </c:pt>
                <c:pt idx="19">
                  <c:v>0.67146459999999997</c:v>
                </c:pt>
                <c:pt idx="20">
                  <c:v>0.68235900000000005</c:v>
                </c:pt>
                <c:pt idx="21">
                  <c:v>0.66630630000000002</c:v>
                </c:pt>
                <c:pt idx="22">
                  <c:v>0.68189370000000005</c:v>
                </c:pt>
                <c:pt idx="23">
                  <c:v>0.69304390000000005</c:v>
                </c:pt>
                <c:pt idx="24">
                  <c:v>0.67566789999999999</c:v>
                </c:pt>
                <c:pt idx="25">
                  <c:v>0.67351970000000005</c:v>
                </c:pt>
                <c:pt idx="26">
                  <c:v>0.65511830000000004</c:v>
                </c:pt>
                <c:pt idx="27">
                  <c:v>0.66313909999999998</c:v>
                </c:pt>
                <c:pt idx="28">
                  <c:v>0.66290959999999999</c:v>
                </c:pt>
                <c:pt idx="29">
                  <c:v>0.68999509999999997</c:v>
                </c:pt>
              </c:numCache>
            </c:numRef>
          </c:val>
          <c:smooth val="0"/>
        </c:ser>
        <c:ser>
          <c:idx val="5"/>
          <c:order val="5"/>
          <c:tx>
            <c:v>Born 1975</c:v>
          </c:tx>
          <c:spPr>
            <a:ln w="12700">
              <a:solidFill>
                <a:srgbClr val="666699"/>
              </a:solidFill>
              <a:prstDash val="solid"/>
            </a:ln>
          </c:spPr>
          <c:marker>
            <c:symbol val="triangle"/>
            <c:size val="5"/>
            <c:spPr>
              <a:noFill/>
              <a:ln>
                <a:solidFill>
                  <a:srgbClr val="666699"/>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non-married'!$E$473:$E$492</c:f>
              <c:numCache>
                <c:formatCode>General</c:formatCode>
                <c:ptCount val="20"/>
                <c:pt idx="0">
                  <c:v>0.55974829999999998</c:v>
                </c:pt>
                <c:pt idx="1">
                  <c:v>0.58614730000000004</c:v>
                </c:pt>
                <c:pt idx="2">
                  <c:v>0.60645280000000001</c:v>
                </c:pt>
                <c:pt idx="3">
                  <c:v>0.59510079999999999</c:v>
                </c:pt>
                <c:pt idx="4">
                  <c:v>0.61250550000000004</c:v>
                </c:pt>
                <c:pt idx="5">
                  <c:v>0.60879019999999995</c:v>
                </c:pt>
                <c:pt idx="6">
                  <c:v>0.57885799999999998</c:v>
                </c:pt>
                <c:pt idx="7">
                  <c:v>0.59885330000000003</c:v>
                </c:pt>
                <c:pt idx="8">
                  <c:v>0.60906550000000004</c:v>
                </c:pt>
                <c:pt idx="9">
                  <c:v>0.61963349999999995</c:v>
                </c:pt>
                <c:pt idx="10">
                  <c:v>0.61526510000000001</c:v>
                </c:pt>
                <c:pt idx="11">
                  <c:v>0.61588180000000003</c:v>
                </c:pt>
                <c:pt idx="12">
                  <c:v>0.61093520000000001</c:v>
                </c:pt>
                <c:pt idx="13">
                  <c:v>0.61759140000000001</c:v>
                </c:pt>
                <c:pt idx="14">
                  <c:v>0.61696700000000004</c:v>
                </c:pt>
                <c:pt idx="15">
                  <c:v>0.63197700000000001</c:v>
                </c:pt>
                <c:pt idx="16">
                  <c:v>0.6343647</c:v>
                </c:pt>
                <c:pt idx="17">
                  <c:v>0.64437029999999995</c:v>
                </c:pt>
                <c:pt idx="18">
                  <c:v>0.67080209999999996</c:v>
                </c:pt>
                <c:pt idx="19">
                  <c:v>0.6894496</c:v>
                </c:pt>
              </c:numCache>
            </c:numRef>
          </c:val>
          <c:smooth val="0"/>
        </c:ser>
        <c:ser>
          <c:idx val="6"/>
          <c:order val="6"/>
          <c:tx>
            <c:v>Born 1985</c:v>
          </c:tx>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non-married'!$E$497:$E$506</c:f>
              <c:numCache>
                <c:formatCode>General</c:formatCode>
                <c:ptCount val="10"/>
                <c:pt idx="0">
                  <c:v>0.49377969999999999</c:v>
                </c:pt>
                <c:pt idx="1">
                  <c:v>0.54768090000000003</c:v>
                </c:pt>
                <c:pt idx="2">
                  <c:v>0.56424580000000002</c:v>
                </c:pt>
                <c:pt idx="3">
                  <c:v>0.58468980000000004</c:v>
                </c:pt>
                <c:pt idx="4">
                  <c:v>0.59561149999999996</c:v>
                </c:pt>
                <c:pt idx="5">
                  <c:v>0.58901020000000004</c:v>
                </c:pt>
                <c:pt idx="6">
                  <c:v>0.58701970000000003</c:v>
                </c:pt>
                <c:pt idx="7">
                  <c:v>0.60819610000000002</c:v>
                </c:pt>
                <c:pt idx="8">
                  <c:v>0.60895060000000001</c:v>
                </c:pt>
                <c:pt idx="9">
                  <c:v>0.64176509999999998</c:v>
                </c:pt>
              </c:numCache>
            </c:numRef>
          </c:val>
          <c:smooth val="0"/>
        </c:ser>
        <c:dLbls>
          <c:showLegendKey val="0"/>
          <c:showVal val="0"/>
          <c:showCatName val="0"/>
          <c:showSerName val="0"/>
          <c:showPercent val="0"/>
          <c:showBubbleSize val="0"/>
        </c:dLbls>
        <c:marker val="1"/>
        <c:smooth val="0"/>
        <c:axId val="93210112"/>
        <c:axId val="93212032"/>
      </c:lineChart>
      <c:catAx>
        <c:axId val="93210112"/>
        <c:scaling>
          <c:orientation val="minMax"/>
        </c:scaling>
        <c:delete val="0"/>
        <c:axPos val="b"/>
        <c:title>
          <c:tx>
            <c:rich>
              <a:bodyPr/>
              <a:lstStyle/>
              <a:p>
                <a:pPr>
                  <a:defRPr sz="1000" b="0" i="0" u="none" strike="noStrike" baseline="0">
                    <a:solidFill>
                      <a:srgbClr val="000000"/>
                    </a:solidFill>
                    <a:latin typeface="Arial"/>
                    <a:ea typeface="Arial"/>
                    <a:cs typeface="Arial"/>
                  </a:defRPr>
                </a:pPr>
                <a:r>
                  <a:rPr lang="en-US"/>
                  <a:t>age</a:t>
                </a:r>
              </a:p>
            </c:rich>
          </c:tx>
          <c:layout>
            <c:manualLayout>
              <c:xMode val="edge"/>
              <c:yMode val="edge"/>
              <c:x val="0.50721420643729187"/>
              <c:y val="0.960848287112561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93212032"/>
        <c:crosses val="autoZero"/>
        <c:auto val="1"/>
        <c:lblAlgn val="ctr"/>
        <c:lblOffset val="100"/>
        <c:tickLblSkip val="2"/>
        <c:tickMarkSkip val="1"/>
        <c:noMultiLvlLbl val="0"/>
      </c:catAx>
      <c:valAx>
        <c:axId val="93212032"/>
        <c:scaling>
          <c:orientation val="minMax"/>
          <c:max val="0.85000000000000009"/>
          <c:min val="0"/>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3210112"/>
        <c:crosses val="autoZero"/>
        <c:crossBetween val="midCat"/>
        <c:majorUnit val="0.2"/>
      </c:valAx>
      <c:spPr>
        <a:noFill/>
        <a:ln w="3175">
          <a:solidFill>
            <a:srgbClr val="000000"/>
          </a:solidFill>
          <a:prstDash val="solid"/>
        </a:ln>
      </c:spPr>
    </c:plotArea>
    <c:legend>
      <c:legendPos val="r"/>
      <c:layout>
        <c:manualLayout>
          <c:xMode val="edge"/>
          <c:yMode val="edge"/>
          <c:x val="0.1108513914015777"/>
          <c:y val="0.70571693234129151"/>
          <c:w val="0.529034195347171"/>
          <c:h val="0.17944535073409462"/>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00445800014243E-2"/>
          <c:y val="8.1566090298596877E-2"/>
          <c:w val="0.93784683684794667"/>
          <c:h val="0.83034257748776508"/>
        </c:manualLayout>
      </c:layout>
      <c:lineChart>
        <c:grouping val="standard"/>
        <c:varyColors val="0"/>
        <c:ser>
          <c:idx val="1"/>
          <c:order val="0"/>
          <c:tx>
            <c:v>Born 1925</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non-married'!$M$255:$M$298</c:f>
              <c:numCache>
                <c:formatCode>General</c:formatCode>
                <c:ptCount val="44"/>
                <c:pt idx="13">
                  <c:v>0.64359980000000006</c:v>
                </c:pt>
                <c:pt idx="14">
                  <c:v>0.65823600000000004</c:v>
                </c:pt>
                <c:pt idx="15">
                  <c:v>0.77712239999999999</c:v>
                </c:pt>
                <c:pt idx="16">
                  <c:v>0.71255959999999996</c:v>
                </c:pt>
                <c:pt idx="17">
                  <c:v>0.7595828</c:v>
                </c:pt>
                <c:pt idx="18">
                  <c:v>0.74472890000000003</c:v>
                </c:pt>
                <c:pt idx="19">
                  <c:v>0.76855770000000001</c:v>
                </c:pt>
                <c:pt idx="20">
                  <c:v>0.7786959</c:v>
                </c:pt>
                <c:pt idx="21">
                  <c:v>0.73279490000000003</c:v>
                </c:pt>
                <c:pt idx="22">
                  <c:v>0.75701529999999995</c:v>
                </c:pt>
                <c:pt idx="23">
                  <c:v>0.75458380000000003</c:v>
                </c:pt>
                <c:pt idx="24">
                  <c:v>0.76407020000000003</c:v>
                </c:pt>
                <c:pt idx="25">
                  <c:v>0.72776370000000001</c:v>
                </c:pt>
                <c:pt idx="26">
                  <c:v>0.75291909999999995</c:v>
                </c:pt>
                <c:pt idx="27">
                  <c:v>0.73934840000000002</c:v>
                </c:pt>
                <c:pt idx="28">
                  <c:v>0.70693059999999996</c:v>
                </c:pt>
                <c:pt idx="29">
                  <c:v>0.66726070000000004</c:v>
                </c:pt>
                <c:pt idx="30">
                  <c:v>0.699376</c:v>
                </c:pt>
                <c:pt idx="31">
                  <c:v>0.69541260000000005</c:v>
                </c:pt>
                <c:pt idx="32">
                  <c:v>0.72616639999999999</c:v>
                </c:pt>
                <c:pt idx="33">
                  <c:v>0.66012190000000004</c:v>
                </c:pt>
                <c:pt idx="34">
                  <c:v>0.673539</c:v>
                </c:pt>
                <c:pt idx="35">
                  <c:v>0.73807239999999996</c:v>
                </c:pt>
                <c:pt idx="36">
                  <c:v>0.70829030000000004</c:v>
                </c:pt>
                <c:pt idx="37">
                  <c:v>0.63889030000000002</c:v>
                </c:pt>
                <c:pt idx="38">
                  <c:v>0.57665290000000002</c:v>
                </c:pt>
                <c:pt idx="39">
                  <c:v>0.59281539999999999</c:v>
                </c:pt>
                <c:pt idx="40">
                  <c:v>0.45475769999999999</c:v>
                </c:pt>
                <c:pt idx="41">
                  <c:v>0.42171540000000002</c:v>
                </c:pt>
                <c:pt idx="42">
                  <c:v>0.3642358</c:v>
                </c:pt>
                <c:pt idx="43">
                  <c:v>0.3145887</c:v>
                </c:pt>
              </c:numCache>
            </c:numRef>
          </c:val>
          <c:smooth val="0"/>
        </c:ser>
        <c:ser>
          <c:idx val="0"/>
          <c:order val="1"/>
          <c:tx>
            <c:v>Born 1935</c:v>
          </c:tx>
          <c:spPr>
            <a:ln w="12700">
              <a:solidFill>
                <a:srgbClr val="FF0000"/>
              </a:solidFill>
              <a:prstDash val="solid"/>
            </a:ln>
          </c:spPr>
          <c:marker>
            <c:symbol val="square"/>
            <c:size val="5"/>
            <c:spPr>
              <a:solidFill>
                <a:srgbClr val="FF0000"/>
              </a:solidFill>
              <a:ln>
                <a:solidFill>
                  <a:srgbClr val="FF0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non-married'!$M$299:$M$338</c:f>
              <c:numCache>
                <c:formatCode>General</c:formatCode>
                <c:ptCount val="40"/>
                <c:pt idx="3">
                  <c:v>0.57482370000000005</c:v>
                </c:pt>
                <c:pt idx="4">
                  <c:v>0.54312769999999999</c:v>
                </c:pt>
                <c:pt idx="5">
                  <c:v>0.4874232</c:v>
                </c:pt>
                <c:pt idx="6">
                  <c:v>0.76204229999999995</c:v>
                </c:pt>
                <c:pt idx="7">
                  <c:v>0.65816330000000001</c:v>
                </c:pt>
                <c:pt idx="8">
                  <c:v>0.65420339999999999</c:v>
                </c:pt>
                <c:pt idx="9">
                  <c:v>0.70446960000000003</c:v>
                </c:pt>
                <c:pt idx="10">
                  <c:v>0.77223739999999996</c:v>
                </c:pt>
                <c:pt idx="11">
                  <c:v>0.776088</c:v>
                </c:pt>
                <c:pt idx="12">
                  <c:v>0.74935719999999995</c:v>
                </c:pt>
                <c:pt idx="13">
                  <c:v>0.72895469999999996</c:v>
                </c:pt>
                <c:pt idx="14">
                  <c:v>0.72364910000000005</c:v>
                </c:pt>
                <c:pt idx="15">
                  <c:v>0.77599059999999997</c:v>
                </c:pt>
                <c:pt idx="16">
                  <c:v>0.73879410000000001</c:v>
                </c:pt>
                <c:pt idx="17">
                  <c:v>0.73853610000000003</c:v>
                </c:pt>
                <c:pt idx="18">
                  <c:v>0.75499139999999998</c:v>
                </c:pt>
                <c:pt idx="19">
                  <c:v>0.7417454</c:v>
                </c:pt>
                <c:pt idx="20">
                  <c:v>0.7328112</c:v>
                </c:pt>
                <c:pt idx="21">
                  <c:v>0.72533550000000002</c:v>
                </c:pt>
                <c:pt idx="22">
                  <c:v>0.79258010000000001</c:v>
                </c:pt>
                <c:pt idx="23">
                  <c:v>0.76018419999999998</c:v>
                </c:pt>
                <c:pt idx="24">
                  <c:v>0.76361199999999996</c:v>
                </c:pt>
                <c:pt idx="25">
                  <c:v>0.72412560000000004</c:v>
                </c:pt>
                <c:pt idx="26">
                  <c:v>0.73834219999999995</c:v>
                </c:pt>
                <c:pt idx="27">
                  <c:v>0.7333307</c:v>
                </c:pt>
                <c:pt idx="28">
                  <c:v>0.6839153</c:v>
                </c:pt>
                <c:pt idx="29">
                  <c:v>0.74554140000000002</c:v>
                </c:pt>
                <c:pt idx="30">
                  <c:v>0.7539941</c:v>
                </c:pt>
                <c:pt idx="31">
                  <c:v>0.70352250000000005</c:v>
                </c:pt>
                <c:pt idx="32">
                  <c:v>0.72472669999999995</c:v>
                </c:pt>
                <c:pt idx="33">
                  <c:v>0.67914620000000003</c:v>
                </c:pt>
                <c:pt idx="34">
                  <c:v>0.64120849999999996</c:v>
                </c:pt>
                <c:pt idx="35">
                  <c:v>0.65564909999999998</c:v>
                </c:pt>
                <c:pt idx="36">
                  <c:v>0.69250290000000003</c:v>
                </c:pt>
                <c:pt idx="37">
                  <c:v>0.64095040000000003</c:v>
                </c:pt>
                <c:pt idx="38">
                  <c:v>0.53056809999999999</c:v>
                </c:pt>
                <c:pt idx="39">
                  <c:v>0.53608330000000004</c:v>
                </c:pt>
              </c:numCache>
            </c:numRef>
          </c:val>
          <c:smooth val="0"/>
        </c:ser>
        <c:ser>
          <c:idx val="2"/>
          <c:order val="2"/>
          <c:tx>
            <c:v>Born 1945</c:v>
          </c:tx>
          <c:spPr>
            <a:ln w="12700">
              <a:solidFill>
                <a:srgbClr val="008000"/>
              </a:solidFill>
              <a:prstDash val="solid"/>
            </a:ln>
          </c:spPr>
          <c:marker>
            <c:symbol val="circle"/>
            <c:size val="5"/>
            <c:spPr>
              <a:solidFill>
                <a:srgbClr val="008000"/>
              </a:solidFill>
              <a:ln>
                <a:solidFill>
                  <a:srgbClr val="008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non-married'!$M$347:$M$390</c:f>
              <c:numCache>
                <c:formatCode>General</c:formatCode>
                <c:ptCount val="44"/>
                <c:pt idx="0">
                  <c:v>0.56306719999999999</c:v>
                </c:pt>
                <c:pt idx="1">
                  <c:v>0.71795620000000004</c:v>
                </c:pt>
                <c:pt idx="2">
                  <c:v>0.67867420000000001</c:v>
                </c:pt>
                <c:pt idx="3">
                  <c:v>0.70711080000000004</c:v>
                </c:pt>
                <c:pt idx="4">
                  <c:v>0.71060279999999998</c:v>
                </c:pt>
                <c:pt idx="5">
                  <c:v>0.71938849999999999</c:v>
                </c:pt>
                <c:pt idx="6">
                  <c:v>0.68688749999999998</c:v>
                </c:pt>
                <c:pt idx="7">
                  <c:v>0.69017139999999999</c:v>
                </c:pt>
                <c:pt idx="8">
                  <c:v>0.70427850000000003</c:v>
                </c:pt>
                <c:pt idx="9">
                  <c:v>0.72120169999999995</c:v>
                </c:pt>
                <c:pt idx="10">
                  <c:v>0.70119260000000005</c:v>
                </c:pt>
                <c:pt idx="11">
                  <c:v>0.74270879999999995</c:v>
                </c:pt>
                <c:pt idx="12">
                  <c:v>0.75520469999999995</c:v>
                </c:pt>
                <c:pt idx="13">
                  <c:v>0.76655220000000002</c:v>
                </c:pt>
                <c:pt idx="14">
                  <c:v>0.75114970000000003</c:v>
                </c:pt>
                <c:pt idx="15">
                  <c:v>0.76336859999999995</c:v>
                </c:pt>
                <c:pt idx="16">
                  <c:v>0.80187770000000003</c:v>
                </c:pt>
                <c:pt idx="17">
                  <c:v>0.81780059999999999</c:v>
                </c:pt>
                <c:pt idx="18">
                  <c:v>0.75503430000000005</c:v>
                </c:pt>
                <c:pt idx="19">
                  <c:v>0.78557410000000005</c:v>
                </c:pt>
                <c:pt idx="20">
                  <c:v>0.79691239999999997</c:v>
                </c:pt>
                <c:pt idx="21">
                  <c:v>0.79604660000000005</c:v>
                </c:pt>
                <c:pt idx="22">
                  <c:v>0.81129980000000002</c:v>
                </c:pt>
                <c:pt idx="23">
                  <c:v>0.81655690000000003</c:v>
                </c:pt>
                <c:pt idx="24">
                  <c:v>0.80409989999999998</c:v>
                </c:pt>
                <c:pt idx="25">
                  <c:v>0.78461769999999997</c:v>
                </c:pt>
                <c:pt idx="26">
                  <c:v>0.78475589999999995</c:v>
                </c:pt>
                <c:pt idx="27">
                  <c:v>0.79134959999999999</c:v>
                </c:pt>
                <c:pt idx="28">
                  <c:v>0.79105009999999998</c:v>
                </c:pt>
                <c:pt idx="29">
                  <c:v>0.73220819999999998</c:v>
                </c:pt>
                <c:pt idx="30">
                  <c:v>0.77923609999999999</c:v>
                </c:pt>
                <c:pt idx="31">
                  <c:v>0.75716629999999996</c:v>
                </c:pt>
                <c:pt idx="32">
                  <c:v>0.73505200000000004</c:v>
                </c:pt>
                <c:pt idx="33">
                  <c:v>0.69157239999999998</c:v>
                </c:pt>
                <c:pt idx="34">
                  <c:v>0.69888839999999997</c:v>
                </c:pt>
                <c:pt idx="35">
                  <c:v>0.6795987</c:v>
                </c:pt>
                <c:pt idx="36">
                  <c:v>0.69446949999999996</c:v>
                </c:pt>
                <c:pt idx="37">
                  <c:v>0.64230500000000001</c:v>
                </c:pt>
                <c:pt idx="38">
                  <c:v>0.64204119999999998</c:v>
                </c:pt>
                <c:pt idx="39">
                  <c:v>0.63469299999999995</c:v>
                </c:pt>
                <c:pt idx="40">
                  <c:v>0.55981099999999995</c:v>
                </c:pt>
                <c:pt idx="41">
                  <c:v>0.47290179999999998</c:v>
                </c:pt>
                <c:pt idx="42">
                  <c:v>0.46185280000000001</c:v>
                </c:pt>
                <c:pt idx="43">
                  <c:v>0.36206729999999998</c:v>
                </c:pt>
              </c:numCache>
            </c:numRef>
          </c:val>
          <c:smooth val="0"/>
        </c:ser>
        <c:ser>
          <c:idx val="3"/>
          <c:order val="3"/>
          <c:tx>
            <c:v>Born 1955</c:v>
          </c:tx>
          <c:spPr>
            <a:ln w="12700">
              <a:solidFill>
                <a:srgbClr val="FF6600"/>
              </a:solidFill>
              <a:prstDash val="solid"/>
            </a:ln>
          </c:spPr>
          <c:marker>
            <c:symbol val="star"/>
            <c:size val="5"/>
            <c:spPr>
              <a:noFill/>
              <a:ln>
                <a:solidFill>
                  <a:srgbClr val="FF66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non-married'!$M$395:$M$434</c:f>
              <c:numCache>
                <c:formatCode>General</c:formatCode>
                <c:ptCount val="40"/>
                <c:pt idx="0">
                  <c:v>0.6584409</c:v>
                </c:pt>
                <c:pt idx="1">
                  <c:v>0.68170260000000005</c:v>
                </c:pt>
                <c:pt idx="2">
                  <c:v>0.67806940000000004</c:v>
                </c:pt>
                <c:pt idx="3">
                  <c:v>0.71119339999999998</c:v>
                </c:pt>
                <c:pt idx="4">
                  <c:v>0.71191760000000004</c:v>
                </c:pt>
                <c:pt idx="5">
                  <c:v>0.70064249999999995</c:v>
                </c:pt>
                <c:pt idx="6">
                  <c:v>0.69744709999999999</c:v>
                </c:pt>
                <c:pt idx="7">
                  <c:v>0.7309445</c:v>
                </c:pt>
                <c:pt idx="8">
                  <c:v>0.74518300000000004</c:v>
                </c:pt>
                <c:pt idx="9">
                  <c:v>0.76345700000000005</c:v>
                </c:pt>
                <c:pt idx="10">
                  <c:v>0.76121559999999999</c:v>
                </c:pt>
                <c:pt idx="11">
                  <c:v>0.77818810000000005</c:v>
                </c:pt>
                <c:pt idx="12">
                  <c:v>0.77855160000000001</c:v>
                </c:pt>
                <c:pt idx="13">
                  <c:v>0.73952419999999996</c:v>
                </c:pt>
                <c:pt idx="14">
                  <c:v>0.77153450000000001</c:v>
                </c:pt>
                <c:pt idx="15">
                  <c:v>0.77299960000000001</c:v>
                </c:pt>
                <c:pt idx="16">
                  <c:v>0.7707003</c:v>
                </c:pt>
                <c:pt idx="17">
                  <c:v>0.80038920000000002</c:v>
                </c:pt>
                <c:pt idx="18">
                  <c:v>0.77789819999999998</c:v>
                </c:pt>
                <c:pt idx="19">
                  <c:v>0.79243759999999996</c:v>
                </c:pt>
                <c:pt idx="20">
                  <c:v>0.77863950000000004</c:v>
                </c:pt>
                <c:pt idx="21">
                  <c:v>0.77525040000000001</c:v>
                </c:pt>
                <c:pt idx="22">
                  <c:v>0.79836320000000005</c:v>
                </c:pt>
                <c:pt idx="23">
                  <c:v>0.78640350000000003</c:v>
                </c:pt>
                <c:pt idx="24">
                  <c:v>0.78868689999999997</c:v>
                </c:pt>
                <c:pt idx="25">
                  <c:v>0.77434919999999996</c:v>
                </c:pt>
                <c:pt idx="26">
                  <c:v>0.7793175</c:v>
                </c:pt>
                <c:pt idx="27">
                  <c:v>0.75222639999999996</c:v>
                </c:pt>
                <c:pt idx="28">
                  <c:v>0.74183089999999996</c:v>
                </c:pt>
                <c:pt idx="29">
                  <c:v>0.74481710000000001</c:v>
                </c:pt>
                <c:pt idx="30">
                  <c:v>0.70772559999999995</c:v>
                </c:pt>
                <c:pt idx="31">
                  <c:v>0.7271242</c:v>
                </c:pt>
                <c:pt idx="32">
                  <c:v>0.70606599999999997</c:v>
                </c:pt>
                <c:pt idx="33">
                  <c:v>0.70391029999999999</c:v>
                </c:pt>
                <c:pt idx="34">
                  <c:v>0.67972480000000002</c:v>
                </c:pt>
                <c:pt idx="35">
                  <c:v>0.65032920000000005</c:v>
                </c:pt>
                <c:pt idx="36">
                  <c:v>0.63076449999999995</c:v>
                </c:pt>
                <c:pt idx="37">
                  <c:v>0.62512369999999995</c:v>
                </c:pt>
                <c:pt idx="38">
                  <c:v>0.55086029999999997</c:v>
                </c:pt>
                <c:pt idx="39">
                  <c:v>0.54363600000000001</c:v>
                </c:pt>
              </c:numCache>
            </c:numRef>
          </c:val>
          <c:smooth val="0"/>
        </c:ser>
        <c:ser>
          <c:idx val="4"/>
          <c:order val="4"/>
          <c:tx>
            <c:v>Born  1965</c:v>
          </c:tx>
          <c:spPr>
            <a:ln w="12700">
              <a:solidFill>
                <a:srgbClr val="993366"/>
              </a:solidFill>
              <a:prstDash val="solid"/>
            </a:ln>
          </c:spPr>
          <c:marker>
            <c:symbol val="circle"/>
            <c:size val="5"/>
            <c:spPr>
              <a:noFill/>
              <a:ln>
                <a:solidFill>
                  <a:srgbClr val="993366"/>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non-married'!$M$439:$M$468</c:f>
              <c:numCache>
                <c:formatCode>General</c:formatCode>
                <c:ptCount val="30"/>
                <c:pt idx="0">
                  <c:v>0.6230755</c:v>
                </c:pt>
                <c:pt idx="1">
                  <c:v>0.6542597</c:v>
                </c:pt>
                <c:pt idx="2">
                  <c:v>0.7147403</c:v>
                </c:pt>
                <c:pt idx="3">
                  <c:v>0.68796409999999997</c:v>
                </c:pt>
                <c:pt idx="4">
                  <c:v>0.68499840000000001</c:v>
                </c:pt>
                <c:pt idx="5">
                  <c:v>0.68144899999999997</c:v>
                </c:pt>
                <c:pt idx="6">
                  <c:v>0.71053259999999996</c:v>
                </c:pt>
                <c:pt idx="7">
                  <c:v>0.70784020000000003</c:v>
                </c:pt>
                <c:pt idx="8">
                  <c:v>0.70068220000000003</c:v>
                </c:pt>
                <c:pt idx="9">
                  <c:v>0.79092070000000003</c:v>
                </c:pt>
                <c:pt idx="10">
                  <c:v>0.74521420000000005</c:v>
                </c:pt>
                <c:pt idx="11">
                  <c:v>0.75248179999999998</c:v>
                </c:pt>
                <c:pt idx="12">
                  <c:v>0.7666615</c:v>
                </c:pt>
                <c:pt idx="13">
                  <c:v>0.77999850000000004</c:v>
                </c:pt>
                <c:pt idx="14">
                  <c:v>0.73242300000000005</c:v>
                </c:pt>
                <c:pt idx="15">
                  <c:v>0.77793559999999995</c:v>
                </c:pt>
                <c:pt idx="16">
                  <c:v>0.81058929999999996</c:v>
                </c:pt>
                <c:pt idx="17">
                  <c:v>0.75708629999999999</c:v>
                </c:pt>
                <c:pt idx="18">
                  <c:v>0.75842449999999995</c:v>
                </c:pt>
                <c:pt idx="19">
                  <c:v>0.77114720000000003</c:v>
                </c:pt>
                <c:pt idx="20">
                  <c:v>0.75960150000000004</c:v>
                </c:pt>
                <c:pt idx="21">
                  <c:v>0.76319979999999998</c:v>
                </c:pt>
                <c:pt idx="22">
                  <c:v>0.75983230000000002</c:v>
                </c:pt>
                <c:pt idx="23">
                  <c:v>0.71855309999999994</c:v>
                </c:pt>
                <c:pt idx="24">
                  <c:v>0.71373779999999998</c:v>
                </c:pt>
                <c:pt idx="25">
                  <c:v>0.71450460000000005</c:v>
                </c:pt>
                <c:pt idx="26">
                  <c:v>0.71436149999999998</c:v>
                </c:pt>
                <c:pt idx="27">
                  <c:v>0.69661470000000003</c:v>
                </c:pt>
                <c:pt idx="28">
                  <c:v>0.76073109999999999</c:v>
                </c:pt>
                <c:pt idx="29">
                  <c:v>0.70531619999999995</c:v>
                </c:pt>
              </c:numCache>
            </c:numRef>
          </c:val>
          <c:smooth val="0"/>
        </c:ser>
        <c:ser>
          <c:idx val="5"/>
          <c:order val="5"/>
          <c:tx>
            <c:v>Born 1975</c:v>
          </c:tx>
          <c:spPr>
            <a:ln w="12700">
              <a:solidFill>
                <a:srgbClr val="666699"/>
              </a:solidFill>
              <a:prstDash val="solid"/>
            </a:ln>
          </c:spPr>
          <c:marker>
            <c:symbol val="triangle"/>
            <c:size val="5"/>
            <c:spPr>
              <a:noFill/>
              <a:ln>
                <a:solidFill>
                  <a:srgbClr val="666699"/>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non-married'!$M$473:$M$492</c:f>
              <c:numCache>
                <c:formatCode>General</c:formatCode>
                <c:ptCount val="20"/>
                <c:pt idx="0">
                  <c:v>0.66748399999999997</c:v>
                </c:pt>
                <c:pt idx="1">
                  <c:v>0.68368450000000003</c:v>
                </c:pt>
                <c:pt idx="2">
                  <c:v>0.67153850000000004</c:v>
                </c:pt>
                <c:pt idx="3">
                  <c:v>0.747525</c:v>
                </c:pt>
                <c:pt idx="4">
                  <c:v>0.79741709999999999</c:v>
                </c:pt>
                <c:pt idx="5">
                  <c:v>0.71119889999999997</c:v>
                </c:pt>
                <c:pt idx="6">
                  <c:v>0.76194390000000001</c:v>
                </c:pt>
                <c:pt idx="7">
                  <c:v>0.71621250000000003</c:v>
                </c:pt>
                <c:pt idx="8">
                  <c:v>0.75922140000000005</c:v>
                </c:pt>
                <c:pt idx="9">
                  <c:v>0.76119879999999995</c:v>
                </c:pt>
                <c:pt idx="10">
                  <c:v>0.70512010000000003</c:v>
                </c:pt>
                <c:pt idx="11">
                  <c:v>0.70347199999999999</c:v>
                </c:pt>
                <c:pt idx="12">
                  <c:v>0.73521630000000004</c:v>
                </c:pt>
                <c:pt idx="13">
                  <c:v>0.73832120000000001</c:v>
                </c:pt>
                <c:pt idx="14">
                  <c:v>0.74198960000000003</c:v>
                </c:pt>
                <c:pt idx="15">
                  <c:v>0.71509840000000002</c:v>
                </c:pt>
                <c:pt idx="16">
                  <c:v>0.70982679999999998</c:v>
                </c:pt>
                <c:pt idx="17">
                  <c:v>0.74677879999999996</c:v>
                </c:pt>
                <c:pt idx="18">
                  <c:v>0.72697060000000002</c:v>
                </c:pt>
                <c:pt idx="19">
                  <c:v>0.67292620000000003</c:v>
                </c:pt>
              </c:numCache>
            </c:numRef>
          </c:val>
          <c:smooth val="0"/>
        </c:ser>
        <c:ser>
          <c:idx val="6"/>
          <c:order val="6"/>
          <c:tx>
            <c:v>Born 1985</c:v>
          </c:tx>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non-married'!$M$497:$M$506</c:f>
              <c:numCache>
                <c:formatCode>General</c:formatCode>
                <c:ptCount val="10"/>
                <c:pt idx="0">
                  <c:v>0.59104900000000005</c:v>
                </c:pt>
                <c:pt idx="1">
                  <c:v>0.58474769999999998</c:v>
                </c:pt>
                <c:pt idx="2">
                  <c:v>0.54847939999999995</c:v>
                </c:pt>
                <c:pt idx="3">
                  <c:v>0.63977099999999998</c:v>
                </c:pt>
                <c:pt idx="4">
                  <c:v>0.61051889999999998</c:v>
                </c:pt>
                <c:pt idx="5">
                  <c:v>0.68725139999999996</c:v>
                </c:pt>
                <c:pt idx="6">
                  <c:v>0.65794529999999996</c:v>
                </c:pt>
                <c:pt idx="7">
                  <c:v>0.63279399999999997</c:v>
                </c:pt>
                <c:pt idx="8">
                  <c:v>0.74823499999999998</c:v>
                </c:pt>
                <c:pt idx="9">
                  <c:v>0.77100999999999997</c:v>
                </c:pt>
              </c:numCache>
            </c:numRef>
          </c:val>
          <c:smooth val="0"/>
        </c:ser>
        <c:dLbls>
          <c:showLegendKey val="0"/>
          <c:showVal val="0"/>
          <c:showCatName val="0"/>
          <c:showSerName val="0"/>
          <c:showPercent val="0"/>
          <c:showBubbleSize val="0"/>
        </c:dLbls>
        <c:marker val="1"/>
        <c:smooth val="0"/>
        <c:axId val="92958080"/>
        <c:axId val="92972544"/>
      </c:lineChart>
      <c:catAx>
        <c:axId val="92958080"/>
        <c:scaling>
          <c:orientation val="minMax"/>
        </c:scaling>
        <c:delete val="0"/>
        <c:axPos val="b"/>
        <c:title>
          <c:tx>
            <c:rich>
              <a:bodyPr/>
              <a:lstStyle/>
              <a:p>
                <a:pPr>
                  <a:defRPr sz="1000" b="0" i="0" u="none" strike="noStrike" baseline="0">
                    <a:solidFill>
                      <a:srgbClr val="000000"/>
                    </a:solidFill>
                    <a:latin typeface="Arial"/>
                    <a:ea typeface="Arial"/>
                    <a:cs typeface="Arial"/>
                  </a:defRPr>
                </a:pPr>
                <a:r>
                  <a:rPr lang="en-US"/>
                  <a:t>age</a:t>
                </a:r>
              </a:p>
            </c:rich>
          </c:tx>
          <c:layout>
            <c:manualLayout>
              <c:xMode val="edge"/>
              <c:yMode val="edge"/>
              <c:x val="0.50721420643729187"/>
              <c:y val="0.960848287112561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92972544"/>
        <c:crosses val="autoZero"/>
        <c:auto val="1"/>
        <c:lblAlgn val="ctr"/>
        <c:lblOffset val="100"/>
        <c:tickLblSkip val="2"/>
        <c:tickMarkSkip val="1"/>
        <c:noMultiLvlLbl val="0"/>
      </c:catAx>
      <c:valAx>
        <c:axId val="92972544"/>
        <c:scaling>
          <c:orientation val="minMax"/>
          <c:max val="0.85000000000000009"/>
          <c:min val="0"/>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2958080"/>
        <c:crosses val="autoZero"/>
        <c:crossBetween val="midCat"/>
        <c:majorUnit val="0.2"/>
      </c:valAx>
      <c:spPr>
        <a:noFill/>
        <a:ln w="3175">
          <a:solidFill>
            <a:srgbClr val="000000"/>
          </a:solidFill>
          <a:prstDash val="solid"/>
        </a:ln>
      </c:spPr>
    </c:plotArea>
    <c:legend>
      <c:legendPos val="r"/>
      <c:layout>
        <c:manualLayout>
          <c:xMode val="edge"/>
          <c:yMode val="edge"/>
          <c:x val="9.5681609222699832E-2"/>
          <c:y val="0.70329430939222304"/>
          <c:w val="0.51398638172559208"/>
          <c:h val="0.18913589045318693"/>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64261931187582E-2"/>
          <c:y val="8.1566068515497595E-2"/>
          <c:w val="0.93784683684794667"/>
          <c:h val="0.83034257748776508"/>
        </c:manualLayout>
      </c:layout>
      <c:lineChart>
        <c:grouping val="standard"/>
        <c:varyColors val="0"/>
        <c:ser>
          <c:idx val="1"/>
          <c:order val="0"/>
          <c:tx>
            <c:v>Born 1925</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non-married'!$E$3:$E$46</c:f>
              <c:numCache>
                <c:formatCode>General</c:formatCode>
                <c:ptCount val="44"/>
                <c:pt idx="13">
                  <c:v>0.93617010000000001</c:v>
                </c:pt>
                <c:pt idx="14">
                  <c:v>0.91065719999999994</c:v>
                </c:pt>
                <c:pt idx="15">
                  <c:v>0.92203869999999999</c:v>
                </c:pt>
                <c:pt idx="16">
                  <c:v>0.92177089999999995</c:v>
                </c:pt>
                <c:pt idx="17">
                  <c:v>0.92002890000000004</c:v>
                </c:pt>
                <c:pt idx="18">
                  <c:v>0.93850639999999996</c:v>
                </c:pt>
                <c:pt idx="19">
                  <c:v>0.93545710000000004</c:v>
                </c:pt>
                <c:pt idx="20">
                  <c:v>0.93278349999999999</c:v>
                </c:pt>
                <c:pt idx="21">
                  <c:v>0.93380929999999995</c:v>
                </c:pt>
                <c:pt idx="22">
                  <c:v>0.92067469999999996</c:v>
                </c:pt>
                <c:pt idx="23">
                  <c:v>0.91893939999999996</c:v>
                </c:pt>
                <c:pt idx="24">
                  <c:v>0.90886719999999999</c:v>
                </c:pt>
                <c:pt idx="25">
                  <c:v>0.90211189999999997</c:v>
                </c:pt>
                <c:pt idx="26">
                  <c:v>0.88413989999999998</c:v>
                </c:pt>
                <c:pt idx="27">
                  <c:v>0.88050600000000001</c:v>
                </c:pt>
                <c:pt idx="28">
                  <c:v>0.8711449</c:v>
                </c:pt>
                <c:pt idx="29">
                  <c:v>0.85698339999999995</c:v>
                </c:pt>
                <c:pt idx="30">
                  <c:v>0.83072369999999995</c:v>
                </c:pt>
                <c:pt idx="31">
                  <c:v>0.82692120000000002</c:v>
                </c:pt>
                <c:pt idx="32">
                  <c:v>0.82456660000000004</c:v>
                </c:pt>
                <c:pt idx="33">
                  <c:v>0.7991933</c:v>
                </c:pt>
                <c:pt idx="34">
                  <c:v>0.78181520000000004</c:v>
                </c:pt>
                <c:pt idx="35">
                  <c:v>0.75452300000000005</c:v>
                </c:pt>
                <c:pt idx="36">
                  <c:v>0.73628559999999998</c:v>
                </c:pt>
                <c:pt idx="37">
                  <c:v>0.68155529999999998</c:v>
                </c:pt>
                <c:pt idx="38">
                  <c:v>0.62977300000000003</c:v>
                </c:pt>
                <c:pt idx="39">
                  <c:v>0.59264459999999997</c:v>
                </c:pt>
                <c:pt idx="40">
                  <c:v>0.49715199999999998</c:v>
                </c:pt>
                <c:pt idx="41">
                  <c:v>0.41312379999999999</c:v>
                </c:pt>
                <c:pt idx="42">
                  <c:v>0.36569560000000001</c:v>
                </c:pt>
                <c:pt idx="43">
                  <c:v>0.29309950000000001</c:v>
                </c:pt>
              </c:numCache>
            </c:numRef>
          </c:val>
          <c:smooth val="0"/>
        </c:ser>
        <c:ser>
          <c:idx val="0"/>
          <c:order val="1"/>
          <c:tx>
            <c:v>Born 1935</c:v>
          </c:tx>
          <c:spPr>
            <a:ln w="12700">
              <a:solidFill>
                <a:srgbClr val="FF0000"/>
              </a:solidFill>
              <a:prstDash val="solid"/>
            </a:ln>
          </c:spPr>
          <c:marker>
            <c:symbol val="square"/>
            <c:size val="5"/>
            <c:spPr>
              <a:solidFill>
                <a:srgbClr val="FF0000"/>
              </a:solidFill>
              <a:ln>
                <a:solidFill>
                  <a:srgbClr val="FF0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non-married'!$E$47:$E$90</c:f>
              <c:numCache>
                <c:formatCode>General</c:formatCode>
                <c:ptCount val="44"/>
                <c:pt idx="3">
                  <c:v>0.87463360000000001</c:v>
                </c:pt>
                <c:pt idx="4">
                  <c:v>0.89655200000000002</c:v>
                </c:pt>
                <c:pt idx="5">
                  <c:v>0.92696579999999995</c:v>
                </c:pt>
                <c:pt idx="6">
                  <c:v>0.93393250000000005</c:v>
                </c:pt>
                <c:pt idx="7">
                  <c:v>0.93492980000000003</c:v>
                </c:pt>
                <c:pt idx="8">
                  <c:v>0.93913599999999997</c:v>
                </c:pt>
                <c:pt idx="9">
                  <c:v>0.94849499999999998</c:v>
                </c:pt>
                <c:pt idx="10">
                  <c:v>0.93900859999999997</c:v>
                </c:pt>
                <c:pt idx="11">
                  <c:v>0.94768399999999997</c:v>
                </c:pt>
                <c:pt idx="12">
                  <c:v>0.93118829999999997</c:v>
                </c:pt>
                <c:pt idx="13">
                  <c:v>0.9397491</c:v>
                </c:pt>
                <c:pt idx="14">
                  <c:v>0.93741070000000004</c:v>
                </c:pt>
                <c:pt idx="15">
                  <c:v>0.92786290000000005</c:v>
                </c:pt>
                <c:pt idx="16">
                  <c:v>0.92240299999999997</c:v>
                </c:pt>
                <c:pt idx="17">
                  <c:v>0.89826099999999998</c:v>
                </c:pt>
                <c:pt idx="18">
                  <c:v>0.9042559</c:v>
                </c:pt>
                <c:pt idx="19">
                  <c:v>0.90106140000000001</c:v>
                </c:pt>
                <c:pt idx="20">
                  <c:v>0.89304669999999997</c:v>
                </c:pt>
                <c:pt idx="21">
                  <c:v>0.90142529999999998</c:v>
                </c:pt>
                <c:pt idx="22">
                  <c:v>0.88370230000000005</c:v>
                </c:pt>
                <c:pt idx="23">
                  <c:v>0.88321749999999999</c:v>
                </c:pt>
                <c:pt idx="24">
                  <c:v>0.88202259999999999</c:v>
                </c:pt>
                <c:pt idx="25">
                  <c:v>0.86908359999999996</c:v>
                </c:pt>
                <c:pt idx="26">
                  <c:v>0.86054330000000001</c:v>
                </c:pt>
                <c:pt idx="27">
                  <c:v>0.86107319999999998</c:v>
                </c:pt>
                <c:pt idx="28">
                  <c:v>0.84709690000000004</c:v>
                </c:pt>
                <c:pt idx="29">
                  <c:v>0.85345329999999997</c:v>
                </c:pt>
                <c:pt idx="30">
                  <c:v>0.83504129999999999</c:v>
                </c:pt>
                <c:pt idx="31">
                  <c:v>0.82017090000000004</c:v>
                </c:pt>
                <c:pt idx="32">
                  <c:v>0.82569930000000002</c:v>
                </c:pt>
                <c:pt idx="33">
                  <c:v>0.78406050000000005</c:v>
                </c:pt>
                <c:pt idx="34">
                  <c:v>0.76567560000000001</c:v>
                </c:pt>
                <c:pt idx="35">
                  <c:v>0.73851940000000005</c:v>
                </c:pt>
                <c:pt idx="36">
                  <c:v>0.70681050000000001</c:v>
                </c:pt>
                <c:pt idx="37">
                  <c:v>0.68847990000000003</c:v>
                </c:pt>
                <c:pt idx="38">
                  <c:v>0.64743320000000004</c:v>
                </c:pt>
                <c:pt idx="39">
                  <c:v>0.58500560000000001</c:v>
                </c:pt>
                <c:pt idx="40">
                  <c:v>0.4863963</c:v>
                </c:pt>
                <c:pt idx="41">
                  <c:v>0.42204540000000001</c:v>
                </c:pt>
                <c:pt idx="42">
                  <c:v>0.39252169999999997</c:v>
                </c:pt>
                <c:pt idx="43">
                  <c:v>0.32282339999999998</c:v>
                </c:pt>
              </c:numCache>
            </c:numRef>
          </c:val>
          <c:smooth val="0"/>
        </c:ser>
        <c:ser>
          <c:idx val="2"/>
          <c:order val="2"/>
          <c:tx>
            <c:v>Born 1945</c:v>
          </c:tx>
          <c:spPr>
            <a:ln w="12700">
              <a:solidFill>
                <a:srgbClr val="008000"/>
              </a:solidFill>
              <a:prstDash val="solid"/>
            </a:ln>
          </c:spPr>
          <c:marker>
            <c:symbol val="circle"/>
            <c:size val="5"/>
            <c:spPr>
              <a:solidFill>
                <a:srgbClr val="008000"/>
              </a:solidFill>
              <a:ln>
                <a:solidFill>
                  <a:srgbClr val="008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non-married'!$E$95:$E$138</c:f>
              <c:numCache>
                <c:formatCode>General</c:formatCode>
                <c:ptCount val="44"/>
                <c:pt idx="0">
                  <c:v>0.88388060000000002</c:v>
                </c:pt>
                <c:pt idx="1">
                  <c:v>0.89316260000000003</c:v>
                </c:pt>
                <c:pt idx="2">
                  <c:v>0.89919459999999996</c:v>
                </c:pt>
                <c:pt idx="3">
                  <c:v>0.89555589999999996</c:v>
                </c:pt>
                <c:pt idx="4">
                  <c:v>0.90879140000000003</c:v>
                </c:pt>
                <c:pt idx="5">
                  <c:v>0.91305550000000002</c:v>
                </c:pt>
                <c:pt idx="6">
                  <c:v>0.89595959999999997</c:v>
                </c:pt>
                <c:pt idx="7">
                  <c:v>0.90363789999999999</c:v>
                </c:pt>
                <c:pt idx="8">
                  <c:v>0.90975839999999997</c:v>
                </c:pt>
                <c:pt idx="9">
                  <c:v>0.91094889999999995</c:v>
                </c:pt>
                <c:pt idx="10">
                  <c:v>0.91273599999999999</c:v>
                </c:pt>
                <c:pt idx="11">
                  <c:v>0.92090649999999996</c:v>
                </c:pt>
                <c:pt idx="12">
                  <c:v>0.90958050000000001</c:v>
                </c:pt>
                <c:pt idx="13">
                  <c:v>0.89861579999999996</c:v>
                </c:pt>
                <c:pt idx="14">
                  <c:v>0.89251550000000002</c:v>
                </c:pt>
                <c:pt idx="15">
                  <c:v>0.89555640000000003</c:v>
                </c:pt>
                <c:pt idx="16">
                  <c:v>0.89597269999999996</c:v>
                </c:pt>
                <c:pt idx="17">
                  <c:v>0.87127909999999997</c:v>
                </c:pt>
                <c:pt idx="18">
                  <c:v>0.8916039</c:v>
                </c:pt>
                <c:pt idx="19">
                  <c:v>0.89272660000000004</c:v>
                </c:pt>
                <c:pt idx="20">
                  <c:v>0.88909769999999999</c:v>
                </c:pt>
                <c:pt idx="21">
                  <c:v>0.89371650000000002</c:v>
                </c:pt>
                <c:pt idx="22">
                  <c:v>0.89205710000000005</c:v>
                </c:pt>
                <c:pt idx="23">
                  <c:v>0.89499989999999996</c:v>
                </c:pt>
                <c:pt idx="24">
                  <c:v>0.87711810000000001</c:v>
                </c:pt>
                <c:pt idx="25">
                  <c:v>0.86842730000000001</c:v>
                </c:pt>
                <c:pt idx="26">
                  <c:v>0.86491209999999996</c:v>
                </c:pt>
                <c:pt idx="27">
                  <c:v>0.86786280000000005</c:v>
                </c:pt>
                <c:pt idx="28">
                  <c:v>0.85872150000000003</c:v>
                </c:pt>
                <c:pt idx="29">
                  <c:v>0.86590739999999999</c:v>
                </c:pt>
                <c:pt idx="30">
                  <c:v>0.83828150000000001</c:v>
                </c:pt>
                <c:pt idx="31">
                  <c:v>0.83345829999999999</c:v>
                </c:pt>
                <c:pt idx="32">
                  <c:v>0.82833520000000005</c:v>
                </c:pt>
                <c:pt idx="33">
                  <c:v>0.80409059999999999</c:v>
                </c:pt>
                <c:pt idx="34">
                  <c:v>0.75535039999999998</c:v>
                </c:pt>
                <c:pt idx="35">
                  <c:v>0.75296560000000001</c:v>
                </c:pt>
                <c:pt idx="36">
                  <c:v>0.72273710000000002</c:v>
                </c:pt>
                <c:pt idx="37">
                  <c:v>0.70980449999999995</c:v>
                </c:pt>
                <c:pt idx="38">
                  <c:v>0.65765739999999995</c:v>
                </c:pt>
                <c:pt idx="39">
                  <c:v>0.63683069999999997</c:v>
                </c:pt>
                <c:pt idx="40">
                  <c:v>0.55745219999999995</c:v>
                </c:pt>
                <c:pt idx="41">
                  <c:v>0.51263110000000001</c:v>
                </c:pt>
                <c:pt idx="42">
                  <c:v>0.45877810000000002</c:v>
                </c:pt>
                <c:pt idx="43">
                  <c:v>0.38667400000000002</c:v>
                </c:pt>
              </c:numCache>
            </c:numRef>
          </c:val>
          <c:smooth val="0"/>
        </c:ser>
        <c:ser>
          <c:idx val="3"/>
          <c:order val="3"/>
          <c:tx>
            <c:v>Born 1955</c:v>
          </c:tx>
          <c:spPr>
            <a:ln w="12700">
              <a:solidFill>
                <a:srgbClr val="FF6600"/>
              </a:solidFill>
              <a:prstDash val="solid"/>
            </a:ln>
          </c:spPr>
          <c:marker>
            <c:symbol val="star"/>
            <c:size val="5"/>
            <c:spPr>
              <a:noFill/>
              <a:ln>
                <a:solidFill>
                  <a:srgbClr val="FF66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non-married'!$E$143:$E$182</c:f>
              <c:numCache>
                <c:formatCode>General</c:formatCode>
                <c:ptCount val="40"/>
                <c:pt idx="0">
                  <c:v>0.82996099999999995</c:v>
                </c:pt>
                <c:pt idx="1">
                  <c:v>0.84602370000000005</c:v>
                </c:pt>
                <c:pt idx="2">
                  <c:v>0.87323360000000005</c:v>
                </c:pt>
                <c:pt idx="3">
                  <c:v>0.87391439999999998</c:v>
                </c:pt>
                <c:pt idx="4">
                  <c:v>0.85925850000000004</c:v>
                </c:pt>
                <c:pt idx="5">
                  <c:v>0.85920569999999996</c:v>
                </c:pt>
                <c:pt idx="6">
                  <c:v>0.86589899999999997</c:v>
                </c:pt>
                <c:pt idx="7">
                  <c:v>0.88019060000000005</c:v>
                </c:pt>
                <c:pt idx="8">
                  <c:v>0.88615730000000004</c:v>
                </c:pt>
                <c:pt idx="9">
                  <c:v>0.89661599999999997</c:v>
                </c:pt>
                <c:pt idx="10">
                  <c:v>0.90167229999999998</c:v>
                </c:pt>
                <c:pt idx="11">
                  <c:v>0.90569100000000002</c:v>
                </c:pt>
                <c:pt idx="12">
                  <c:v>0.91603480000000004</c:v>
                </c:pt>
                <c:pt idx="13">
                  <c:v>0.89948240000000002</c:v>
                </c:pt>
                <c:pt idx="14">
                  <c:v>0.90985479999999996</c:v>
                </c:pt>
                <c:pt idx="15">
                  <c:v>0.89411189999999996</c:v>
                </c:pt>
                <c:pt idx="16">
                  <c:v>0.88979739999999996</c:v>
                </c:pt>
                <c:pt idx="17">
                  <c:v>0.89426539999999999</c:v>
                </c:pt>
                <c:pt idx="18">
                  <c:v>0.89529970000000003</c:v>
                </c:pt>
                <c:pt idx="19">
                  <c:v>0.9073582</c:v>
                </c:pt>
                <c:pt idx="20">
                  <c:v>0.90226689999999998</c:v>
                </c:pt>
                <c:pt idx="21">
                  <c:v>0.90230699999999997</c:v>
                </c:pt>
                <c:pt idx="22">
                  <c:v>0.88907049999999999</c:v>
                </c:pt>
                <c:pt idx="23">
                  <c:v>0.8945919</c:v>
                </c:pt>
                <c:pt idx="24">
                  <c:v>0.8944917</c:v>
                </c:pt>
                <c:pt idx="25">
                  <c:v>0.87325699999999995</c:v>
                </c:pt>
                <c:pt idx="26">
                  <c:v>0.87465919999999997</c:v>
                </c:pt>
                <c:pt idx="27">
                  <c:v>0.87827759999999999</c:v>
                </c:pt>
                <c:pt idx="28">
                  <c:v>0.86456250000000001</c:v>
                </c:pt>
                <c:pt idx="29">
                  <c:v>0.85815470000000005</c:v>
                </c:pt>
                <c:pt idx="30">
                  <c:v>0.85260639999999999</c:v>
                </c:pt>
                <c:pt idx="31">
                  <c:v>0.83587999999999996</c:v>
                </c:pt>
                <c:pt idx="32">
                  <c:v>0.80308060000000003</c:v>
                </c:pt>
                <c:pt idx="33">
                  <c:v>0.77326609999999996</c:v>
                </c:pt>
                <c:pt idx="34">
                  <c:v>0.78003610000000001</c:v>
                </c:pt>
                <c:pt idx="35">
                  <c:v>0.76371770000000005</c:v>
                </c:pt>
                <c:pt idx="36">
                  <c:v>0.75386699999999995</c:v>
                </c:pt>
                <c:pt idx="37">
                  <c:v>0.72348480000000004</c:v>
                </c:pt>
                <c:pt idx="38">
                  <c:v>0.69835320000000001</c:v>
                </c:pt>
                <c:pt idx="39">
                  <c:v>0.67249239999999999</c:v>
                </c:pt>
              </c:numCache>
            </c:numRef>
          </c:val>
          <c:smooth val="0"/>
        </c:ser>
        <c:ser>
          <c:idx val="4"/>
          <c:order val="4"/>
          <c:tx>
            <c:v>Born 1965</c:v>
          </c:tx>
          <c:spPr>
            <a:ln w="12700">
              <a:solidFill>
                <a:srgbClr val="993366"/>
              </a:solidFill>
              <a:prstDash val="solid"/>
            </a:ln>
          </c:spPr>
          <c:marker>
            <c:symbol val="circle"/>
            <c:size val="5"/>
            <c:spPr>
              <a:noFill/>
              <a:ln>
                <a:solidFill>
                  <a:srgbClr val="993366"/>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non-married'!$E$187:$E$216</c:f>
              <c:numCache>
                <c:formatCode>General</c:formatCode>
                <c:ptCount val="30"/>
                <c:pt idx="0">
                  <c:v>0.84042989999999995</c:v>
                </c:pt>
                <c:pt idx="1">
                  <c:v>0.85078030000000004</c:v>
                </c:pt>
                <c:pt idx="2">
                  <c:v>0.87996750000000001</c:v>
                </c:pt>
                <c:pt idx="3">
                  <c:v>0.87204809999999999</c:v>
                </c:pt>
                <c:pt idx="4">
                  <c:v>0.8562708</c:v>
                </c:pt>
                <c:pt idx="5">
                  <c:v>0.87731340000000002</c:v>
                </c:pt>
                <c:pt idx="6">
                  <c:v>0.87802179999999996</c:v>
                </c:pt>
                <c:pt idx="7">
                  <c:v>0.89161409999999997</c:v>
                </c:pt>
                <c:pt idx="8">
                  <c:v>0.89896229999999999</c:v>
                </c:pt>
                <c:pt idx="9">
                  <c:v>0.90612130000000002</c:v>
                </c:pt>
                <c:pt idx="10">
                  <c:v>0.91201650000000001</c:v>
                </c:pt>
                <c:pt idx="11">
                  <c:v>0.91045779999999998</c:v>
                </c:pt>
                <c:pt idx="12">
                  <c:v>0.91597569999999995</c:v>
                </c:pt>
                <c:pt idx="13">
                  <c:v>0.91812159999999998</c:v>
                </c:pt>
                <c:pt idx="14">
                  <c:v>0.90448729999999999</c:v>
                </c:pt>
                <c:pt idx="15">
                  <c:v>0.91029579999999999</c:v>
                </c:pt>
                <c:pt idx="16">
                  <c:v>0.90424979999999999</c:v>
                </c:pt>
                <c:pt idx="17">
                  <c:v>0.90515610000000002</c:v>
                </c:pt>
                <c:pt idx="18">
                  <c:v>0.89754400000000001</c:v>
                </c:pt>
                <c:pt idx="19">
                  <c:v>0.89203960000000004</c:v>
                </c:pt>
                <c:pt idx="20">
                  <c:v>0.88598290000000002</c:v>
                </c:pt>
                <c:pt idx="21">
                  <c:v>0.87633559999999999</c:v>
                </c:pt>
                <c:pt idx="22">
                  <c:v>0.86751659999999997</c:v>
                </c:pt>
                <c:pt idx="23">
                  <c:v>0.86661639999999995</c:v>
                </c:pt>
                <c:pt idx="24">
                  <c:v>0.84616230000000003</c:v>
                </c:pt>
                <c:pt idx="25">
                  <c:v>0.84863230000000001</c:v>
                </c:pt>
                <c:pt idx="26">
                  <c:v>0.84322140000000001</c:v>
                </c:pt>
                <c:pt idx="27">
                  <c:v>0.85436310000000004</c:v>
                </c:pt>
                <c:pt idx="28">
                  <c:v>0.85694650000000006</c:v>
                </c:pt>
                <c:pt idx="29">
                  <c:v>0.80557670000000003</c:v>
                </c:pt>
              </c:numCache>
            </c:numRef>
          </c:val>
          <c:smooth val="0"/>
        </c:ser>
        <c:ser>
          <c:idx val="5"/>
          <c:order val="5"/>
          <c:tx>
            <c:v>Born 1975</c:v>
          </c:tx>
          <c:spPr>
            <a:ln w="12700">
              <a:solidFill>
                <a:srgbClr val="666699"/>
              </a:solidFill>
              <a:prstDash val="solid"/>
            </a:ln>
          </c:spPr>
          <c:marker>
            <c:symbol val="triangle"/>
            <c:size val="5"/>
            <c:spPr>
              <a:noFill/>
              <a:ln>
                <a:solidFill>
                  <a:srgbClr val="666699"/>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non-married'!$E$221:$E$240</c:f>
              <c:numCache>
                <c:formatCode>General</c:formatCode>
                <c:ptCount val="20"/>
                <c:pt idx="0">
                  <c:v>0.87623019999999996</c:v>
                </c:pt>
                <c:pt idx="1">
                  <c:v>0.86566569999999998</c:v>
                </c:pt>
                <c:pt idx="2">
                  <c:v>0.8762491</c:v>
                </c:pt>
                <c:pt idx="3">
                  <c:v>0.8809572</c:v>
                </c:pt>
                <c:pt idx="4">
                  <c:v>0.88850229999999997</c:v>
                </c:pt>
                <c:pt idx="5">
                  <c:v>0.88539489999999998</c:v>
                </c:pt>
                <c:pt idx="6">
                  <c:v>0.9032713</c:v>
                </c:pt>
                <c:pt idx="7">
                  <c:v>0.89236870000000001</c:v>
                </c:pt>
                <c:pt idx="8">
                  <c:v>0.90277419999999997</c:v>
                </c:pt>
                <c:pt idx="9">
                  <c:v>0.90631919999999999</c:v>
                </c:pt>
                <c:pt idx="10">
                  <c:v>0.88881460000000001</c:v>
                </c:pt>
                <c:pt idx="11">
                  <c:v>0.88393880000000002</c:v>
                </c:pt>
                <c:pt idx="12">
                  <c:v>0.87768860000000004</c:v>
                </c:pt>
                <c:pt idx="13">
                  <c:v>0.87597820000000004</c:v>
                </c:pt>
                <c:pt idx="14">
                  <c:v>0.86081989999999997</c:v>
                </c:pt>
                <c:pt idx="15">
                  <c:v>0.88108350000000002</c:v>
                </c:pt>
                <c:pt idx="16">
                  <c:v>0.87464889999999995</c:v>
                </c:pt>
                <c:pt idx="17">
                  <c:v>0.87603920000000002</c:v>
                </c:pt>
                <c:pt idx="18">
                  <c:v>0.90108869999999996</c:v>
                </c:pt>
                <c:pt idx="19">
                  <c:v>0.90486299999999997</c:v>
                </c:pt>
              </c:numCache>
            </c:numRef>
          </c:val>
          <c:smooth val="0"/>
        </c:ser>
        <c:ser>
          <c:idx val="6"/>
          <c:order val="6"/>
          <c:tx>
            <c:v>Born 1985</c:v>
          </c:tx>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non-married'!$E$245:$E$254</c:f>
              <c:numCache>
                <c:formatCode>General</c:formatCode>
                <c:ptCount val="10"/>
                <c:pt idx="0">
                  <c:v>0.84695790000000004</c:v>
                </c:pt>
                <c:pt idx="1">
                  <c:v>0.82282109999999997</c:v>
                </c:pt>
                <c:pt idx="2">
                  <c:v>0.82566019999999996</c:v>
                </c:pt>
                <c:pt idx="3">
                  <c:v>0.8267099</c:v>
                </c:pt>
                <c:pt idx="4">
                  <c:v>0.83583730000000001</c:v>
                </c:pt>
                <c:pt idx="5">
                  <c:v>0.86355720000000002</c:v>
                </c:pt>
                <c:pt idx="6">
                  <c:v>0.86133579999999998</c:v>
                </c:pt>
                <c:pt idx="7">
                  <c:v>0.86679349999999999</c:v>
                </c:pt>
                <c:pt idx="8">
                  <c:v>0.86520980000000003</c:v>
                </c:pt>
                <c:pt idx="9">
                  <c:v>0.90946039999999995</c:v>
                </c:pt>
              </c:numCache>
            </c:numRef>
          </c:val>
          <c:smooth val="0"/>
        </c:ser>
        <c:dLbls>
          <c:showLegendKey val="0"/>
          <c:showVal val="0"/>
          <c:showCatName val="0"/>
          <c:showSerName val="0"/>
          <c:showPercent val="0"/>
          <c:showBubbleSize val="0"/>
        </c:dLbls>
        <c:marker val="1"/>
        <c:smooth val="0"/>
        <c:axId val="101750656"/>
        <c:axId val="101769216"/>
      </c:lineChart>
      <c:catAx>
        <c:axId val="101750656"/>
        <c:scaling>
          <c:orientation val="minMax"/>
        </c:scaling>
        <c:delete val="0"/>
        <c:axPos val="b"/>
        <c:title>
          <c:tx>
            <c:rich>
              <a:bodyPr/>
              <a:lstStyle/>
              <a:p>
                <a:pPr>
                  <a:defRPr sz="1000" b="0" i="0" u="none" strike="noStrike" baseline="0">
                    <a:solidFill>
                      <a:srgbClr val="000000"/>
                    </a:solidFill>
                    <a:latin typeface="Arial"/>
                    <a:ea typeface="Arial"/>
                    <a:cs typeface="Arial"/>
                  </a:defRPr>
                </a:pPr>
                <a:r>
                  <a:rPr lang="en-US"/>
                  <a:t>age</a:t>
                </a:r>
              </a:p>
            </c:rich>
          </c:tx>
          <c:layout>
            <c:manualLayout>
              <c:xMode val="edge"/>
              <c:yMode val="edge"/>
              <c:x val="0.50721420643729187"/>
              <c:y val="0.960848287112561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01769216"/>
        <c:crosses val="autoZero"/>
        <c:auto val="1"/>
        <c:lblAlgn val="ctr"/>
        <c:lblOffset val="100"/>
        <c:tickLblSkip val="2"/>
        <c:tickMarkSkip val="1"/>
        <c:noMultiLvlLbl val="0"/>
      </c:catAx>
      <c:valAx>
        <c:axId val="101769216"/>
        <c:scaling>
          <c:orientation val="minMax"/>
          <c:max val="1"/>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1750656"/>
        <c:crosses val="autoZero"/>
        <c:crossBetween val="midCat"/>
        <c:majorUnit val="0.2"/>
      </c:valAx>
      <c:spPr>
        <a:noFill/>
        <a:ln w="3175">
          <a:solidFill>
            <a:srgbClr val="000000"/>
          </a:solidFill>
          <a:prstDash val="solid"/>
        </a:ln>
      </c:spPr>
    </c:plotArea>
    <c:legend>
      <c:legendPos val="r"/>
      <c:layout>
        <c:manualLayout>
          <c:xMode val="edge"/>
          <c:yMode val="edge"/>
          <c:x val="0.11618246053300699"/>
          <c:y val="0.67525292159912198"/>
          <c:w val="0.59785445451394048"/>
          <c:h val="0.22153588563050242"/>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64261931187589E-2"/>
          <c:y val="8.1566068515497636E-2"/>
          <c:w val="0.93784683684794667"/>
          <c:h val="0.83034257748776508"/>
        </c:manualLayout>
      </c:layout>
      <c:lineChart>
        <c:grouping val="standard"/>
        <c:varyColors val="0"/>
        <c:ser>
          <c:idx val="1"/>
          <c:order val="0"/>
          <c:tx>
            <c:v>Born 1925</c:v>
          </c:tx>
          <c:spPr>
            <a:ln w="12700">
              <a:solidFill>
                <a:srgbClr val="0000FF"/>
              </a:solidFill>
              <a:prstDash val="solid"/>
            </a:ln>
          </c:spPr>
          <c:marker>
            <c:symbol val="triangle"/>
            <c:size val="5"/>
            <c:spPr>
              <a:solidFill>
                <a:srgbClr val="0000FF"/>
              </a:solidFill>
              <a:ln>
                <a:solidFill>
                  <a:srgbClr val="0000FF"/>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non-married'!$I$3:$I$46</c:f>
              <c:numCache>
                <c:formatCode>General</c:formatCode>
                <c:ptCount val="44"/>
                <c:pt idx="13">
                  <c:v>0.8558211</c:v>
                </c:pt>
                <c:pt idx="14">
                  <c:v>0.92312910000000004</c:v>
                </c:pt>
                <c:pt idx="15">
                  <c:v>0.85971549999999997</c:v>
                </c:pt>
                <c:pt idx="16">
                  <c:v>0.86256650000000001</c:v>
                </c:pt>
                <c:pt idx="17">
                  <c:v>0.85819730000000005</c:v>
                </c:pt>
                <c:pt idx="18">
                  <c:v>0.793184</c:v>
                </c:pt>
                <c:pt idx="19">
                  <c:v>0.77420219999999995</c:v>
                </c:pt>
                <c:pt idx="20">
                  <c:v>0.80131790000000003</c:v>
                </c:pt>
                <c:pt idx="21">
                  <c:v>0.78890990000000005</c:v>
                </c:pt>
                <c:pt idx="22">
                  <c:v>0.7959813</c:v>
                </c:pt>
                <c:pt idx="23">
                  <c:v>0.79513599999999995</c:v>
                </c:pt>
                <c:pt idx="24">
                  <c:v>0.77366480000000004</c:v>
                </c:pt>
                <c:pt idx="25">
                  <c:v>0.80070940000000002</c:v>
                </c:pt>
                <c:pt idx="26">
                  <c:v>0.77409879999999998</c:v>
                </c:pt>
                <c:pt idx="27">
                  <c:v>0.77817360000000002</c:v>
                </c:pt>
                <c:pt idx="28">
                  <c:v>0.70122810000000002</c:v>
                </c:pt>
                <c:pt idx="29">
                  <c:v>0.67223290000000002</c:v>
                </c:pt>
                <c:pt idx="30">
                  <c:v>0.69035170000000001</c:v>
                </c:pt>
                <c:pt idx="31">
                  <c:v>0.69316230000000001</c:v>
                </c:pt>
                <c:pt idx="32">
                  <c:v>0.6923319</c:v>
                </c:pt>
                <c:pt idx="33">
                  <c:v>0.6744462</c:v>
                </c:pt>
                <c:pt idx="34">
                  <c:v>0.64793009999999995</c:v>
                </c:pt>
                <c:pt idx="35">
                  <c:v>0.62536990000000003</c:v>
                </c:pt>
                <c:pt idx="36">
                  <c:v>0.57548359999999998</c:v>
                </c:pt>
                <c:pt idx="37">
                  <c:v>0.5000291</c:v>
                </c:pt>
                <c:pt idx="38">
                  <c:v>0.5129996</c:v>
                </c:pt>
                <c:pt idx="39">
                  <c:v>0.48409069999999998</c:v>
                </c:pt>
                <c:pt idx="40">
                  <c:v>0.37476399999999999</c:v>
                </c:pt>
                <c:pt idx="41">
                  <c:v>0.3293179</c:v>
                </c:pt>
                <c:pt idx="42">
                  <c:v>0.296321</c:v>
                </c:pt>
                <c:pt idx="43">
                  <c:v>0.2200328</c:v>
                </c:pt>
              </c:numCache>
            </c:numRef>
          </c:val>
          <c:smooth val="0"/>
        </c:ser>
        <c:ser>
          <c:idx val="0"/>
          <c:order val="1"/>
          <c:tx>
            <c:v>Born 1935</c:v>
          </c:tx>
          <c:spPr>
            <a:ln w="12700">
              <a:solidFill>
                <a:srgbClr val="FF0000"/>
              </a:solidFill>
              <a:prstDash val="solid"/>
            </a:ln>
          </c:spPr>
          <c:marker>
            <c:symbol val="square"/>
            <c:size val="5"/>
            <c:spPr>
              <a:solidFill>
                <a:srgbClr val="FF0000"/>
              </a:solidFill>
              <a:ln>
                <a:solidFill>
                  <a:srgbClr val="FF0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non-married'!$I$47:$I$90</c:f>
              <c:numCache>
                <c:formatCode>General</c:formatCode>
                <c:ptCount val="44"/>
                <c:pt idx="3">
                  <c:v>0.80646099999999998</c:v>
                </c:pt>
                <c:pt idx="4">
                  <c:v>0.77985099999999996</c:v>
                </c:pt>
                <c:pt idx="5">
                  <c:v>0.81474029999999997</c:v>
                </c:pt>
                <c:pt idx="6">
                  <c:v>0.80444320000000002</c:v>
                </c:pt>
                <c:pt idx="7">
                  <c:v>0.82078700000000004</c:v>
                </c:pt>
                <c:pt idx="8">
                  <c:v>0.78860039999999998</c:v>
                </c:pt>
                <c:pt idx="9">
                  <c:v>0.88291589999999998</c:v>
                </c:pt>
                <c:pt idx="10">
                  <c:v>0.87443000000000004</c:v>
                </c:pt>
                <c:pt idx="11">
                  <c:v>0.85703680000000004</c:v>
                </c:pt>
                <c:pt idx="12">
                  <c:v>0.83717260000000004</c:v>
                </c:pt>
                <c:pt idx="13">
                  <c:v>0.82073249999999998</c:v>
                </c:pt>
                <c:pt idx="14">
                  <c:v>0.78538620000000003</c:v>
                </c:pt>
                <c:pt idx="15">
                  <c:v>0.81810159999999998</c:v>
                </c:pt>
                <c:pt idx="16">
                  <c:v>0.80460830000000005</c:v>
                </c:pt>
                <c:pt idx="17">
                  <c:v>0.77446910000000002</c:v>
                </c:pt>
                <c:pt idx="18">
                  <c:v>0.79396049999999996</c:v>
                </c:pt>
                <c:pt idx="19">
                  <c:v>0.83485929999999997</c:v>
                </c:pt>
                <c:pt idx="20">
                  <c:v>0.81390600000000002</c:v>
                </c:pt>
                <c:pt idx="21">
                  <c:v>0.791238</c:v>
                </c:pt>
                <c:pt idx="22">
                  <c:v>0.79255370000000003</c:v>
                </c:pt>
                <c:pt idx="23">
                  <c:v>0.7229236</c:v>
                </c:pt>
                <c:pt idx="24">
                  <c:v>0.75520240000000005</c:v>
                </c:pt>
                <c:pt idx="25">
                  <c:v>0.72234900000000002</c:v>
                </c:pt>
                <c:pt idx="26">
                  <c:v>0.71861390000000003</c:v>
                </c:pt>
                <c:pt idx="27">
                  <c:v>0.69076190000000004</c:v>
                </c:pt>
                <c:pt idx="28">
                  <c:v>0.68255010000000005</c:v>
                </c:pt>
                <c:pt idx="29">
                  <c:v>0.68115910000000002</c:v>
                </c:pt>
                <c:pt idx="30">
                  <c:v>0.71898099999999998</c:v>
                </c:pt>
                <c:pt idx="31">
                  <c:v>0.65789220000000004</c:v>
                </c:pt>
                <c:pt idx="32">
                  <c:v>0.65136819999999995</c:v>
                </c:pt>
                <c:pt idx="33">
                  <c:v>0.65280510000000003</c:v>
                </c:pt>
                <c:pt idx="34">
                  <c:v>0.60821930000000002</c:v>
                </c:pt>
                <c:pt idx="35">
                  <c:v>0.60372809999999999</c:v>
                </c:pt>
                <c:pt idx="36">
                  <c:v>0.57120769999999998</c:v>
                </c:pt>
                <c:pt idx="37">
                  <c:v>0.50106139999999999</c:v>
                </c:pt>
                <c:pt idx="38">
                  <c:v>0.51556959999999996</c:v>
                </c:pt>
                <c:pt idx="39">
                  <c:v>0.47301759999999998</c:v>
                </c:pt>
                <c:pt idx="40">
                  <c:v>0.3961633</c:v>
                </c:pt>
                <c:pt idx="41">
                  <c:v>0.34551720000000002</c:v>
                </c:pt>
                <c:pt idx="42">
                  <c:v>0.31989289999999998</c:v>
                </c:pt>
                <c:pt idx="43">
                  <c:v>0.28000750000000002</c:v>
                </c:pt>
              </c:numCache>
            </c:numRef>
          </c:val>
          <c:smooth val="0"/>
        </c:ser>
        <c:ser>
          <c:idx val="2"/>
          <c:order val="2"/>
          <c:tx>
            <c:v>Born 1945</c:v>
          </c:tx>
          <c:spPr>
            <a:ln w="12700">
              <a:solidFill>
                <a:srgbClr val="008000"/>
              </a:solidFill>
              <a:prstDash val="solid"/>
            </a:ln>
          </c:spPr>
          <c:marker>
            <c:symbol val="circle"/>
            <c:size val="5"/>
            <c:spPr>
              <a:solidFill>
                <a:srgbClr val="008000"/>
              </a:solidFill>
              <a:ln>
                <a:solidFill>
                  <a:srgbClr val="0080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non-married'!$I$95:$I$138</c:f>
              <c:numCache>
                <c:formatCode>General</c:formatCode>
                <c:ptCount val="44"/>
                <c:pt idx="0">
                  <c:v>0.63414749999999998</c:v>
                </c:pt>
                <c:pt idx="1">
                  <c:v>0.72049600000000003</c:v>
                </c:pt>
                <c:pt idx="2">
                  <c:v>0.73496490000000003</c:v>
                </c:pt>
                <c:pt idx="3">
                  <c:v>0.74846040000000003</c:v>
                </c:pt>
                <c:pt idx="4">
                  <c:v>0.78209019999999996</c:v>
                </c:pt>
                <c:pt idx="5">
                  <c:v>0.78897269999999997</c:v>
                </c:pt>
                <c:pt idx="6">
                  <c:v>0.81157610000000002</c:v>
                </c:pt>
                <c:pt idx="7">
                  <c:v>0.78601520000000002</c:v>
                </c:pt>
                <c:pt idx="8">
                  <c:v>0.75821260000000001</c:v>
                </c:pt>
                <c:pt idx="9">
                  <c:v>0.78402570000000005</c:v>
                </c:pt>
                <c:pt idx="10">
                  <c:v>0.79605420000000005</c:v>
                </c:pt>
                <c:pt idx="11">
                  <c:v>0.84148440000000002</c:v>
                </c:pt>
                <c:pt idx="12">
                  <c:v>0.82544399999999996</c:v>
                </c:pt>
                <c:pt idx="13">
                  <c:v>0.82327229999999996</c:v>
                </c:pt>
                <c:pt idx="14">
                  <c:v>0.81754420000000005</c:v>
                </c:pt>
                <c:pt idx="15">
                  <c:v>0.79597770000000001</c:v>
                </c:pt>
                <c:pt idx="16">
                  <c:v>0.80382670000000001</c:v>
                </c:pt>
                <c:pt idx="17">
                  <c:v>0.79496140000000004</c:v>
                </c:pt>
                <c:pt idx="18">
                  <c:v>0.77033130000000005</c:v>
                </c:pt>
                <c:pt idx="19">
                  <c:v>0.83026759999999999</c:v>
                </c:pt>
                <c:pt idx="20">
                  <c:v>0.77152929999999997</c:v>
                </c:pt>
                <c:pt idx="21">
                  <c:v>0.77455629999999998</c:v>
                </c:pt>
                <c:pt idx="22">
                  <c:v>0.77532310000000004</c:v>
                </c:pt>
                <c:pt idx="23">
                  <c:v>0.78369080000000002</c:v>
                </c:pt>
                <c:pt idx="24">
                  <c:v>0.73384539999999998</c:v>
                </c:pt>
                <c:pt idx="25">
                  <c:v>0.70127790000000001</c:v>
                </c:pt>
                <c:pt idx="26">
                  <c:v>0.71891830000000001</c:v>
                </c:pt>
                <c:pt idx="27">
                  <c:v>0.72027399999999997</c:v>
                </c:pt>
                <c:pt idx="28">
                  <c:v>0.7216477</c:v>
                </c:pt>
                <c:pt idx="29">
                  <c:v>0.69361859999999997</c:v>
                </c:pt>
                <c:pt idx="30">
                  <c:v>0.68972469999999997</c:v>
                </c:pt>
                <c:pt idx="31">
                  <c:v>0.70536189999999999</c:v>
                </c:pt>
                <c:pt idx="32">
                  <c:v>0.71014690000000003</c:v>
                </c:pt>
                <c:pt idx="33">
                  <c:v>0.63300880000000004</c:v>
                </c:pt>
                <c:pt idx="34">
                  <c:v>0.59640800000000005</c:v>
                </c:pt>
                <c:pt idx="35">
                  <c:v>0.58750279999999999</c:v>
                </c:pt>
                <c:pt idx="36">
                  <c:v>0.57911440000000003</c:v>
                </c:pt>
                <c:pt idx="37">
                  <c:v>0.56927099999999997</c:v>
                </c:pt>
                <c:pt idx="38">
                  <c:v>0.54636810000000002</c:v>
                </c:pt>
                <c:pt idx="39">
                  <c:v>0.5057912</c:v>
                </c:pt>
                <c:pt idx="40">
                  <c:v>0.4453626</c:v>
                </c:pt>
                <c:pt idx="41">
                  <c:v>0.40130080000000001</c:v>
                </c:pt>
                <c:pt idx="42">
                  <c:v>0.32097120000000001</c:v>
                </c:pt>
                <c:pt idx="43">
                  <c:v>0.28184979999999998</c:v>
                </c:pt>
              </c:numCache>
            </c:numRef>
          </c:val>
          <c:smooth val="0"/>
        </c:ser>
        <c:ser>
          <c:idx val="3"/>
          <c:order val="3"/>
          <c:tx>
            <c:v>Born 1955</c:v>
          </c:tx>
          <c:spPr>
            <a:ln w="12700">
              <a:solidFill>
                <a:srgbClr val="FF6600"/>
              </a:solidFill>
              <a:prstDash val="solid"/>
            </a:ln>
          </c:spPr>
          <c:marker>
            <c:symbol val="star"/>
            <c:size val="5"/>
            <c:spPr>
              <a:noFill/>
              <a:ln>
                <a:solidFill>
                  <a:srgbClr val="FF6600"/>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non-married'!$I$143:$I$182</c:f>
              <c:numCache>
                <c:formatCode>General</c:formatCode>
                <c:ptCount val="40"/>
                <c:pt idx="0">
                  <c:v>0.64562620000000004</c:v>
                </c:pt>
                <c:pt idx="1">
                  <c:v>0.7223929</c:v>
                </c:pt>
                <c:pt idx="2">
                  <c:v>0.74251</c:v>
                </c:pt>
                <c:pt idx="3">
                  <c:v>0.75527809999999995</c:v>
                </c:pt>
                <c:pt idx="4">
                  <c:v>0.77566990000000002</c:v>
                </c:pt>
                <c:pt idx="5">
                  <c:v>0.7583491</c:v>
                </c:pt>
                <c:pt idx="6">
                  <c:v>0.77182539999999999</c:v>
                </c:pt>
                <c:pt idx="7">
                  <c:v>0.78105570000000002</c:v>
                </c:pt>
                <c:pt idx="8">
                  <c:v>0.77106479999999999</c:v>
                </c:pt>
                <c:pt idx="9">
                  <c:v>0.79044340000000002</c:v>
                </c:pt>
                <c:pt idx="10">
                  <c:v>0.80107879999999998</c:v>
                </c:pt>
                <c:pt idx="11">
                  <c:v>0.79342809999999997</c:v>
                </c:pt>
                <c:pt idx="12">
                  <c:v>0.80044820000000005</c:v>
                </c:pt>
                <c:pt idx="13">
                  <c:v>0.77913180000000004</c:v>
                </c:pt>
                <c:pt idx="14">
                  <c:v>0.78694969999999997</c:v>
                </c:pt>
                <c:pt idx="15">
                  <c:v>0.77123629999999999</c:v>
                </c:pt>
                <c:pt idx="16">
                  <c:v>0.76537409999999995</c:v>
                </c:pt>
                <c:pt idx="17">
                  <c:v>0.7518589</c:v>
                </c:pt>
                <c:pt idx="18">
                  <c:v>0.7443805</c:v>
                </c:pt>
                <c:pt idx="19">
                  <c:v>0.75971599999999995</c:v>
                </c:pt>
                <c:pt idx="20">
                  <c:v>0.76790829999999999</c:v>
                </c:pt>
                <c:pt idx="21">
                  <c:v>0.76998549999999999</c:v>
                </c:pt>
                <c:pt idx="22">
                  <c:v>0.77601189999999998</c:v>
                </c:pt>
                <c:pt idx="23">
                  <c:v>0.75272530000000004</c:v>
                </c:pt>
                <c:pt idx="24">
                  <c:v>0.74754120000000002</c:v>
                </c:pt>
                <c:pt idx="25">
                  <c:v>0.74169220000000002</c:v>
                </c:pt>
                <c:pt idx="26">
                  <c:v>0.71410600000000002</c:v>
                </c:pt>
                <c:pt idx="27">
                  <c:v>0.7183754</c:v>
                </c:pt>
                <c:pt idx="28">
                  <c:v>0.71171180000000001</c:v>
                </c:pt>
                <c:pt idx="29">
                  <c:v>0.70583099999999999</c:v>
                </c:pt>
                <c:pt idx="30">
                  <c:v>0.65448390000000001</c:v>
                </c:pt>
                <c:pt idx="31">
                  <c:v>0.66480430000000001</c:v>
                </c:pt>
                <c:pt idx="32">
                  <c:v>0.65818849999999995</c:v>
                </c:pt>
                <c:pt idx="33">
                  <c:v>0.63233439999999996</c:v>
                </c:pt>
                <c:pt idx="34">
                  <c:v>0.63093129999999997</c:v>
                </c:pt>
                <c:pt idx="35">
                  <c:v>0.57144669999999997</c:v>
                </c:pt>
                <c:pt idx="36">
                  <c:v>0.57442369999999998</c:v>
                </c:pt>
                <c:pt idx="37">
                  <c:v>0.57013409999999998</c:v>
                </c:pt>
                <c:pt idx="38">
                  <c:v>0.48155360000000003</c:v>
                </c:pt>
                <c:pt idx="39">
                  <c:v>0.4354809</c:v>
                </c:pt>
              </c:numCache>
            </c:numRef>
          </c:val>
          <c:smooth val="0"/>
        </c:ser>
        <c:ser>
          <c:idx val="4"/>
          <c:order val="4"/>
          <c:tx>
            <c:v>Born 1965</c:v>
          </c:tx>
          <c:spPr>
            <a:ln w="12700">
              <a:solidFill>
                <a:srgbClr val="993366"/>
              </a:solidFill>
              <a:prstDash val="solid"/>
            </a:ln>
          </c:spPr>
          <c:marker>
            <c:symbol val="circle"/>
            <c:size val="5"/>
            <c:spPr>
              <a:noFill/>
              <a:ln>
                <a:solidFill>
                  <a:srgbClr val="993366"/>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non-married'!$I$187:$I$216</c:f>
              <c:numCache>
                <c:formatCode>General</c:formatCode>
                <c:ptCount val="30"/>
                <c:pt idx="0">
                  <c:v>0.69783030000000001</c:v>
                </c:pt>
                <c:pt idx="1">
                  <c:v>0.75561590000000001</c:v>
                </c:pt>
                <c:pt idx="2">
                  <c:v>0.8024732</c:v>
                </c:pt>
                <c:pt idx="3">
                  <c:v>0.78912150000000003</c:v>
                </c:pt>
                <c:pt idx="4">
                  <c:v>0.79958459999999998</c:v>
                </c:pt>
                <c:pt idx="5">
                  <c:v>0.79204430000000003</c:v>
                </c:pt>
                <c:pt idx="6">
                  <c:v>0.80480969999999996</c:v>
                </c:pt>
                <c:pt idx="7">
                  <c:v>0.79582120000000001</c:v>
                </c:pt>
                <c:pt idx="8">
                  <c:v>0.80268110000000004</c:v>
                </c:pt>
                <c:pt idx="9">
                  <c:v>0.81904299999999997</c:v>
                </c:pt>
                <c:pt idx="10">
                  <c:v>0.82979999999999998</c:v>
                </c:pt>
                <c:pt idx="11">
                  <c:v>0.82448750000000004</c:v>
                </c:pt>
                <c:pt idx="12">
                  <c:v>0.81674550000000001</c:v>
                </c:pt>
                <c:pt idx="13">
                  <c:v>0.7973635</c:v>
                </c:pt>
                <c:pt idx="14">
                  <c:v>0.78452350000000004</c:v>
                </c:pt>
                <c:pt idx="15">
                  <c:v>0.78621160000000001</c:v>
                </c:pt>
                <c:pt idx="16">
                  <c:v>0.76388400000000001</c:v>
                </c:pt>
                <c:pt idx="17">
                  <c:v>0.75899950000000005</c:v>
                </c:pt>
                <c:pt idx="18">
                  <c:v>0.74268719999999999</c:v>
                </c:pt>
                <c:pt idx="19">
                  <c:v>0.76297499999999996</c:v>
                </c:pt>
                <c:pt idx="20">
                  <c:v>0.74106439999999996</c:v>
                </c:pt>
                <c:pt idx="21">
                  <c:v>0.72333689999999995</c:v>
                </c:pt>
                <c:pt idx="22">
                  <c:v>0.71976910000000005</c:v>
                </c:pt>
                <c:pt idx="23">
                  <c:v>0.69478949999999995</c:v>
                </c:pt>
                <c:pt idx="24">
                  <c:v>0.67039499999999996</c:v>
                </c:pt>
                <c:pt idx="25">
                  <c:v>0.69667579999999996</c:v>
                </c:pt>
                <c:pt idx="26">
                  <c:v>0.69178689999999998</c:v>
                </c:pt>
                <c:pt idx="27">
                  <c:v>0.69418599999999997</c:v>
                </c:pt>
                <c:pt idx="28">
                  <c:v>0.65710659999999999</c:v>
                </c:pt>
                <c:pt idx="29">
                  <c:v>0.72603249999999997</c:v>
                </c:pt>
              </c:numCache>
            </c:numRef>
          </c:val>
          <c:smooth val="0"/>
        </c:ser>
        <c:ser>
          <c:idx val="5"/>
          <c:order val="5"/>
          <c:tx>
            <c:v>Born 1975</c:v>
          </c:tx>
          <c:spPr>
            <a:ln w="12700">
              <a:solidFill>
                <a:srgbClr val="666699"/>
              </a:solidFill>
              <a:prstDash val="solid"/>
            </a:ln>
          </c:spPr>
          <c:marker>
            <c:symbol val="triangle"/>
            <c:size val="5"/>
            <c:spPr>
              <a:noFill/>
              <a:ln>
                <a:solidFill>
                  <a:srgbClr val="666699"/>
                </a:solidFill>
                <a:prstDash val="solid"/>
              </a:ln>
            </c:spPr>
          </c:marker>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non-married'!$I$221:$I$240</c:f>
              <c:numCache>
                <c:formatCode>General</c:formatCode>
                <c:ptCount val="20"/>
                <c:pt idx="0">
                  <c:v>0.70029379999999997</c:v>
                </c:pt>
                <c:pt idx="1">
                  <c:v>0.76236329999999997</c:v>
                </c:pt>
                <c:pt idx="2">
                  <c:v>0.82348069999999995</c:v>
                </c:pt>
                <c:pt idx="3">
                  <c:v>0.81192980000000003</c:v>
                </c:pt>
                <c:pt idx="4">
                  <c:v>0.81355679999999997</c:v>
                </c:pt>
                <c:pt idx="5">
                  <c:v>0.81170149999999996</c:v>
                </c:pt>
                <c:pt idx="6">
                  <c:v>0.80501999999999996</c:v>
                </c:pt>
                <c:pt idx="7">
                  <c:v>0.79645460000000001</c:v>
                </c:pt>
                <c:pt idx="8">
                  <c:v>0.79173300000000002</c:v>
                </c:pt>
                <c:pt idx="9">
                  <c:v>0.79482900000000001</c:v>
                </c:pt>
                <c:pt idx="10">
                  <c:v>0.80795600000000001</c:v>
                </c:pt>
                <c:pt idx="11">
                  <c:v>0.77935489999999996</c:v>
                </c:pt>
                <c:pt idx="12">
                  <c:v>0.75759180000000004</c:v>
                </c:pt>
                <c:pt idx="13">
                  <c:v>0.74333090000000002</c:v>
                </c:pt>
                <c:pt idx="14">
                  <c:v>0.75299660000000002</c:v>
                </c:pt>
                <c:pt idx="15">
                  <c:v>0.76592020000000005</c:v>
                </c:pt>
                <c:pt idx="16">
                  <c:v>0.751888</c:v>
                </c:pt>
                <c:pt idx="17">
                  <c:v>0.76458689999999996</c:v>
                </c:pt>
                <c:pt idx="18">
                  <c:v>0.72420370000000001</c:v>
                </c:pt>
                <c:pt idx="19">
                  <c:v>0.70442269999999996</c:v>
                </c:pt>
              </c:numCache>
            </c:numRef>
          </c:val>
          <c:smooth val="0"/>
        </c:ser>
        <c:ser>
          <c:idx val="6"/>
          <c:order val="6"/>
          <c:tx>
            <c:v>Born 1985</c:v>
          </c:tx>
          <c:cat>
            <c:numRef>
              <c:f>'by sex - married non-married'!$C$3:$C$46</c:f>
              <c:numCache>
                <c:formatCode>General</c:formatCode>
                <c:ptCount val="44"/>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pt idx="39">
                  <c:v>61</c:v>
                </c:pt>
                <c:pt idx="40">
                  <c:v>62</c:v>
                </c:pt>
                <c:pt idx="41">
                  <c:v>63</c:v>
                </c:pt>
                <c:pt idx="42">
                  <c:v>64</c:v>
                </c:pt>
                <c:pt idx="43">
                  <c:v>65</c:v>
                </c:pt>
              </c:numCache>
            </c:numRef>
          </c:cat>
          <c:val>
            <c:numRef>
              <c:f>'by sex - married non-married'!$I$245:$I$254</c:f>
              <c:numCache>
                <c:formatCode>General</c:formatCode>
                <c:ptCount val="10"/>
                <c:pt idx="0">
                  <c:v>0.66932429999999998</c:v>
                </c:pt>
                <c:pt idx="1">
                  <c:v>0.6993009</c:v>
                </c:pt>
                <c:pt idx="2">
                  <c:v>0.73494939999999997</c:v>
                </c:pt>
                <c:pt idx="3">
                  <c:v>0.73303750000000001</c:v>
                </c:pt>
                <c:pt idx="4">
                  <c:v>0.71663949999999998</c:v>
                </c:pt>
                <c:pt idx="5">
                  <c:v>0.74713529999999995</c:v>
                </c:pt>
                <c:pt idx="6">
                  <c:v>0.7611173</c:v>
                </c:pt>
                <c:pt idx="7">
                  <c:v>0.76263769999999997</c:v>
                </c:pt>
                <c:pt idx="8">
                  <c:v>0.75425370000000003</c:v>
                </c:pt>
                <c:pt idx="9">
                  <c:v>0.75602689999999995</c:v>
                </c:pt>
              </c:numCache>
            </c:numRef>
          </c:val>
          <c:smooth val="0"/>
        </c:ser>
        <c:dLbls>
          <c:showLegendKey val="0"/>
          <c:showVal val="0"/>
          <c:showCatName val="0"/>
          <c:showSerName val="0"/>
          <c:showPercent val="0"/>
          <c:showBubbleSize val="0"/>
        </c:dLbls>
        <c:marker val="1"/>
        <c:smooth val="0"/>
        <c:axId val="103203200"/>
        <c:axId val="103205120"/>
      </c:lineChart>
      <c:catAx>
        <c:axId val="103203200"/>
        <c:scaling>
          <c:orientation val="minMax"/>
        </c:scaling>
        <c:delete val="0"/>
        <c:axPos val="b"/>
        <c:title>
          <c:tx>
            <c:rich>
              <a:bodyPr/>
              <a:lstStyle/>
              <a:p>
                <a:pPr>
                  <a:defRPr sz="1000" b="0" i="0" u="none" strike="noStrike" baseline="0">
                    <a:solidFill>
                      <a:srgbClr val="000000"/>
                    </a:solidFill>
                    <a:latin typeface="Arial"/>
                    <a:ea typeface="Arial"/>
                    <a:cs typeface="Arial"/>
                  </a:defRPr>
                </a:pPr>
                <a:r>
                  <a:rPr lang="en-US"/>
                  <a:t>age</a:t>
                </a:r>
              </a:p>
            </c:rich>
          </c:tx>
          <c:layout>
            <c:manualLayout>
              <c:xMode val="edge"/>
              <c:yMode val="edge"/>
              <c:x val="0.50721420643729187"/>
              <c:y val="0.9608482871125612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03205120"/>
        <c:crosses val="autoZero"/>
        <c:auto val="1"/>
        <c:lblAlgn val="ctr"/>
        <c:lblOffset val="100"/>
        <c:tickLblSkip val="2"/>
        <c:tickMarkSkip val="1"/>
        <c:noMultiLvlLbl val="0"/>
      </c:catAx>
      <c:valAx>
        <c:axId val="103205120"/>
        <c:scaling>
          <c:orientation val="minMax"/>
          <c:max val="1"/>
        </c:scaling>
        <c:delete val="0"/>
        <c:axPos val="l"/>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3203200"/>
        <c:crosses val="autoZero"/>
        <c:crossBetween val="midCat"/>
        <c:majorUnit val="0.2"/>
      </c:valAx>
      <c:spPr>
        <a:noFill/>
        <a:ln w="3175">
          <a:solidFill>
            <a:srgbClr val="000000"/>
          </a:solidFill>
          <a:prstDash val="solid"/>
        </a:ln>
      </c:spPr>
    </c:plotArea>
    <c:legend>
      <c:legendPos val="r"/>
      <c:layout>
        <c:manualLayout>
          <c:xMode val="edge"/>
          <c:yMode val="edge"/>
          <c:x val="0.10333761902613689"/>
          <c:y val="0.66389012432811667"/>
          <c:w val="0.63041079159168789"/>
          <c:h val="0.23275522409531982"/>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1"/>
          <c:order val="0"/>
          <c:tx>
            <c:v>Married Women</c:v>
          </c:tx>
          <c:spPr>
            <a:ln>
              <a:solidFill>
                <a:srgbClr val="FF0000"/>
              </a:solidFill>
            </a:ln>
          </c:spPr>
          <c:marker>
            <c:spPr>
              <a:solidFill>
                <a:srgbClr val="FF0000"/>
              </a:solidFill>
            </c:spPr>
          </c:marker>
          <c:cat>
            <c:numRef>
              <c:f>'by sex'!$A$2:$A$54</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sex married'!$P$55:$P$107</c:f>
              <c:numCache>
                <c:formatCode>General</c:formatCode>
                <c:ptCount val="53"/>
                <c:pt idx="0">
                  <c:v>19875.3</c:v>
                </c:pt>
                <c:pt idx="1">
                  <c:v>19701.439999999999</c:v>
                </c:pt>
                <c:pt idx="2">
                  <c:v>20110.88</c:v>
                </c:pt>
                <c:pt idx="3">
                  <c:v>20565.22</c:v>
                </c:pt>
                <c:pt idx="4">
                  <c:v>20481.91</c:v>
                </c:pt>
                <c:pt idx="5">
                  <c:v>21201.75</c:v>
                </c:pt>
                <c:pt idx="6">
                  <c:v>21438.68</c:v>
                </c:pt>
                <c:pt idx="7">
                  <c:v>22019.77</c:v>
                </c:pt>
                <c:pt idx="8">
                  <c:v>23487.99</c:v>
                </c:pt>
                <c:pt idx="9">
                  <c:v>24541.98</c:v>
                </c:pt>
                <c:pt idx="10">
                  <c:v>24565.13</c:v>
                </c:pt>
                <c:pt idx="11">
                  <c:v>25130.58</c:v>
                </c:pt>
                <c:pt idx="12">
                  <c:v>24094.48</c:v>
                </c:pt>
                <c:pt idx="13">
                  <c:v>23625.5</c:v>
                </c:pt>
                <c:pt idx="14">
                  <c:v>24742.22</c:v>
                </c:pt>
                <c:pt idx="15">
                  <c:v>25367.34</c:v>
                </c:pt>
                <c:pt idx="16">
                  <c:v>25019.05</c:v>
                </c:pt>
                <c:pt idx="17">
                  <c:v>24778.12</c:v>
                </c:pt>
                <c:pt idx="18">
                  <c:v>24661.77</c:v>
                </c:pt>
                <c:pt idx="19">
                  <c:v>25218.25</c:v>
                </c:pt>
                <c:pt idx="20">
                  <c:v>26198.77</c:v>
                </c:pt>
                <c:pt idx="21">
                  <c:v>27180.85</c:v>
                </c:pt>
                <c:pt idx="22">
                  <c:v>27608.69</c:v>
                </c:pt>
                <c:pt idx="23">
                  <c:v>28393.16</c:v>
                </c:pt>
                <c:pt idx="24">
                  <c:v>29729.74</c:v>
                </c:pt>
                <c:pt idx="25">
                  <c:v>30423.08</c:v>
                </c:pt>
                <c:pt idx="26">
                  <c:v>30611.27</c:v>
                </c:pt>
                <c:pt idx="27">
                  <c:v>30674.05</c:v>
                </c:pt>
                <c:pt idx="28">
                  <c:v>31402.89</c:v>
                </c:pt>
                <c:pt idx="29">
                  <c:v>32048.17</c:v>
                </c:pt>
                <c:pt idx="30">
                  <c:v>32532.58</c:v>
                </c:pt>
                <c:pt idx="31">
                  <c:v>33514.519999999997</c:v>
                </c:pt>
                <c:pt idx="32">
                  <c:v>34076.879999999997</c:v>
                </c:pt>
                <c:pt idx="33">
                  <c:v>34836.870000000003</c:v>
                </c:pt>
                <c:pt idx="34">
                  <c:v>35568.519999999997</c:v>
                </c:pt>
                <c:pt idx="35">
                  <c:v>36682.79</c:v>
                </c:pt>
                <c:pt idx="36">
                  <c:v>38210.78</c:v>
                </c:pt>
                <c:pt idx="37">
                  <c:v>40188.699999999997</c:v>
                </c:pt>
                <c:pt idx="38">
                  <c:v>39110.29</c:v>
                </c:pt>
                <c:pt idx="39">
                  <c:v>40597.040000000001</c:v>
                </c:pt>
                <c:pt idx="40">
                  <c:v>43101.05</c:v>
                </c:pt>
                <c:pt idx="41">
                  <c:v>43518.46</c:v>
                </c:pt>
                <c:pt idx="42">
                  <c:v>44527.41</c:v>
                </c:pt>
                <c:pt idx="43">
                  <c:v>43918.18</c:v>
                </c:pt>
                <c:pt idx="44">
                  <c:v>43133.61</c:v>
                </c:pt>
                <c:pt idx="45">
                  <c:v>45008.3</c:v>
                </c:pt>
                <c:pt idx="46">
                  <c:v>45100.27</c:v>
                </c:pt>
                <c:pt idx="47">
                  <c:v>46052.98</c:v>
                </c:pt>
                <c:pt idx="48">
                  <c:v>47397.279999999999</c:v>
                </c:pt>
                <c:pt idx="49">
                  <c:v>46382.23</c:v>
                </c:pt>
                <c:pt idx="50">
                  <c:v>47744.38</c:v>
                </c:pt>
                <c:pt idx="51">
                  <c:v>48210.35</c:v>
                </c:pt>
                <c:pt idx="52">
                  <c:v>47625.36</c:v>
                </c:pt>
              </c:numCache>
            </c:numRef>
          </c:val>
          <c:smooth val="0"/>
        </c:ser>
        <c:ser>
          <c:idx val="0"/>
          <c:order val="1"/>
          <c:tx>
            <c:v>Single Women</c:v>
          </c:tx>
          <c:spPr>
            <a:ln>
              <a:solidFill>
                <a:srgbClr val="7030A0"/>
              </a:solidFill>
            </a:ln>
          </c:spPr>
          <c:marker>
            <c:spPr>
              <a:solidFill>
                <a:srgbClr val="7030A0"/>
              </a:solidFill>
            </c:spPr>
          </c:marker>
          <c:cat>
            <c:numRef>
              <c:f>'by sex'!$A$2:$A$54</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sex single'!$P$55:$P$107</c:f>
              <c:numCache>
                <c:formatCode>General</c:formatCode>
                <c:ptCount val="53"/>
                <c:pt idx="0">
                  <c:v>23108.11</c:v>
                </c:pt>
                <c:pt idx="1">
                  <c:v>22495.33</c:v>
                </c:pt>
                <c:pt idx="2">
                  <c:v>22816.33</c:v>
                </c:pt>
                <c:pt idx="3">
                  <c:v>23425.64</c:v>
                </c:pt>
                <c:pt idx="4">
                  <c:v>23661.200000000001</c:v>
                </c:pt>
                <c:pt idx="5">
                  <c:v>24091.360000000001</c:v>
                </c:pt>
                <c:pt idx="6">
                  <c:v>24337.58</c:v>
                </c:pt>
                <c:pt idx="7">
                  <c:v>25745.31</c:v>
                </c:pt>
                <c:pt idx="8">
                  <c:v>26907.22</c:v>
                </c:pt>
                <c:pt idx="9">
                  <c:v>27435.87</c:v>
                </c:pt>
                <c:pt idx="10">
                  <c:v>28379.26</c:v>
                </c:pt>
                <c:pt idx="11">
                  <c:v>28996.73</c:v>
                </c:pt>
                <c:pt idx="12">
                  <c:v>27263.11</c:v>
                </c:pt>
                <c:pt idx="13">
                  <c:v>26796.98</c:v>
                </c:pt>
                <c:pt idx="14">
                  <c:v>27245.73</c:v>
                </c:pt>
                <c:pt idx="15">
                  <c:v>27660.12</c:v>
                </c:pt>
                <c:pt idx="16">
                  <c:v>27022.52</c:v>
                </c:pt>
                <c:pt idx="17">
                  <c:v>26929.23</c:v>
                </c:pt>
                <c:pt idx="18">
                  <c:v>27018.98</c:v>
                </c:pt>
                <c:pt idx="19">
                  <c:v>27075.25</c:v>
                </c:pt>
                <c:pt idx="20">
                  <c:v>27392.17</c:v>
                </c:pt>
                <c:pt idx="21">
                  <c:v>28785.99</c:v>
                </c:pt>
                <c:pt idx="22">
                  <c:v>28837.23</c:v>
                </c:pt>
                <c:pt idx="23">
                  <c:v>29830.880000000001</c:v>
                </c:pt>
                <c:pt idx="24">
                  <c:v>30605.51</c:v>
                </c:pt>
                <c:pt idx="25">
                  <c:v>31586.18</c:v>
                </c:pt>
                <c:pt idx="26">
                  <c:v>31696.86</c:v>
                </c:pt>
                <c:pt idx="27">
                  <c:v>32478.11</c:v>
                </c:pt>
                <c:pt idx="28">
                  <c:v>32725.35</c:v>
                </c:pt>
                <c:pt idx="29">
                  <c:v>33523.74</c:v>
                </c:pt>
                <c:pt idx="30">
                  <c:v>32835.22</c:v>
                </c:pt>
                <c:pt idx="31">
                  <c:v>32358.87</c:v>
                </c:pt>
                <c:pt idx="32">
                  <c:v>33638.559999999998</c:v>
                </c:pt>
                <c:pt idx="33">
                  <c:v>33211.14</c:v>
                </c:pt>
                <c:pt idx="34">
                  <c:v>34547.160000000003</c:v>
                </c:pt>
                <c:pt idx="35">
                  <c:v>35797.019999999997</c:v>
                </c:pt>
                <c:pt idx="36">
                  <c:v>36386.25</c:v>
                </c:pt>
                <c:pt idx="37">
                  <c:v>36093.57</c:v>
                </c:pt>
                <c:pt idx="38">
                  <c:v>37012.199999999997</c:v>
                </c:pt>
                <c:pt idx="39">
                  <c:v>40077.74</c:v>
                </c:pt>
                <c:pt idx="40">
                  <c:v>41300.17</c:v>
                </c:pt>
                <c:pt idx="41">
                  <c:v>38903.599999999999</c:v>
                </c:pt>
                <c:pt idx="42">
                  <c:v>39359.589999999997</c:v>
                </c:pt>
                <c:pt idx="43">
                  <c:v>38713.160000000003</c:v>
                </c:pt>
                <c:pt idx="44">
                  <c:v>39161.050000000003</c:v>
                </c:pt>
                <c:pt idx="45">
                  <c:v>39797.75</c:v>
                </c:pt>
                <c:pt idx="46">
                  <c:v>39641.39</c:v>
                </c:pt>
                <c:pt idx="47">
                  <c:v>41223.199999999997</c:v>
                </c:pt>
                <c:pt idx="48">
                  <c:v>40837.39</c:v>
                </c:pt>
                <c:pt idx="49">
                  <c:v>39282.519999999997</c:v>
                </c:pt>
                <c:pt idx="50">
                  <c:v>40455.68</c:v>
                </c:pt>
                <c:pt idx="51">
                  <c:v>39911.47</c:v>
                </c:pt>
                <c:pt idx="52">
                  <c:v>40690.25</c:v>
                </c:pt>
              </c:numCache>
            </c:numRef>
          </c:val>
          <c:smooth val="0"/>
        </c:ser>
        <c:ser>
          <c:idx val="2"/>
          <c:order val="2"/>
          <c:tx>
            <c:v>Divorced Women</c:v>
          </c:tx>
          <c:spPr>
            <a:ln>
              <a:solidFill>
                <a:srgbClr val="00B050"/>
              </a:solidFill>
            </a:ln>
          </c:spPr>
          <c:marker>
            <c:spPr>
              <a:solidFill>
                <a:srgbClr val="00B050"/>
              </a:solidFill>
              <a:ln>
                <a:solidFill>
                  <a:srgbClr val="00B050"/>
                </a:solidFill>
              </a:ln>
            </c:spPr>
          </c:marker>
          <c:cat>
            <c:numRef>
              <c:f>'by sex'!$A$2:$A$54</c:f>
              <c:numCache>
                <c:formatCode>General</c:formatCod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numCache>
            </c:numRef>
          </c:cat>
          <c:val>
            <c:numRef>
              <c:f>'by sex divorce'!$P$55:$P$107</c:f>
              <c:numCache>
                <c:formatCode>General</c:formatCode>
                <c:ptCount val="53"/>
                <c:pt idx="0">
                  <c:v>19158.25</c:v>
                </c:pt>
                <c:pt idx="1">
                  <c:v>20142.54</c:v>
                </c:pt>
                <c:pt idx="2">
                  <c:v>20534.12</c:v>
                </c:pt>
                <c:pt idx="3">
                  <c:v>20842.86</c:v>
                </c:pt>
                <c:pt idx="4">
                  <c:v>20927.650000000001</c:v>
                </c:pt>
                <c:pt idx="5">
                  <c:v>21041.06</c:v>
                </c:pt>
                <c:pt idx="6">
                  <c:v>22144.48</c:v>
                </c:pt>
                <c:pt idx="7">
                  <c:v>22829.52</c:v>
                </c:pt>
                <c:pt idx="8">
                  <c:v>24045.03</c:v>
                </c:pt>
                <c:pt idx="9">
                  <c:v>24902.17</c:v>
                </c:pt>
                <c:pt idx="10">
                  <c:v>25245</c:v>
                </c:pt>
                <c:pt idx="11">
                  <c:v>25175.77</c:v>
                </c:pt>
                <c:pt idx="12">
                  <c:v>24493.919999999998</c:v>
                </c:pt>
                <c:pt idx="13">
                  <c:v>24231.13</c:v>
                </c:pt>
                <c:pt idx="14">
                  <c:v>25731.1</c:v>
                </c:pt>
                <c:pt idx="15">
                  <c:v>25873.78</c:v>
                </c:pt>
                <c:pt idx="16">
                  <c:v>26004.880000000001</c:v>
                </c:pt>
                <c:pt idx="17">
                  <c:v>25892.49</c:v>
                </c:pt>
                <c:pt idx="18">
                  <c:v>25803.72</c:v>
                </c:pt>
                <c:pt idx="19">
                  <c:v>27022.639999999999</c:v>
                </c:pt>
                <c:pt idx="20">
                  <c:v>27296.880000000001</c:v>
                </c:pt>
                <c:pt idx="21">
                  <c:v>29312.48</c:v>
                </c:pt>
                <c:pt idx="22">
                  <c:v>29288.47</c:v>
                </c:pt>
                <c:pt idx="23">
                  <c:v>29275.15</c:v>
                </c:pt>
                <c:pt idx="24">
                  <c:v>30664.959999999999</c:v>
                </c:pt>
                <c:pt idx="25">
                  <c:v>30712.3</c:v>
                </c:pt>
                <c:pt idx="26">
                  <c:v>31880.55</c:v>
                </c:pt>
                <c:pt idx="27">
                  <c:v>31744.79</c:v>
                </c:pt>
                <c:pt idx="28">
                  <c:v>31485.85</c:v>
                </c:pt>
                <c:pt idx="29">
                  <c:v>31951.97</c:v>
                </c:pt>
                <c:pt idx="30">
                  <c:v>33473.96</c:v>
                </c:pt>
                <c:pt idx="31">
                  <c:v>33147.199999999997</c:v>
                </c:pt>
                <c:pt idx="32">
                  <c:v>33712.11</c:v>
                </c:pt>
                <c:pt idx="33">
                  <c:v>34437.39</c:v>
                </c:pt>
                <c:pt idx="34">
                  <c:v>34451.93</c:v>
                </c:pt>
                <c:pt idx="35">
                  <c:v>36100.89</c:v>
                </c:pt>
                <c:pt idx="36">
                  <c:v>37253.5</c:v>
                </c:pt>
                <c:pt idx="37">
                  <c:v>37864.54</c:v>
                </c:pt>
                <c:pt idx="38">
                  <c:v>37936.04</c:v>
                </c:pt>
                <c:pt idx="39">
                  <c:v>39601.46</c:v>
                </c:pt>
                <c:pt idx="40">
                  <c:v>42282.3</c:v>
                </c:pt>
                <c:pt idx="41">
                  <c:v>41962.32</c:v>
                </c:pt>
                <c:pt idx="42">
                  <c:v>41470</c:v>
                </c:pt>
                <c:pt idx="43">
                  <c:v>41654.43</c:v>
                </c:pt>
                <c:pt idx="44">
                  <c:v>42610.75</c:v>
                </c:pt>
                <c:pt idx="45">
                  <c:v>42790.51</c:v>
                </c:pt>
                <c:pt idx="46">
                  <c:v>40832.639999999999</c:v>
                </c:pt>
                <c:pt idx="47">
                  <c:v>43407.23</c:v>
                </c:pt>
                <c:pt idx="48">
                  <c:v>44736.46</c:v>
                </c:pt>
                <c:pt idx="49">
                  <c:v>46001</c:v>
                </c:pt>
                <c:pt idx="50">
                  <c:v>43879.519999999997</c:v>
                </c:pt>
                <c:pt idx="51">
                  <c:v>45501.77</c:v>
                </c:pt>
                <c:pt idx="52">
                  <c:v>42819.77</c:v>
                </c:pt>
              </c:numCache>
            </c:numRef>
          </c:val>
          <c:smooth val="0"/>
        </c:ser>
        <c:dLbls>
          <c:showLegendKey val="0"/>
          <c:showVal val="0"/>
          <c:showCatName val="0"/>
          <c:showSerName val="0"/>
          <c:showPercent val="0"/>
          <c:showBubbleSize val="0"/>
        </c:dLbls>
        <c:marker val="1"/>
        <c:smooth val="0"/>
        <c:axId val="35770368"/>
        <c:axId val="35771904"/>
      </c:lineChart>
      <c:catAx>
        <c:axId val="35770368"/>
        <c:scaling>
          <c:orientation val="minMax"/>
        </c:scaling>
        <c:delete val="0"/>
        <c:axPos val="b"/>
        <c:numFmt formatCode="General" sourceLinked="0"/>
        <c:majorTickMark val="none"/>
        <c:minorTickMark val="none"/>
        <c:tickLblPos val="nextTo"/>
        <c:spPr>
          <a:ln>
            <a:solidFill>
              <a:srgbClr val="000000"/>
            </a:solidFill>
          </a:ln>
        </c:spPr>
        <c:txPr>
          <a:bodyPr rot="0" vert="horz"/>
          <a:lstStyle/>
          <a:p>
            <a:pPr>
              <a:defRPr sz="1200" b="0" i="0" u="none" strike="noStrike" baseline="0">
                <a:solidFill>
                  <a:srgbClr val="000000"/>
                </a:solidFill>
                <a:latin typeface="Calibri"/>
                <a:ea typeface="Calibri"/>
                <a:cs typeface="Calibri"/>
              </a:defRPr>
            </a:pPr>
            <a:endParaRPr lang="en-US"/>
          </a:p>
        </c:txPr>
        <c:crossAx val="35771904"/>
        <c:crosses val="autoZero"/>
        <c:auto val="1"/>
        <c:lblAlgn val="ctr"/>
        <c:lblOffset val="100"/>
        <c:tickLblSkip val="5"/>
        <c:tickMarkSkip val="1"/>
        <c:noMultiLvlLbl val="0"/>
      </c:catAx>
      <c:valAx>
        <c:axId val="35771904"/>
        <c:scaling>
          <c:orientation val="minMax"/>
          <c:max val="50000"/>
          <c:min val="15000"/>
        </c:scaling>
        <c:delete val="0"/>
        <c:axPos val="l"/>
        <c:numFmt formatCode="General" sourceLinked="1"/>
        <c:majorTickMark val="none"/>
        <c:minorTickMark val="none"/>
        <c:tickLblPos val="nextTo"/>
        <c:spPr>
          <a:noFill/>
          <a:ln w="25400">
            <a:noFill/>
          </a:ln>
        </c:spPr>
        <c:txPr>
          <a:bodyPr rot="0" vert="horz"/>
          <a:lstStyle/>
          <a:p>
            <a:pPr>
              <a:defRPr sz="1200" b="0" i="0" u="none" strike="noStrike" baseline="0">
                <a:solidFill>
                  <a:srgbClr val="000000"/>
                </a:solidFill>
                <a:latin typeface="Calibri"/>
                <a:ea typeface="Calibri"/>
                <a:cs typeface="Calibri"/>
              </a:defRPr>
            </a:pPr>
            <a:endParaRPr lang="en-US"/>
          </a:p>
        </c:txPr>
        <c:crossAx val="35770368"/>
        <c:crosses val="autoZero"/>
        <c:crossBetween val="midCat"/>
        <c:majorUnit val="5000"/>
      </c:valAx>
      <c:spPr>
        <a:noFill/>
        <a:ln w="3175">
          <a:solidFill>
            <a:srgbClr val="000000"/>
          </a:solidFill>
        </a:ln>
      </c:spPr>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0.28739</cdr:x>
      <cdr:y>0.71897</cdr:y>
    </cdr:from>
    <cdr:to>
      <cdr:x>0.57381</cdr:x>
      <cdr:y>0.76581</cdr:y>
    </cdr:to>
    <cdr:sp macro="" textlink="">
      <cdr:nvSpPr>
        <cdr:cNvPr id="4" name="TextBox 1"/>
        <cdr:cNvSpPr txBox="1"/>
      </cdr:nvSpPr>
      <cdr:spPr>
        <a:xfrm xmlns:a="http://schemas.openxmlformats.org/drawingml/2006/main">
          <a:off x="1417423" y="3316014"/>
          <a:ext cx="1412610" cy="21602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B050"/>
              </a:solidFill>
              <a:latin typeface="Calibri" panose="020F0502020204030204" pitchFamily="34" charset="0"/>
            </a:rPr>
            <a:t>Divorced Women</a:t>
          </a:r>
          <a:endParaRPr lang="he-IL" sz="1200" b="1" dirty="0">
            <a:solidFill>
              <a:srgbClr val="00B050"/>
            </a:solidFill>
            <a:latin typeface="Calibri" panose="020F0502020204030204" pitchFamily="34" charset="0"/>
          </a:endParaRPr>
        </a:p>
      </cdr:txBody>
    </cdr:sp>
  </cdr:relSizeAnchor>
  <cdr:relSizeAnchor xmlns:cdr="http://schemas.openxmlformats.org/drawingml/2006/chartDrawing">
    <cdr:from>
      <cdr:x>0.13259</cdr:x>
      <cdr:y>0.48478</cdr:y>
    </cdr:from>
    <cdr:to>
      <cdr:x>0.416</cdr:x>
      <cdr:y>0.54723</cdr:y>
    </cdr:to>
    <cdr:sp macro="" textlink="">
      <cdr:nvSpPr>
        <cdr:cNvPr id="2" name="TextBox 1"/>
        <cdr:cNvSpPr txBox="1"/>
      </cdr:nvSpPr>
      <cdr:spPr>
        <a:xfrm xmlns:a="http://schemas.openxmlformats.org/drawingml/2006/main">
          <a:off x="653962" y="2235894"/>
          <a:ext cx="1397757" cy="288032"/>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l" rtl="0">
            <a:defRPr sz="1000"/>
          </a:pPr>
          <a:r>
            <a:rPr lang="en-US" sz="1200" b="1" i="0" u="none" strike="noStrike" baseline="0" dirty="0">
              <a:solidFill>
                <a:srgbClr val="800080"/>
              </a:solidFill>
              <a:latin typeface="Calibri"/>
            </a:rPr>
            <a:t>Single Women</a:t>
          </a:r>
        </a:p>
      </cdr:txBody>
    </cdr:sp>
  </cdr:relSizeAnchor>
  <cdr:relSizeAnchor xmlns:cdr="http://schemas.openxmlformats.org/drawingml/2006/chartDrawing">
    <cdr:from>
      <cdr:x>0.6788</cdr:x>
      <cdr:y>0.0348</cdr:y>
    </cdr:from>
    <cdr:to>
      <cdr:x>0.95671</cdr:x>
      <cdr:y>0.09447</cdr:y>
    </cdr:to>
    <cdr:sp macro="" textlink="">
      <cdr:nvSpPr>
        <cdr:cNvPr id="5" name="TextBox 1"/>
        <cdr:cNvSpPr txBox="1"/>
      </cdr:nvSpPr>
      <cdr:spPr>
        <a:xfrm xmlns:a="http://schemas.openxmlformats.org/drawingml/2006/main">
          <a:off x="3347865" y="160503"/>
          <a:ext cx="1370668" cy="275191"/>
        </a:xfrm>
        <a:prstGeom xmlns:a="http://schemas.openxmlformats.org/drawingml/2006/main" prst="rect">
          <a:avLst/>
        </a:prstGeom>
        <a:solidFill xmlns:a="http://schemas.openxmlformats.org/drawingml/2006/main">
          <a:sysClr val="window" lastClr="FFFFFF">
            <a:alpha val="0"/>
          </a:sysClr>
        </a:solidFill>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FF0000"/>
              </a:solidFill>
              <a:latin typeface="Calibri" panose="020F0502020204030204" pitchFamily="34" charset="0"/>
            </a:rPr>
            <a:t>Married</a:t>
          </a:r>
          <a:r>
            <a:rPr lang="en-US" sz="1200" b="1" baseline="0" dirty="0">
              <a:solidFill>
                <a:srgbClr val="FF0000"/>
              </a:solidFill>
              <a:latin typeface="Calibri" panose="020F0502020204030204" pitchFamily="34" charset="0"/>
            </a:rPr>
            <a:t> Women</a:t>
          </a:r>
          <a:endParaRPr lang="he-IL" sz="1200" b="1" dirty="0">
            <a:solidFill>
              <a:srgbClr val="FF0000"/>
            </a:solidFill>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0.75185</cdr:x>
      <cdr:y>0.63295</cdr:y>
    </cdr:from>
    <cdr:to>
      <cdr:x>0.9545</cdr:x>
      <cdr:y>0.70336</cdr:y>
    </cdr:to>
    <cdr:sp macro="" textlink="">
      <cdr:nvSpPr>
        <cdr:cNvPr id="3" name="TextBox 1"/>
        <cdr:cNvSpPr txBox="1"/>
      </cdr:nvSpPr>
      <cdr:spPr>
        <a:xfrm xmlns:a="http://schemas.openxmlformats.org/drawingml/2006/main">
          <a:off x="3380184" y="2919265"/>
          <a:ext cx="911057" cy="324741"/>
        </a:xfrm>
        <a:prstGeom xmlns:a="http://schemas.openxmlformats.org/drawingml/2006/main" prst="rect">
          <a:avLst/>
        </a:prstGeom>
      </cdr:spPr>
      <cdr:txBody>
        <a:bodyPr xmlns:a="http://schemas.openxmlformats.org/drawingml/2006/main" wrap="square" rtlCol="1"/>
        <a:lstStyle xmlns:a="http://schemas.openxmlformats.org/drawingml/2006/main"/>
        <a:p xmlns:a="http://schemas.openxmlformats.org/drawingml/2006/main">
          <a:pPr algn="l" rtl="0">
            <a:defRPr sz="1000"/>
          </a:pPr>
          <a:r>
            <a:rPr lang="en-US" sz="1200" b="1" i="0" u="none" strike="noStrike" baseline="0" dirty="0">
              <a:solidFill>
                <a:srgbClr val="800080"/>
              </a:solidFill>
              <a:latin typeface="Calibri"/>
            </a:rPr>
            <a:t>Single Men</a:t>
          </a:r>
        </a:p>
      </cdr:txBody>
    </cdr:sp>
  </cdr:relSizeAnchor>
  <cdr:relSizeAnchor xmlns:cdr="http://schemas.openxmlformats.org/drawingml/2006/chartDrawing">
    <cdr:from>
      <cdr:x>0.71982</cdr:x>
      <cdr:y>0.46917</cdr:y>
    </cdr:from>
    <cdr:to>
      <cdr:x>0.94118</cdr:x>
      <cdr:y>0.51601</cdr:y>
    </cdr:to>
    <cdr:sp macro="" textlink="">
      <cdr:nvSpPr>
        <cdr:cNvPr id="4" name="TextBox 1"/>
        <cdr:cNvSpPr txBox="1"/>
      </cdr:nvSpPr>
      <cdr:spPr>
        <a:xfrm xmlns:a="http://schemas.openxmlformats.org/drawingml/2006/main">
          <a:off x="3524632" y="2163886"/>
          <a:ext cx="1083880" cy="21602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00B050"/>
              </a:solidFill>
              <a:latin typeface="Calibri" panose="020F0502020204030204" pitchFamily="34" charset="0"/>
            </a:rPr>
            <a:t>Divorced Men</a:t>
          </a:r>
          <a:endParaRPr lang="he-IL" sz="1200" b="1" dirty="0">
            <a:solidFill>
              <a:srgbClr val="00B050"/>
            </a:solidFill>
            <a:latin typeface="Calibri" panose="020F0502020204030204" pitchFamily="34" charset="0"/>
          </a:endParaRPr>
        </a:p>
      </cdr:txBody>
    </cdr:sp>
  </cdr:relSizeAnchor>
  <cdr:relSizeAnchor xmlns:cdr="http://schemas.openxmlformats.org/drawingml/2006/chartDrawing">
    <cdr:from>
      <cdr:x>0.73529</cdr:x>
      <cdr:y>0.21363</cdr:y>
    </cdr:from>
    <cdr:to>
      <cdr:x>0.98344</cdr:x>
      <cdr:y>0.31009</cdr:y>
    </cdr:to>
    <cdr:sp macro="" textlink="">
      <cdr:nvSpPr>
        <cdr:cNvPr id="5" name="TextBox 1"/>
        <cdr:cNvSpPr txBox="1"/>
      </cdr:nvSpPr>
      <cdr:spPr>
        <a:xfrm xmlns:a="http://schemas.openxmlformats.org/drawingml/2006/main">
          <a:off x="3600400" y="985273"/>
          <a:ext cx="1215058" cy="444917"/>
        </a:xfrm>
        <a:prstGeom xmlns:a="http://schemas.openxmlformats.org/drawingml/2006/main" prst="rect">
          <a:avLst/>
        </a:prstGeom>
        <a:solidFill xmlns:a="http://schemas.openxmlformats.org/drawingml/2006/main">
          <a:sysClr val="window" lastClr="FFFFFF">
            <a:alpha val="0"/>
          </a:sysClr>
        </a:solidFill>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FF0000"/>
              </a:solidFill>
              <a:latin typeface="Calibri" panose="020F0502020204030204" pitchFamily="34" charset="0"/>
            </a:rPr>
            <a:t>Married</a:t>
          </a:r>
          <a:r>
            <a:rPr lang="en-US" sz="1200" b="1" baseline="0" dirty="0">
              <a:solidFill>
                <a:srgbClr val="FF0000"/>
              </a:solidFill>
              <a:latin typeface="Calibri" panose="020F0502020204030204" pitchFamily="34" charset="0"/>
            </a:rPr>
            <a:t> Men</a:t>
          </a:r>
          <a:endParaRPr lang="he-IL" sz="1200" b="1" dirty="0">
            <a:solidFill>
              <a:srgbClr val="FF0000"/>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5E6046-EB83-4575-9C9D-495D30D1B535}" type="datetimeFigureOut">
              <a:rPr lang="en-US" smtClean="0"/>
              <a:t>9/8/2016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17FAA4-2D22-47E8-B01D-5FB4EDECF9D6}" type="slidenum">
              <a:rPr lang="en-US" smtClean="0"/>
              <a:t>‹#›</a:t>
            </a:fld>
            <a:endParaRPr lang="en-US"/>
          </a:p>
        </p:txBody>
      </p:sp>
    </p:spTree>
    <p:extLst>
      <p:ext uri="{BB962C8B-B14F-4D97-AF65-F5344CB8AC3E}">
        <p14:creationId xmlns:p14="http://schemas.microsoft.com/office/powerpoint/2010/main" val="3944058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1D6E8-3148-4178-B317-152B311B3EF1}" type="datetimeFigureOut">
              <a:rPr lang="en-CA" smtClean="0"/>
              <a:pPr/>
              <a:t>08/09/2016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16290-5AA8-4B90-BFCF-7538F11EB668}" type="slidenum">
              <a:rPr lang="en-CA" smtClean="0"/>
              <a:pPr/>
              <a:t>‹#›</a:t>
            </a:fld>
            <a:endParaRPr lang="en-CA"/>
          </a:p>
        </p:txBody>
      </p:sp>
    </p:spTree>
    <p:extLst>
      <p:ext uri="{BB962C8B-B14F-4D97-AF65-F5344CB8AC3E}">
        <p14:creationId xmlns:p14="http://schemas.microsoft.com/office/powerpoint/2010/main" val="3776388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Education, Marital Sorting and </a:t>
            </a:r>
            <a:r>
              <a:rPr lang="en-GB" dirty="0" err="1" smtClean="0"/>
              <a:t>Labor</a:t>
            </a:r>
            <a:r>
              <a:rPr lang="en-GB" dirty="0" smtClean="0"/>
              <a:t> Supply of Couples</a:t>
            </a:r>
            <a:endParaRPr lang="en-GB"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a:t>
            </a:fld>
            <a:endParaRPr lang="en-CA"/>
          </a:p>
        </p:txBody>
      </p:sp>
    </p:spTree>
    <p:extLst>
      <p:ext uri="{BB962C8B-B14F-4D97-AF65-F5344CB8AC3E}">
        <p14:creationId xmlns:p14="http://schemas.microsoft.com/office/powerpoint/2010/main" val="178716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14</a:t>
            </a:fld>
            <a:endParaRPr lang="en-CA"/>
          </a:p>
        </p:txBody>
      </p:sp>
    </p:spTree>
    <p:extLst>
      <p:ext uri="{BB962C8B-B14F-4D97-AF65-F5344CB8AC3E}">
        <p14:creationId xmlns:p14="http://schemas.microsoft.com/office/powerpoint/2010/main" val="185298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15</a:t>
            </a:fld>
            <a:endParaRPr lang="en-CA"/>
          </a:p>
        </p:txBody>
      </p:sp>
    </p:spTree>
    <p:extLst>
      <p:ext uri="{BB962C8B-B14F-4D97-AF65-F5344CB8AC3E}">
        <p14:creationId xmlns:p14="http://schemas.microsoft.com/office/powerpoint/2010/main" val="220904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16</a:t>
            </a:fld>
            <a:endParaRPr lang="en-CA"/>
          </a:p>
        </p:txBody>
      </p:sp>
    </p:spTree>
    <p:extLst>
      <p:ext uri="{BB962C8B-B14F-4D97-AF65-F5344CB8AC3E}">
        <p14:creationId xmlns:p14="http://schemas.microsoft.com/office/powerpoint/2010/main" val="9884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17</a:t>
            </a:fld>
            <a:endParaRPr lang="en-CA"/>
          </a:p>
        </p:txBody>
      </p:sp>
    </p:spTree>
    <p:extLst>
      <p:ext uri="{BB962C8B-B14F-4D97-AF65-F5344CB8AC3E}">
        <p14:creationId xmlns:p14="http://schemas.microsoft.com/office/powerpoint/2010/main" val="363967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18</a:t>
            </a:fld>
            <a:endParaRPr lang="en-CA"/>
          </a:p>
        </p:txBody>
      </p:sp>
    </p:spTree>
    <p:extLst>
      <p:ext uri="{BB962C8B-B14F-4D97-AF65-F5344CB8AC3E}">
        <p14:creationId xmlns:p14="http://schemas.microsoft.com/office/powerpoint/2010/main" val="363967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19</a:t>
            </a:fld>
            <a:endParaRPr lang="en-CA"/>
          </a:p>
        </p:txBody>
      </p:sp>
    </p:spTree>
    <p:extLst>
      <p:ext uri="{BB962C8B-B14F-4D97-AF65-F5344CB8AC3E}">
        <p14:creationId xmlns:p14="http://schemas.microsoft.com/office/powerpoint/2010/main" val="239810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20</a:t>
            </a:fld>
            <a:endParaRPr lang="en-CA"/>
          </a:p>
        </p:txBody>
      </p:sp>
    </p:spTree>
    <p:extLst>
      <p:ext uri="{BB962C8B-B14F-4D97-AF65-F5344CB8AC3E}">
        <p14:creationId xmlns:p14="http://schemas.microsoft.com/office/powerpoint/2010/main" val="343590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skilled people (epsilon bar) get more utility from school. Note: epsilon bar is the fixed effect in the wage equation, and it depends</a:t>
            </a:r>
            <a:r>
              <a:rPr lang="en-GB" baseline="0" dirty="0" smtClean="0"/>
              <a:t> on mother education. We don’t need any taste shocks because we are not fitting individual data.</a:t>
            </a:r>
            <a:endParaRPr lang="en-GB"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22</a:t>
            </a:fld>
            <a:endParaRPr lang="en-CA"/>
          </a:p>
        </p:txBody>
      </p:sp>
    </p:spTree>
    <p:extLst>
      <p:ext uri="{BB962C8B-B14F-4D97-AF65-F5344CB8AC3E}">
        <p14:creationId xmlns:p14="http://schemas.microsoft.com/office/powerpoint/2010/main" val="141023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identify both how PE effects</a:t>
            </a:r>
            <a:r>
              <a:rPr lang="en-GB" baseline="0" dirty="0" smtClean="0"/>
              <a:t> </a:t>
            </a:r>
            <a:r>
              <a:rPr lang="en-GB" baseline="0" dirty="0" err="1" smtClean="0"/>
              <a:t>epsilon_bar</a:t>
            </a:r>
            <a:r>
              <a:rPr lang="en-GB" baseline="0" dirty="0" smtClean="0"/>
              <a:t> and how PE affects utility school directly (in addition to through </a:t>
            </a:r>
            <a:r>
              <a:rPr lang="en-GB" baseline="0" dirty="0" err="1" smtClean="0"/>
              <a:t>epsilon_bar</a:t>
            </a:r>
            <a:r>
              <a:rPr lang="en-GB" baseline="0" dirty="0" smtClean="0"/>
              <a:t>) because we see both school choices and wage data </a:t>
            </a:r>
            <a:endParaRPr lang="en-GB"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23</a:t>
            </a:fld>
            <a:endParaRPr lang="en-CA"/>
          </a:p>
        </p:txBody>
      </p:sp>
    </p:spTree>
    <p:extLst>
      <p:ext uri="{BB962C8B-B14F-4D97-AF65-F5344CB8AC3E}">
        <p14:creationId xmlns:p14="http://schemas.microsoft.com/office/powerpoint/2010/main" val="37924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effectLst/>
              </a:rPr>
              <a:t>*most moment starts at age 16 and end at 58,  43 periods (the 1955 cohort is 58 years old today)</a:t>
            </a:r>
            <a:endParaRPr lang="en-US" dirty="0" smtClean="0">
              <a:effectLst/>
            </a:endParaRPr>
          </a:p>
          <a:p>
            <a:pPr rtl="0"/>
            <a:r>
              <a:rPr lang="en-US" sz="1200" dirty="0" smtClean="0">
                <a:effectLst/>
              </a:rPr>
              <a:t>** Schooling distribution from age 16 to 30, no schooling after 30.</a:t>
            </a:r>
            <a:endParaRPr lang="en-US" dirty="0" smtClean="0">
              <a:effectLst/>
            </a:endParaRPr>
          </a:p>
          <a:p>
            <a:pPr rtl="0"/>
            <a:r>
              <a:rPr lang="en-US" sz="1200" dirty="0" smtClean="0">
                <a:effectLst/>
              </a:rPr>
              <a:t>*** from age 16 to 40. No newborn after 40.</a:t>
            </a:r>
            <a:endParaRPr lang="en-US" dirty="0" smtClean="0">
              <a:effectLst/>
            </a:endParaRPr>
          </a:p>
          <a:p>
            <a:pPr rtl="0"/>
            <a:r>
              <a:rPr lang="en-US" sz="1200" dirty="0" smtClean="0">
                <a:effectLst/>
              </a:rPr>
              <a:t>**** 116 parameters in dynamic model (for one cohort), 84 in static model (the difference is the terminal value parameters)</a:t>
            </a:r>
            <a:endParaRPr lang="en-US" dirty="0" smtClean="0">
              <a:effectLst/>
            </a:endParaRPr>
          </a:p>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27</a:t>
            </a:fld>
            <a:endParaRPr lang="en-CA"/>
          </a:p>
        </p:txBody>
      </p:sp>
    </p:spTree>
    <p:extLst>
      <p:ext uri="{BB962C8B-B14F-4D97-AF65-F5344CB8AC3E}">
        <p14:creationId xmlns:p14="http://schemas.microsoft.com/office/powerpoint/2010/main" val="404177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Stable employment rates for married females since 1997</a:t>
            </a:r>
          </a:p>
          <a:p>
            <a:pPr marL="228600" indent="-228600">
              <a:buAutoNum type="arabicPeriod"/>
            </a:pPr>
            <a:r>
              <a:rPr lang="en-US" dirty="0" smtClean="0"/>
              <a:t>Significant negative trend for non-married females/males since 2000</a:t>
            </a:r>
          </a:p>
          <a:p>
            <a:pPr marL="228600" indent="-228600">
              <a:buAutoNum type="arabicPeriod"/>
            </a:pPr>
            <a:r>
              <a:rPr lang="en-US" dirty="0" smtClean="0"/>
              <a:t>Stronger</a:t>
            </a:r>
            <a:r>
              <a:rPr lang="en-US" baseline="0" dirty="0" smtClean="0"/>
              <a:t> drop in recent recession 2008-11 for non-married females and males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4</a:t>
            </a:fld>
            <a:endParaRPr lang="en-CA"/>
          </a:p>
        </p:txBody>
      </p:sp>
    </p:spTree>
    <p:extLst>
      <p:ext uri="{BB962C8B-B14F-4D97-AF65-F5344CB8AC3E}">
        <p14:creationId xmlns:p14="http://schemas.microsoft.com/office/powerpoint/2010/main" val="289484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29</a:t>
            </a:fld>
            <a:endParaRPr lang="en-CA"/>
          </a:p>
        </p:txBody>
      </p:sp>
    </p:spTree>
    <p:extLst>
      <p:ext uri="{BB962C8B-B14F-4D97-AF65-F5344CB8AC3E}">
        <p14:creationId xmlns:p14="http://schemas.microsoft.com/office/powerpoint/2010/main" val="723801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30</a:t>
            </a:fld>
            <a:endParaRPr lang="en-CA"/>
          </a:p>
        </p:txBody>
      </p:sp>
    </p:spTree>
    <p:extLst>
      <p:ext uri="{BB962C8B-B14F-4D97-AF65-F5344CB8AC3E}">
        <p14:creationId xmlns:p14="http://schemas.microsoft.com/office/powerpoint/2010/main" val="255362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31</a:t>
            </a:fld>
            <a:endParaRPr lang="en-CA"/>
          </a:p>
        </p:txBody>
      </p:sp>
    </p:spTree>
    <p:extLst>
      <p:ext uri="{BB962C8B-B14F-4D97-AF65-F5344CB8AC3E}">
        <p14:creationId xmlns:p14="http://schemas.microsoft.com/office/powerpoint/2010/main" val="4183750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32</a:t>
            </a:fld>
            <a:endParaRPr lang="en-CA"/>
          </a:p>
        </p:txBody>
      </p:sp>
    </p:spTree>
    <p:extLst>
      <p:ext uri="{BB962C8B-B14F-4D97-AF65-F5344CB8AC3E}">
        <p14:creationId xmlns:p14="http://schemas.microsoft.com/office/powerpoint/2010/main" val="4258859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33</a:t>
            </a:fld>
            <a:endParaRPr lang="en-CA"/>
          </a:p>
        </p:txBody>
      </p:sp>
    </p:spTree>
    <p:extLst>
      <p:ext uri="{BB962C8B-B14F-4D97-AF65-F5344CB8AC3E}">
        <p14:creationId xmlns:p14="http://schemas.microsoft.com/office/powerpoint/2010/main" val="193970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34</a:t>
            </a:fld>
            <a:endParaRPr lang="en-CA"/>
          </a:p>
        </p:txBody>
      </p:sp>
    </p:spTree>
    <p:extLst>
      <p:ext uri="{BB962C8B-B14F-4D97-AF65-F5344CB8AC3E}">
        <p14:creationId xmlns:p14="http://schemas.microsoft.com/office/powerpoint/2010/main" val="3627458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35</a:t>
            </a:fld>
            <a:endParaRPr lang="en-CA"/>
          </a:p>
        </p:txBody>
      </p:sp>
    </p:spTree>
    <p:extLst>
      <p:ext uri="{BB962C8B-B14F-4D97-AF65-F5344CB8AC3E}">
        <p14:creationId xmlns:p14="http://schemas.microsoft.com/office/powerpoint/2010/main" val="2300898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36</a:t>
            </a:fld>
            <a:endParaRPr lang="en-CA"/>
          </a:p>
        </p:txBody>
      </p:sp>
    </p:spTree>
    <p:extLst>
      <p:ext uri="{BB962C8B-B14F-4D97-AF65-F5344CB8AC3E}">
        <p14:creationId xmlns:p14="http://schemas.microsoft.com/office/powerpoint/2010/main" val="12882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37</a:t>
            </a:fld>
            <a:endParaRPr lang="en-CA"/>
          </a:p>
        </p:txBody>
      </p:sp>
    </p:spTree>
    <p:extLst>
      <p:ext uri="{BB962C8B-B14F-4D97-AF65-F5344CB8AC3E}">
        <p14:creationId xmlns:p14="http://schemas.microsoft.com/office/powerpoint/2010/main" val="1331484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38</a:t>
            </a:fld>
            <a:endParaRPr lang="en-CA"/>
          </a:p>
        </p:txBody>
      </p:sp>
    </p:spTree>
    <p:extLst>
      <p:ext uri="{BB962C8B-B14F-4D97-AF65-F5344CB8AC3E}">
        <p14:creationId xmlns:p14="http://schemas.microsoft.com/office/powerpoint/2010/main" val="401430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Higher unemployment rates among non-married men. Large change in recent recession</a:t>
            </a:r>
          </a:p>
          <a:p>
            <a:r>
              <a:rPr lang="en-US" dirty="0" smtClean="0"/>
              <a:t>2. Married and</a:t>
            </a:r>
            <a:r>
              <a:rPr lang="en-US" baseline="0" dirty="0" smtClean="0"/>
              <a:t> non-married unemployment for females are the same and same as married men. </a:t>
            </a:r>
          </a:p>
          <a:p>
            <a:r>
              <a:rPr lang="en-US" baseline="0" dirty="0" smtClean="0"/>
              <a:t>3. Non-married respond more to recent recession. </a:t>
            </a:r>
          </a:p>
          <a:p>
            <a:r>
              <a:rPr lang="en-US" baseline="0" dirty="0" smtClean="0"/>
              <a:t>4. Divorced and single males have the same response and level of UE that is different than married males.</a:t>
            </a: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391010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93716290-5AA8-4B90-BFCF-7538F11EB668}" type="slidenum">
              <a:rPr lang="en-CA" smtClean="0"/>
              <a:pPr/>
              <a:t>39</a:t>
            </a:fld>
            <a:endParaRPr lang="en-CA"/>
          </a:p>
        </p:txBody>
      </p:sp>
    </p:spTree>
    <p:extLst>
      <p:ext uri="{BB962C8B-B14F-4D97-AF65-F5344CB8AC3E}">
        <p14:creationId xmlns:p14="http://schemas.microsoft.com/office/powerpoint/2010/main" val="4030799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this regression on the simulated data, one </a:t>
            </a:r>
            <a:r>
              <a:rPr lang="en-GB" baseline="0" dirty="0" smtClean="0"/>
              <a:t>with age and one with actual experience.</a:t>
            </a:r>
          </a:p>
          <a:p>
            <a:endParaRPr lang="en-GB" baseline="0" dirty="0" smtClean="0"/>
          </a:p>
          <a:p>
            <a:r>
              <a:rPr lang="en-GB" baseline="0" dirty="0" smtClean="0"/>
              <a:t>Run these same sorts of regression on Men too. The male marriage premium is selection. But as women work more over time, they become less concerned with skill level of the men. And men should become more concerned with the skill type of women.</a:t>
            </a:r>
          </a:p>
          <a:p>
            <a:endParaRPr lang="en-GB" baseline="0" dirty="0" smtClean="0"/>
          </a:p>
          <a:p>
            <a:r>
              <a:rPr lang="en-GB" baseline="0" dirty="0" smtClean="0"/>
              <a:t>We can also include a person’s skill type in the regressions on simulated data. </a:t>
            </a:r>
            <a:endParaRPr lang="en-GB"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40</a:t>
            </a:fld>
            <a:endParaRPr lang="en-CA"/>
          </a:p>
        </p:txBody>
      </p:sp>
    </p:spTree>
    <p:extLst>
      <p:ext uri="{BB962C8B-B14F-4D97-AF65-F5344CB8AC3E}">
        <p14:creationId xmlns:p14="http://schemas.microsoft.com/office/powerpoint/2010/main" val="2207800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Run this regression on the simulated data, one </a:t>
            </a:r>
            <a:r>
              <a:rPr lang="en-GB" baseline="0" dirty="0" smtClean="0"/>
              <a:t>with age and one with actual experience.</a:t>
            </a:r>
          </a:p>
          <a:p>
            <a:endParaRPr lang="en-GB" baseline="0" dirty="0" smtClean="0"/>
          </a:p>
          <a:p>
            <a:r>
              <a:rPr lang="en-GB" baseline="0" dirty="0" smtClean="0"/>
              <a:t>Run these same sorts of regression on Men too. The male marriage premium is selection. But as women work more over time, they become less concerned with skill level of the men. And men should become more concerned with the skill type of women.</a:t>
            </a:r>
          </a:p>
          <a:p>
            <a:endParaRPr lang="en-GB" baseline="0" dirty="0" smtClean="0"/>
          </a:p>
          <a:p>
            <a:r>
              <a:rPr lang="en-GB" baseline="0" dirty="0" smtClean="0"/>
              <a:t>We can also include a person’s skill type in the regressions on simulated data. </a:t>
            </a:r>
            <a:endParaRPr lang="en-GB"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41</a:t>
            </a:fld>
            <a:endParaRPr lang="en-CA"/>
          </a:p>
        </p:txBody>
      </p:sp>
    </p:spTree>
    <p:extLst>
      <p:ext uri="{BB962C8B-B14F-4D97-AF65-F5344CB8AC3E}">
        <p14:creationId xmlns:p14="http://schemas.microsoft.com/office/powerpoint/2010/main" val="161615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42</a:t>
            </a:fld>
            <a:endParaRPr lang="en-CA"/>
          </a:p>
        </p:txBody>
      </p:sp>
    </p:spTree>
    <p:extLst>
      <p:ext uri="{BB962C8B-B14F-4D97-AF65-F5344CB8AC3E}">
        <p14:creationId xmlns:p14="http://schemas.microsoft.com/office/powerpoint/2010/main" val="89689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Large cohort employment rise for married females all ages: recent convergence (1965-75)</a:t>
            </a:r>
          </a:p>
          <a:p>
            <a:pPr marL="228600" indent="-228600">
              <a:buAutoNum type="arabicPeriod"/>
            </a:pPr>
            <a:r>
              <a:rPr lang="en-US" dirty="0" smtClean="0"/>
              <a:t>Small and</a:t>
            </a:r>
            <a:r>
              <a:rPr lang="en-US" baseline="0" dirty="0" smtClean="0"/>
              <a:t> similar </a:t>
            </a:r>
            <a:r>
              <a:rPr lang="en-US" dirty="0" smtClean="0"/>
              <a:t>rise in employment rates for non-married by cohort.</a:t>
            </a:r>
          </a:p>
          <a:p>
            <a:pPr marL="0" indent="0">
              <a:buNone/>
            </a:pPr>
            <a:endParaRPr lang="en-US" dirty="0" smtClean="0"/>
          </a:p>
          <a:p>
            <a:pPr marL="0" indent="0">
              <a:buNone/>
            </a:pPr>
            <a:r>
              <a:rPr lang="en-US" dirty="0" smtClean="0"/>
              <a:t>Can</a:t>
            </a:r>
            <a:r>
              <a:rPr lang="en-US" baseline="0" dirty="0" smtClean="0"/>
              <a:t> the model capture the convergence of the 65, 75 and 85 cohorts?</a:t>
            </a:r>
            <a:r>
              <a:rPr lang="en-US" dirty="0" smtClean="0"/>
              <a:t> </a:t>
            </a: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6</a:t>
            </a:fld>
            <a:endParaRPr lang="en-CA"/>
          </a:p>
        </p:txBody>
      </p:sp>
    </p:spTree>
    <p:extLst>
      <p:ext uri="{BB962C8B-B14F-4D97-AF65-F5344CB8AC3E}">
        <p14:creationId xmlns:p14="http://schemas.microsoft.com/office/powerpoint/2010/main" val="61567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Almost no change</a:t>
            </a:r>
            <a:r>
              <a:rPr lang="en-CA" baseline="0" dirty="0" smtClean="0"/>
              <a:t> by cohorts for men – married and non-married.</a:t>
            </a:r>
          </a:p>
          <a:p>
            <a:pPr marL="228600" indent="-228600">
              <a:buAutoNum type="arabicPeriod"/>
            </a:pPr>
            <a:r>
              <a:rPr lang="en-CA" baseline="0" dirty="0" smtClean="0"/>
              <a:t>Some decrease for both for 1965 men (more for non-married) </a:t>
            </a:r>
            <a:endParaRPr lang="en-CA"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7</a:t>
            </a:fld>
            <a:endParaRPr lang="en-CA"/>
          </a:p>
        </p:txBody>
      </p:sp>
    </p:spTree>
    <p:extLst>
      <p:ext uri="{BB962C8B-B14F-4D97-AF65-F5344CB8AC3E}">
        <p14:creationId xmlns:p14="http://schemas.microsoft.com/office/powerpoint/2010/main" val="347985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Since 1992 married females wages are higher than</a:t>
            </a:r>
            <a:r>
              <a:rPr lang="en-US" baseline="0" dirty="0" smtClean="0"/>
              <a:t> that non-married.</a:t>
            </a:r>
          </a:p>
          <a:p>
            <a:pPr marL="228600" indent="-228600">
              <a:buAutoNum type="arabicPeriod"/>
            </a:pPr>
            <a:r>
              <a:rPr lang="en-US" baseline="0" dirty="0" smtClean="0"/>
              <a:t>Single females wages stay constant since 2002 – similar to single men</a:t>
            </a:r>
          </a:p>
          <a:p>
            <a:pPr marL="228600" indent="-228600">
              <a:buAutoNum type="arabicPeriod"/>
            </a:pPr>
            <a:r>
              <a:rPr lang="en-US" baseline="0" dirty="0" smtClean="0"/>
              <a:t>Females look more like men – but trend and levels are still different </a:t>
            </a: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8</a:t>
            </a:fld>
            <a:endParaRPr lang="en-CA"/>
          </a:p>
        </p:txBody>
      </p:sp>
    </p:spTree>
    <p:extLst>
      <p:ext uri="{BB962C8B-B14F-4D97-AF65-F5344CB8AC3E}">
        <p14:creationId xmlns:p14="http://schemas.microsoft.com/office/powerpoint/2010/main" val="253715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Marriage premium for males is decreasing and for</a:t>
            </a:r>
            <a:r>
              <a:rPr lang="en-US" baseline="0" dirty="0" smtClean="0"/>
              <a:t> women is increasing. Selection into marriage has changed. Why?</a:t>
            </a:r>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9</a:t>
            </a:fld>
            <a:endParaRPr lang="en-CA"/>
          </a:p>
        </p:txBody>
      </p:sp>
    </p:spTree>
    <p:extLst>
      <p:ext uri="{BB962C8B-B14F-4D97-AF65-F5344CB8AC3E}">
        <p14:creationId xmlns:p14="http://schemas.microsoft.com/office/powerpoint/2010/main" val="277046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Mulligan and </a:t>
            </a:r>
            <a:r>
              <a:rPr lang="en-US" dirty="0" smtClean="0"/>
              <a:t>Rubinstein (2005)</a:t>
            </a:r>
          </a:p>
          <a:p>
            <a:endParaRPr lang="en-US" dirty="0" smtClean="0"/>
          </a:p>
          <a:p>
            <a:r>
              <a:rPr lang="en-CA" sz="1200" kern="1200" baseline="0" dirty="0" err="1" smtClean="0">
                <a:solidFill>
                  <a:schemeClr val="tx1"/>
                </a:solidFill>
                <a:latin typeface="+mn-lt"/>
                <a:ea typeface="+mn-ea"/>
                <a:cs typeface="+mn-cs"/>
              </a:rPr>
              <a:t>Blau</a:t>
            </a:r>
            <a:r>
              <a:rPr lang="en-CA" sz="1200" kern="1200" baseline="0" dirty="0" smtClean="0">
                <a:solidFill>
                  <a:schemeClr val="tx1"/>
                </a:solidFill>
                <a:latin typeface="+mn-lt"/>
                <a:ea typeface="+mn-ea"/>
                <a:cs typeface="+mn-cs"/>
              </a:rPr>
              <a:t> and Kahn (2007) `Changes in the labor supply behavior of married women: 1980-2000.‘  - women's labor supply became less</a:t>
            </a:r>
          </a:p>
          <a:p>
            <a:r>
              <a:rPr lang="en-CA" sz="1200" kern="1200" baseline="0" dirty="0" smtClean="0">
                <a:solidFill>
                  <a:schemeClr val="tx1"/>
                </a:solidFill>
                <a:latin typeface="+mn-lt"/>
                <a:ea typeface="+mn-ea"/>
                <a:cs typeface="+mn-cs"/>
              </a:rPr>
              <a:t>responsive to their husbands' wages over time.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GREENWOOD and SESHADRI (2005): “Technological Progress and Economic Transformation,”</a:t>
            </a:r>
          </a:p>
          <a:p>
            <a:endParaRPr lang="en-CA"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Fernandez and Wong (2011) `The disappearing gender gap: The impact of divorce, wages, and preferences on education choices and women's work.‘ - </a:t>
            </a:r>
            <a:r>
              <a:rPr lang="en-CA" sz="1200" kern="1200" baseline="0" dirty="0" smtClean="0">
                <a:solidFill>
                  <a:schemeClr val="tx1"/>
                </a:solidFill>
                <a:latin typeface="+mn-lt"/>
                <a:ea typeface="+mn-ea"/>
                <a:cs typeface="+mn-cs"/>
              </a:rPr>
              <a:t>argue that the increase in the probability of divorce can explain a large proportion of the observed changes in female employment from the 1935 to the 1955 cohort.</a:t>
            </a:r>
            <a:endParaRPr lang="en-CA" dirty="0" smtClean="0"/>
          </a:p>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716290-5AA8-4B90-BFCF-7538F11EB668}" type="slidenum">
              <a:rPr lang="en-CA" smtClean="0"/>
              <a:pPr/>
              <a:t>11</a:t>
            </a:fld>
            <a:endParaRPr lang="en-CA"/>
          </a:p>
        </p:txBody>
      </p:sp>
    </p:spTree>
    <p:extLst>
      <p:ext uri="{BB962C8B-B14F-4D97-AF65-F5344CB8AC3E}">
        <p14:creationId xmlns:p14="http://schemas.microsoft.com/office/powerpoint/2010/main" val="66663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6290-5AA8-4B90-BFCF-7538F11EB668}" type="slidenum">
              <a:rPr lang="en-CA" smtClean="0"/>
              <a:pPr/>
              <a:t>13</a:t>
            </a:fld>
            <a:endParaRPr lang="en-CA"/>
          </a:p>
        </p:txBody>
      </p:sp>
    </p:spTree>
    <p:extLst>
      <p:ext uri="{BB962C8B-B14F-4D97-AF65-F5344CB8AC3E}">
        <p14:creationId xmlns:p14="http://schemas.microsoft.com/office/powerpoint/2010/main" val="2068013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he-IL" smtClean="0"/>
              <a:t>05/06/2013</a:t>
            </a:r>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1D1BCC-8D78-4931-8383-1492A443E39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he-IL" smtClean="0"/>
              <a:t>05/06/2013</a:t>
            </a:r>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he-IL" smtClean="0"/>
              <a:t>05/06/2013</a:t>
            </a:r>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he-IL" smtClean="0"/>
              <a:t>05/06/2013</a:t>
            </a:r>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1D1BCC-8D78-4931-8383-1492A443E39C}" type="slidenum">
              <a:rPr lang="en-CA" smtClean="0"/>
              <a:pPr/>
              <a:t>‹#›</a:t>
            </a:fld>
            <a:endParaRPr lang="en-CA"/>
          </a:p>
        </p:txBody>
      </p:sp>
    </p:spTree>
    <p:extLst>
      <p:ext uri="{BB962C8B-B14F-4D97-AF65-F5344CB8AC3E}">
        <p14:creationId xmlns:p14="http://schemas.microsoft.com/office/powerpoint/2010/main" val="160944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he-IL" smtClean="0">
                <a:solidFill>
                  <a:prstClr val="black"/>
                </a:solidFill>
              </a:rPr>
              <a:t>05/06/2013</a:t>
            </a:r>
            <a:endParaRPr lang="en-CA">
              <a:solidFill>
                <a:prstClr val="black"/>
              </a:solidFill>
            </a:endParaRPr>
          </a:p>
        </p:txBody>
      </p:sp>
      <p:sp>
        <p:nvSpPr>
          <p:cNvPr id="5" name="Footer Placeholder 4"/>
          <p:cNvSpPr>
            <a:spLocks noGrp="1"/>
          </p:cNvSpPr>
          <p:nvPr>
            <p:ph type="ftr" sz="quarter" idx="11"/>
          </p:nvPr>
        </p:nvSpPr>
        <p:spPr/>
        <p:txBody>
          <a:bodyPr/>
          <a:lstStyle>
            <a:extLst/>
          </a:lstStyle>
          <a:p>
            <a:endParaRPr lang="en-CA">
              <a:solidFill>
                <a:prstClr val="black"/>
              </a:solidFill>
            </a:endParaRPr>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solidFill>
                  <a:prstClr val="black"/>
                </a:solidFill>
              </a:rPr>
              <a:pPr/>
              <a:t>‹#›</a:t>
            </a:fld>
            <a:endParaRPr lang="en-CA">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8375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he-IL" smtClean="0">
                <a:solidFill>
                  <a:prstClr val="white"/>
                </a:solidFill>
              </a:rPr>
              <a:t>05/06/2013</a:t>
            </a:r>
            <a:endParaRPr lang="en-CA">
              <a:solidFill>
                <a:prstClr val="white"/>
              </a:solidFill>
            </a:endParaRPr>
          </a:p>
        </p:txBody>
      </p:sp>
      <p:sp>
        <p:nvSpPr>
          <p:cNvPr id="5" name="Footer Placeholder 4"/>
          <p:cNvSpPr>
            <a:spLocks noGrp="1"/>
          </p:cNvSpPr>
          <p:nvPr>
            <p:ph type="ftr" sz="quarter" idx="11"/>
          </p:nvPr>
        </p:nvSpPr>
        <p:spPr/>
        <p:txBody>
          <a:bodyPr/>
          <a:lstStyle>
            <a:extLst/>
          </a:lstStyle>
          <a:p>
            <a:endParaRPr lang="en-CA">
              <a:solidFill>
                <a:prstClr val="white"/>
              </a:solidFill>
            </a:endParaRPr>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solidFill>
                  <a:prstClr val="white"/>
                </a:solidFill>
              </a:rPr>
              <a:pPr/>
              <a:t>‹#›</a:t>
            </a:fld>
            <a:endParaRPr lang="en-CA">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6957444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he-IL" smtClean="0">
                <a:solidFill>
                  <a:prstClr val="white"/>
                </a:solidFill>
              </a:rPr>
              <a:t>05/06/2013</a:t>
            </a:r>
            <a:endParaRPr lang="en-CA">
              <a:solidFill>
                <a:prstClr val="white"/>
              </a:solidFill>
            </a:endParaRPr>
          </a:p>
        </p:txBody>
      </p:sp>
      <p:sp>
        <p:nvSpPr>
          <p:cNvPr id="6" name="Footer Placeholder 5"/>
          <p:cNvSpPr>
            <a:spLocks noGrp="1"/>
          </p:cNvSpPr>
          <p:nvPr>
            <p:ph type="ftr" sz="quarter" idx="11"/>
          </p:nvPr>
        </p:nvSpPr>
        <p:spPr/>
        <p:txBody>
          <a:bodyPr/>
          <a:lstStyle>
            <a:extLst/>
          </a:lstStyle>
          <a:p>
            <a:endParaRPr lang="en-CA">
              <a:solidFill>
                <a:prstClr val="white"/>
              </a:solidFill>
            </a:endParaRPr>
          </a:p>
        </p:txBody>
      </p:sp>
      <p:sp>
        <p:nvSpPr>
          <p:cNvPr id="7" name="Slide Number Placeholder 6"/>
          <p:cNvSpPr>
            <a:spLocks noGrp="1"/>
          </p:cNvSpPr>
          <p:nvPr>
            <p:ph type="sldNum" sz="quarter" idx="12"/>
          </p:nvPr>
        </p:nvSpPr>
        <p:spPr/>
        <p:txBody>
          <a:bodyPr/>
          <a:lstStyle>
            <a:extLst/>
          </a:lstStyle>
          <a:p>
            <a:fld id="{251D1BCC-8D78-4931-8383-1492A443E39C}" type="slidenum">
              <a:rPr lang="en-CA" smtClean="0">
                <a:solidFill>
                  <a:prstClr val="white"/>
                </a:solidFill>
              </a:rPr>
              <a:pPr/>
              <a:t>‹#›</a:t>
            </a:fld>
            <a:endParaRPr lang="en-CA">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1144735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he-IL" smtClean="0">
                <a:solidFill>
                  <a:prstClr val="black"/>
                </a:solidFill>
              </a:rPr>
              <a:t>05/06/2013</a:t>
            </a:r>
            <a:endParaRPr lang="en-CA">
              <a:solidFill>
                <a:prstClr val="black"/>
              </a:solidFill>
            </a:endParaRPr>
          </a:p>
        </p:txBody>
      </p:sp>
      <p:sp>
        <p:nvSpPr>
          <p:cNvPr id="8" name="Footer Placeholder 7"/>
          <p:cNvSpPr>
            <a:spLocks noGrp="1"/>
          </p:cNvSpPr>
          <p:nvPr>
            <p:ph type="ftr" sz="quarter" idx="11"/>
          </p:nvPr>
        </p:nvSpPr>
        <p:spPr/>
        <p:txBody>
          <a:bodyPr/>
          <a:lstStyle>
            <a:extLst/>
          </a:lstStyle>
          <a:p>
            <a:endParaRPr lang="en-CA">
              <a:solidFill>
                <a:prstClr val="black"/>
              </a:solidFill>
            </a:endParaRPr>
          </a:p>
        </p:txBody>
      </p:sp>
      <p:sp>
        <p:nvSpPr>
          <p:cNvPr id="9" name="Slide Number Placeholder 8"/>
          <p:cNvSpPr>
            <a:spLocks noGrp="1"/>
          </p:cNvSpPr>
          <p:nvPr>
            <p:ph type="sldNum" sz="quarter" idx="12"/>
          </p:nvPr>
        </p:nvSpPr>
        <p:spPr/>
        <p:txBody>
          <a:bodyPr/>
          <a:lstStyle>
            <a:extLst/>
          </a:lstStyle>
          <a:p>
            <a:fld id="{251D1BCC-8D78-4931-8383-1492A443E39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63227060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he-IL" smtClean="0">
                <a:solidFill>
                  <a:prstClr val="white"/>
                </a:solidFill>
              </a:rPr>
              <a:t>05/06/2013</a:t>
            </a:r>
            <a:endParaRPr lang="en-CA">
              <a:solidFill>
                <a:prstClr val="white"/>
              </a:solidFill>
            </a:endParaRPr>
          </a:p>
        </p:txBody>
      </p:sp>
      <p:sp>
        <p:nvSpPr>
          <p:cNvPr id="4" name="Footer Placeholder 3"/>
          <p:cNvSpPr>
            <a:spLocks noGrp="1"/>
          </p:cNvSpPr>
          <p:nvPr>
            <p:ph type="ftr" sz="quarter" idx="11"/>
          </p:nvPr>
        </p:nvSpPr>
        <p:spPr/>
        <p:txBody>
          <a:bodyPr/>
          <a:lstStyle>
            <a:extLst/>
          </a:lstStyle>
          <a:p>
            <a:endParaRPr lang="en-CA">
              <a:solidFill>
                <a:prstClr val="white"/>
              </a:solidFill>
            </a:endParaRPr>
          </a:p>
        </p:txBody>
      </p:sp>
      <p:sp>
        <p:nvSpPr>
          <p:cNvPr id="5" name="Slide Number Placeholder 4"/>
          <p:cNvSpPr>
            <a:spLocks noGrp="1"/>
          </p:cNvSpPr>
          <p:nvPr>
            <p:ph type="sldNum" sz="quarter" idx="12"/>
          </p:nvPr>
        </p:nvSpPr>
        <p:spPr/>
        <p:txBody>
          <a:bodyPr/>
          <a:lstStyle>
            <a:extLst/>
          </a:lstStyle>
          <a:p>
            <a:fld id="{251D1BCC-8D78-4931-8383-1492A443E39C}" type="slidenum">
              <a:rPr lang="en-CA" smtClean="0">
                <a:solidFill>
                  <a:prstClr val="white"/>
                </a:solidFill>
              </a:rPr>
              <a:pPr/>
              <a:t>‹#›</a:t>
            </a:fld>
            <a:endParaRPr lang="en-CA">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241286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he-IL" smtClean="0">
                <a:solidFill>
                  <a:prstClr val="black"/>
                </a:solidFill>
              </a:rPr>
              <a:t>05/06/2013</a:t>
            </a:r>
            <a:endParaRPr lang="en-CA">
              <a:solidFill>
                <a:prstClr val="black"/>
              </a:solidFill>
            </a:endParaRPr>
          </a:p>
        </p:txBody>
      </p:sp>
      <p:sp>
        <p:nvSpPr>
          <p:cNvPr id="3" name="Footer Placeholder 2"/>
          <p:cNvSpPr>
            <a:spLocks noGrp="1"/>
          </p:cNvSpPr>
          <p:nvPr>
            <p:ph type="ftr" sz="quarter" idx="11"/>
          </p:nvPr>
        </p:nvSpPr>
        <p:spPr/>
        <p:txBody>
          <a:bodyPr/>
          <a:lstStyle>
            <a:extLst/>
          </a:lstStyle>
          <a:p>
            <a:endParaRPr lang="en-CA">
              <a:solidFill>
                <a:prstClr val="black"/>
              </a:solidFill>
            </a:endParaRPr>
          </a:p>
        </p:txBody>
      </p:sp>
      <p:sp>
        <p:nvSpPr>
          <p:cNvPr id="4" name="Slide Number Placeholder 3"/>
          <p:cNvSpPr>
            <a:spLocks noGrp="1"/>
          </p:cNvSpPr>
          <p:nvPr>
            <p:ph type="sldNum" sz="quarter" idx="12"/>
          </p:nvPr>
        </p:nvSpPr>
        <p:spPr/>
        <p:txBody>
          <a:bodyPr/>
          <a:lstStyle>
            <a:extLst/>
          </a:lstStyle>
          <a:p>
            <a:fld id="{251D1BCC-8D78-4931-8383-1492A443E39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144966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he-IL" smtClean="0">
                <a:solidFill>
                  <a:prstClr val="black"/>
                </a:solidFill>
              </a:rPr>
              <a:t>05/06/2013</a:t>
            </a:r>
            <a:endParaRPr lang="en-CA">
              <a:solidFill>
                <a:prstClr val="black"/>
              </a:solidFill>
            </a:endParaRPr>
          </a:p>
        </p:txBody>
      </p:sp>
      <p:sp>
        <p:nvSpPr>
          <p:cNvPr id="6" name="Footer Placeholder 5"/>
          <p:cNvSpPr>
            <a:spLocks noGrp="1"/>
          </p:cNvSpPr>
          <p:nvPr>
            <p:ph type="ftr" sz="quarter" idx="11"/>
          </p:nvPr>
        </p:nvSpPr>
        <p:spPr/>
        <p:txBody>
          <a:bodyPr/>
          <a:lstStyle>
            <a:extLst/>
          </a:lstStyle>
          <a:p>
            <a:endParaRPr lang="en-CA">
              <a:solidFill>
                <a:prstClr val="black"/>
              </a:solidFill>
            </a:endParaRPr>
          </a:p>
        </p:txBody>
      </p:sp>
      <p:sp>
        <p:nvSpPr>
          <p:cNvPr id="7" name="Slide Number Placeholder 6"/>
          <p:cNvSpPr>
            <a:spLocks noGrp="1"/>
          </p:cNvSpPr>
          <p:nvPr>
            <p:ph type="sldNum" sz="quarter" idx="12"/>
          </p:nvPr>
        </p:nvSpPr>
        <p:spPr/>
        <p:txBody>
          <a:bodyPr/>
          <a:lstStyle>
            <a:extLst/>
          </a:lstStyle>
          <a:p>
            <a:fld id="{251D1BCC-8D78-4931-8383-1492A443E39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050986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he-IL" smtClean="0"/>
              <a:t>05/06/2013</a:t>
            </a:r>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he-IL" smtClean="0">
                <a:solidFill>
                  <a:prstClr val="white"/>
                </a:solidFill>
              </a:rPr>
              <a:t>05/06/2013</a:t>
            </a:r>
            <a:endParaRPr lang="en-CA">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1D1BCC-8D78-4931-8383-1492A443E39C}" type="slidenum">
              <a:rPr lang="en-CA" smtClean="0">
                <a:solidFill>
                  <a:prstClr val="white"/>
                </a:solidFill>
              </a:rPr>
              <a:pPr/>
              <a:t>‹#›</a:t>
            </a:fld>
            <a:endParaRPr lang="en-CA">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5005854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he-IL" smtClean="0">
                <a:solidFill>
                  <a:prstClr val="black"/>
                </a:solidFill>
              </a:rPr>
              <a:t>05/06/2013</a:t>
            </a:r>
            <a:endParaRPr lang="en-CA">
              <a:solidFill>
                <a:prstClr val="black"/>
              </a:solidFill>
            </a:endParaRPr>
          </a:p>
        </p:txBody>
      </p:sp>
      <p:sp>
        <p:nvSpPr>
          <p:cNvPr id="5" name="Footer Placeholder 4"/>
          <p:cNvSpPr>
            <a:spLocks noGrp="1"/>
          </p:cNvSpPr>
          <p:nvPr>
            <p:ph type="ftr" sz="quarter" idx="11"/>
          </p:nvPr>
        </p:nvSpPr>
        <p:spPr/>
        <p:txBody>
          <a:bodyPr/>
          <a:lstStyle>
            <a:extLst/>
          </a:lstStyle>
          <a:p>
            <a:endParaRPr lang="en-CA">
              <a:solidFill>
                <a:prstClr val="black"/>
              </a:solidFill>
            </a:endParaRPr>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93288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he-IL" smtClean="0">
                <a:solidFill>
                  <a:prstClr val="black"/>
                </a:solidFill>
              </a:rPr>
              <a:t>05/06/2013</a:t>
            </a:r>
            <a:endParaRPr lang="en-CA">
              <a:solidFill>
                <a:prstClr val="black"/>
              </a:solidFill>
            </a:endParaRPr>
          </a:p>
        </p:txBody>
      </p:sp>
      <p:sp>
        <p:nvSpPr>
          <p:cNvPr id="5" name="Footer Placeholder 4"/>
          <p:cNvSpPr>
            <a:spLocks noGrp="1"/>
          </p:cNvSpPr>
          <p:nvPr>
            <p:ph type="ftr" sz="quarter" idx="11"/>
          </p:nvPr>
        </p:nvSpPr>
        <p:spPr/>
        <p:txBody>
          <a:bodyPr/>
          <a:lstStyle>
            <a:extLst/>
          </a:lstStyle>
          <a:p>
            <a:endParaRPr lang="en-CA">
              <a:solidFill>
                <a:prstClr val="black"/>
              </a:solidFill>
            </a:endParaRPr>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367911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he-IL" smtClean="0"/>
              <a:t>05/06/2013</a:t>
            </a:r>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51D1BCC-8D78-4931-8383-1492A443E39C}"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he-IL" smtClean="0"/>
              <a:t>05/06/2013</a:t>
            </a:r>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51D1BCC-8D78-4931-8383-1492A443E39C}"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he-IL" smtClean="0"/>
              <a:t>05/06/2013</a:t>
            </a:r>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51D1BCC-8D78-4931-8383-1492A443E39C}"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he-IL" smtClean="0"/>
              <a:t>05/06/2013</a:t>
            </a:r>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51D1BCC-8D78-4931-8383-1492A443E39C}"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he-IL" smtClean="0"/>
              <a:t>05/06/2013</a:t>
            </a:r>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51D1BCC-8D78-4931-8383-1492A443E39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he-IL" smtClean="0"/>
              <a:t>05/06/2013</a:t>
            </a:r>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51D1BCC-8D78-4931-8383-1492A443E39C}"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he-IL" smtClean="0"/>
              <a:t>05/06/2013</a:t>
            </a:r>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1D1BCC-8D78-4931-8383-1492A443E39C}"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he-IL" smtClean="0"/>
              <a:t>05/06/2013</a:t>
            </a:r>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1D1BCC-8D78-4931-8383-1492A443E39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he-IL" smtClean="0">
                <a:solidFill>
                  <a:prstClr val="black"/>
                </a:solidFill>
              </a:rPr>
              <a:t>05/06/2013</a:t>
            </a:r>
            <a:endParaRPr lang="en-CA">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1D1BCC-8D78-4931-8383-1492A443E39C}"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val="4484520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19.x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31.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31.xml"/><Relationship Id="rId3" Type="http://schemas.openxmlformats.org/officeDocument/2006/relationships/chart" Target="../charts/chart21.xml"/><Relationship Id="rId7" Type="http://schemas.openxmlformats.org/officeDocument/2006/relationships/chart" Target="../charts/chart25.xml"/><Relationship Id="rId12" Type="http://schemas.openxmlformats.org/officeDocument/2006/relationships/chart" Target="../charts/chart30.xml"/><Relationship Id="rId17" Type="http://schemas.openxmlformats.org/officeDocument/2006/relationships/chart" Target="../charts/chart35.xml"/><Relationship Id="rId2" Type="http://schemas.openxmlformats.org/officeDocument/2006/relationships/notesSlide" Target="../notesSlides/notesSlide22.xml"/><Relationship Id="rId16" Type="http://schemas.openxmlformats.org/officeDocument/2006/relationships/chart" Target="../charts/chart34.xml"/><Relationship Id="rId1" Type="http://schemas.openxmlformats.org/officeDocument/2006/relationships/slideLayout" Target="../slideLayouts/slideLayout2.xml"/><Relationship Id="rId6" Type="http://schemas.openxmlformats.org/officeDocument/2006/relationships/chart" Target="../charts/chart24.xml"/><Relationship Id="rId11" Type="http://schemas.openxmlformats.org/officeDocument/2006/relationships/chart" Target="../charts/chart29.xml"/><Relationship Id="rId5" Type="http://schemas.openxmlformats.org/officeDocument/2006/relationships/chart" Target="../charts/chart23.xml"/><Relationship Id="rId15" Type="http://schemas.openxmlformats.org/officeDocument/2006/relationships/chart" Target="../charts/chart33.xml"/><Relationship Id="rId10" Type="http://schemas.openxmlformats.org/officeDocument/2006/relationships/chart" Target="../charts/chart28.xml"/><Relationship Id="rId4" Type="http://schemas.openxmlformats.org/officeDocument/2006/relationships/chart" Target="../charts/chart22.xml"/><Relationship Id="rId9" Type="http://schemas.openxmlformats.org/officeDocument/2006/relationships/chart" Target="../charts/chart27.xml"/><Relationship Id="rId1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chart" Target="../charts/chart36.xml"/><Relationship Id="rId7" Type="http://schemas.openxmlformats.org/officeDocument/2006/relationships/chart" Target="../charts/chart40.xml"/><Relationship Id="rId12" Type="http://schemas.openxmlformats.org/officeDocument/2006/relationships/chart" Target="../charts/chart4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39.xml"/><Relationship Id="rId11" Type="http://schemas.openxmlformats.org/officeDocument/2006/relationships/chart" Target="../charts/chart44.xml"/><Relationship Id="rId5" Type="http://schemas.openxmlformats.org/officeDocument/2006/relationships/chart" Target="../charts/chart38.xml"/><Relationship Id="rId10" Type="http://schemas.openxmlformats.org/officeDocument/2006/relationships/chart" Target="../charts/chart43.xml"/><Relationship Id="rId4" Type="http://schemas.openxmlformats.org/officeDocument/2006/relationships/chart" Target="../charts/chart37.xml"/><Relationship Id="rId9" Type="http://schemas.openxmlformats.org/officeDocument/2006/relationships/chart" Target="../charts/char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476672"/>
            <a:ext cx="7772400" cy="3269921"/>
          </a:xfrm>
        </p:spPr>
        <p:txBody>
          <a:bodyPr>
            <a:normAutofit fontScale="90000"/>
          </a:bodyPr>
          <a:lstStyle/>
          <a:p>
            <a:pPr algn="ctr"/>
            <a:r>
              <a:rPr lang="en-CA" sz="3600" dirty="0" smtClean="0">
                <a:solidFill>
                  <a:schemeClr val="accent1"/>
                </a:solidFill>
              </a:rPr>
              <a:t/>
            </a:r>
            <a:br>
              <a:rPr lang="en-CA" sz="3600" dirty="0" smtClean="0">
                <a:solidFill>
                  <a:schemeClr val="accent1"/>
                </a:solidFill>
              </a:rPr>
            </a:br>
            <a:r>
              <a:rPr lang="en-CA" sz="3600" dirty="0">
                <a:solidFill>
                  <a:schemeClr val="accent1"/>
                </a:solidFill>
              </a:rPr>
              <a:t/>
            </a:r>
            <a:br>
              <a:rPr lang="en-CA" sz="3600" dirty="0">
                <a:solidFill>
                  <a:schemeClr val="accent1"/>
                </a:solidFill>
              </a:rPr>
            </a:br>
            <a:r>
              <a:rPr lang="en-CA" sz="3600" dirty="0" smtClean="0">
                <a:solidFill>
                  <a:schemeClr val="accent1"/>
                </a:solidFill>
              </a:rPr>
              <a:t/>
            </a:r>
            <a:br>
              <a:rPr lang="en-CA" sz="3600" dirty="0" smtClean="0">
                <a:solidFill>
                  <a:schemeClr val="accent1"/>
                </a:solidFill>
              </a:rPr>
            </a:br>
            <a:r>
              <a:rPr lang="en-CA" sz="3600" dirty="0">
                <a:solidFill>
                  <a:schemeClr val="accent1"/>
                </a:solidFill>
              </a:rPr>
              <a:t/>
            </a:r>
            <a:br>
              <a:rPr lang="en-CA" sz="3600" dirty="0">
                <a:solidFill>
                  <a:schemeClr val="accent1"/>
                </a:solidFill>
              </a:rPr>
            </a:br>
            <a:r>
              <a:rPr lang="en-CA" sz="3600" dirty="0" smtClean="0">
                <a:solidFill>
                  <a:schemeClr val="accent1"/>
                </a:solidFill>
              </a:rPr>
              <a:t/>
            </a:r>
            <a:br>
              <a:rPr lang="en-CA" sz="3600" dirty="0" smtClean="0">
                <a:solidFill>
                  <a:schemeClr val="accent1"/>
                </a:solidFill>
              </a:rPr>
            </a:br>
            <a:r>
              <a:rPr lang="en-CA" sz="3600" dirty="0">
                <a:solidFill>
                  <a:schemeClr val="accent1"/>
                </a:solidFill>
              </a:rPr>
              <a:t/>
            </a:r>
            <a:br>
              <a:rPr lang="en-CA" sz="3600" dirty="0">
                <a:solidFill>
                  <a:schemeClr val="accent1"/>
                </a:solidFill>
              </a:rPr>
            </a:br>
            <a:r>
              <a:rPr lang="en-CA" sz="3600" dirty="0" smtClean="0">
                <a:solidFill>
                  <a:schemeClr val="accent1"/>
                </a:solidFill>
              </a:rPr>
              <a:t/>
            </a:r>
            <a:br>
              <a:rPr lang="en-CA" sz="3600" dirty="0" smtClean="0">
                <a:solidFill>
                  <a:schemeClr val="accent1"/>
                </a:solidFill>
              </a:rPr>
            </a:br>
            <a:r>
              <a:rPr lang="en-CA" dirty="0" smtClean="0">
                <a:solidFill>
                  <a:schemeClr val="accent1"/>
                </a:solidFill>
              </a:rPr>
              <a:t/>
            </a:r>
            <a:br>
              <a:rPr lang="en-CA" dirty="0" smtClean="0">
                <a:solidFill>
                  <a:schemeClr val="accent1"/>
                </a:solidFill>
              </a:rPr>
            </a:br>
            <a:r>
              <a:rPr lang="en-CA" dirty="0">
                <a:solidFill>
                  <a:schemeClr val="accent1"/>
                </a:solidFill>
              </a:rPr>
              <a:t/>
            </a:r>
            <a:br>
              <a:rPr lang="en-CA" dirty="0">
                <a:solidFill>
                  <a:schemeClr val="accent1"/>
                </a:solidFill>
              </a:rPr>
            </a:br>
            <a:r>
              <a:rPr lang="en-CA" dirty="0"/>
              <a:t> </a:t>
            </a:r>
            <a:br>
              <a:rPr lang="en-CA" dirty="0"/>
            </a:br>
            <a:endParaRPr lang="en-CA" dirty="0"/>
          </a:p>
        </p:txBody>
      </p:sp>
      <p:sp>
        <p:nvSpPr>
          <p:cNvPr id="5" name="Subtitle 4"/>
          <p:cNvSpPr>
            <a:spLocks noGrp="1"/>
          </p:cNvSpPr>
          <p:nvPr>
            <p:ph type="subTitle" idx="1"/>
          </p:nvPr>
        </p:nvSpPr>
        <p:spPr>
          <a:xfrm>
            <a:off x="572155" y="3194978"/>
            <a:ext cx="7918648" cy="1329562"/>
          </a:xfrm>
        </p:spPr>
        <p:txBody>
          <a:bodyPr>
            <a:normAutofit fontScale="25000" lnSpcReduction="20000"/>
          </a:bodyPr>
          <a:lstStyle/>
          <a:p>
            <a:pPr algn="ctr"/>
            <a:r>
              <a:rPr lang="en-CA" sz="9600" b="1" dirty="0" smtClean="0">
                <a:solidFill>
                  <a:schemeClr val="tx1"/>
                </a:solidFill>
              </a:rPr>
              <a:t>Zvi Eckstein, Michael Keane and Osnat Lifshitz</a:t>
            </a:r>
          </a:p>
          <a:p>
            <a:pPr algn="ctr"/>
            <a:endParaRPr lang="en-CA" dirty="0" smtClean="0"/>
          </a:p>
          <a:p>
            <a:pPr algn="ctr"/>
            <a:endParaRPr lang="en-CA" dirty="0"/>
          </a:p>
          <a:p>
            <a:pPr algn="ctr"/>
            <a:endParaRPr lang="en-CA" dirty="0"/>
          </a:p>
          <a:p>
            <a:pPr algn="ctr"/>
            <a:endParaRPr lang="en-CA" dirty="0" smtClean="0"/>
          </a:p>
          <a:p>
            <a:pPr algn="ctr"/>
            <a:r>
              <a:rPr lang="en-US" sz="6400" b="1" dirty="0" smtClean="0">
                <a:solidFill>
                  <a:schemeClr val="tx1"/>
                </a:solidFill>
              </a:rPr>
              <a:t>March 2016</a:t>
            </a:r>
          </a:p>
          <a:p>
            <a:pPr algn="ctr"/>
            <a:endParaRPr lang="en-CA" sz="6400" dirty="0" smtClean="0">
              <a:solidFill>
                <a:srgbClr val="FFFF00"/>
              </a:solidFill>
            </a:endParaRPr>
          </a:p>
        </p:txBody>
      </p:sp>
      <p:sp>
        <p:nvSpPr>
          <p:cNvPr id="2" name="Slide Number Placeholder 1"/>
          <p:cNvSpPr>
            <a:spLocks noGrp="1"/>
          </p:cNvSpPr>
          <p:nvPr>
            <p:ph type="sldNum" sz="quarter" idx="12"/>
          </p:nvPr>
        </p:nvSpPr>
        <p:spPr/>
        <p:txBody>
          <a:bodyPr/>
          <a:lstStyle/>
          <a:p>
            <a:fld id="{251D1BCC-8D78-4931-8383-1492A443E39C}" type="slidenum">
              <a:rPr lang="en-CA" smtClean="0"/>
              <a:pPr/>
              <a:t>1</a:t>
            </a:fld>
            <a:endParaRPr lang="en-CA"/>
          </a:p>
        </p:txBody>
      </p:sp>
      <p:sp>
        <p:nvSpPr>
          <p:cNvPr id="3" name="TextBox 2"/>
          <p:cNvSpPr txBox="1"/>
          <p:nvPr/>
        </p:nvSpPr>
        <p:spPr>
          <a:xfrm>
            <a:off x="395536" y="476672"/>
            <a:ext cx="8208911" cy="3170099"/>
          </a:xfrm>
          <a:prstGeom prst="rect">
            <a:avLst/>
          </a:prstGeom>
          <a:noFill/>
        </p:spPr>
        <p:txBody>
          <a:bodyPr wrap="square" rtlCol="1">
            <a:spAutoFit/>
          </a:bodyPr>
          <a:lstStyle/>
          <a:p>
            <a:pPr algn="ctr"/>
            <a:r>
              <a:rPr lang="en-AU" sz="3600" b="1" dirty="0">
                <a:solidFill>
                  <a:srgbClr val="00682F"/>
                </a:solidFill>
              </a:rPr>
              <a:t>Sources of Change in the Life-Cycle Decisions of American Men and Women: 1962-2014</a:t>
            </a:r>
            <a:endParaRPr lang="en-US" sz="3600" b="1" dirty="0">
              <a:solidFill>
                <a:srgbClr val="00682F"/>
              </a:solidFill>
            </a:endParaRPr>
          </a:p>
          <a:p>
            <a:r>
              <a:rPr lang="en-AU" sz="3600" b="1" dirty="0"/>
              <a:t> </a:t>
            </a:r>
            <a:endParaRPr lang="en-US" sz="3600" dirty="0"/>
          </a:p>
          <a:p>
            <a:pPr algn="ctr"/>
            <a:r>
              <a:rPr lang="en-US" sz="2800" dirty="0">
                <a:solidFill>
                  <a:schemeClr val="accent1"/>
                </a:solidFill>
              </a:rPr>
              <a:t/>
            </a:r>
            <a:br>
              <a:rPr lang="en-US" sz="2800" dirty="0">
                <a:solidFill>
                  <a:schemeClr val="accent1"/>
                </a:solidFill>
              </a:rPr>
            </a:br>
            <a:endParaRPr lang="he-IL" sz="2800" dirty="0">
              <a:solidFill>
                <a:schemeClr val="accent1"/>
              </a:solidFill>
            </a:endParaRPr>
          </a:p>
        </p:txBody>
      </p:sp>
      <p:sp>
        <p:nvSpPr>
          <p:cNvPr id="6" name="TextBox 5"/>
          <p:cNvSpPr txBox="1"/>
          <p:nvPr/>
        </p:nvSpPr>
        <p:spPr>
          <a:xfrm>
            <a:off x="1979712" y="6082809"/>
            <a:ext cx="5464958" cy="369332"/>
          </a:xfrm>
          <a:prstGeom prst="rect">
            <a:avLst/>
          </a:prstGeom>
          <a:noFill/>
        </p:spPr>
        <p:txBody>
          <a:bodyPr wrap="none" rtlCol="1">
            <a:spAutoFit/>
          </a:bodyPr>
          <a:lstStyle/>
          <a:p>
            <a:pPr algn="ctr"/>
            <a:r>
              <a:rPr lang="en-US" dirty="0" smtClean="0"/>
              <a:t>University of Pennsylvania, September 8, 2016</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93" y="570000"/>
            <a:ext cx="8856984" cy="5544616"/>
          </a:xfrm>
        </p:spPr>
        <p:txBody>
          <a:bodyPr>
            <a:normAutofit fontScale="85000" lnSpcReduction="10000"/>
          </a:bodyPr>
          <a:lstStyle/>
          <a:p>
            <a:pPr>
              <a:lnSpc>
                <a:spcPct val="160000"/>
              </a:lnSpc>
              <a:spcBef>
                <a:spcPts val="0"/>
              </a:spcBef>
              <a:buFont typeface="Wingdings" panose="05000000000000000000" pitchFamily="2" charset="2"/>
              <a:buChar char="ü"/>
            </a:pPr>
            <a:r>
              <a:rPr lang="en-US" sz="2800" b="1" dirty="0" smtClean="0">
                <a:cs typeface="+mj-cs"/>
              </a:rPr>
              <a:t>How much </a:t>
            </a:r>
            <a:r>
              <a:rPr lang="en-AU" sz="2800" b="1" dirty="0" smtClean="0">
                <a:cs typeface="+mj-cs"/>
              </a:rPr>
              <a:t>the </a:t>
            </a:r>
            <a:r>
              <a:rPr lang="en-AU" sz="2800" b="1" dirty="0">
                <a:cs typeface="+mj-cs"/>
              </a:rPr>
              <a:t>differences in education, work, marriage/divorce and fertility across the five </a:t>
            </a:r>
            <a:r>
              <a:rPr lang="en-AU" sz="2800" b="1" dirty="0" smtClean="0">
                <a:cs typeface="+mj-cs"/>
              </a:rPr>
              <a:t>cohorts (35, 45, 55, 65, 75) are due to shifts </a:t>
            </a:r>
            <a:r>
              <a:rPr lang="en-AU" sz="2800" b="1" dirty="0">
                <a:cs typeface="+mj-cs"/>
              </a:rPr>
              <a:t>in five </a:t>
            </a:r>
            <a:r>
              <a:rPr lang="en-AU" sz="2800" b="1" dirty="0" smtClean="0">
                <a:cs typeface="+mj-cs"/>
              </a:rPr>
              <a:t>factors</a:t>
            </a:r>
            <a:r>
              <a:rPr lang="en-AU" sz="2800" b="1" dirty="0">
                <a:cs typeface="+mj-cs"/>
              </a:rPr>
              <a:t>?</a:t>
            </a:r>
            <a:endParaRPr lang="en-AU" sz="2800" b="1" dirty="0" smtClean="0">
              <a:cs typeface="+mj-cs"/>
            </a:endParaRPr>
          </a:p>
          <a:p>
            <a:pPr>
              <a:lnSpc>
                <a:spcPct val="160000"/>
              </a:lnSpc>
              <a:spcBef>
                <a:spcPts val="0"/>
              </a:spcBef>
              <a:buFont typeface="Wingdings" panose="05000000000000000000" pitchFamily="2" charset="2"/>
              <a:buChar char="ü"/>
            </a:pPr>
            <a:r>
              <a:rPr lang="en-AU" sz="2800" b="1" dirty="0" smtClean="0">
                <a:cs typeface="+mj-cs"/>
              </a:rPr>
              <a:t>Parental education –exogenous (data)</a:t>
            </a:r>
          </a:p>
          <a:p>
            <a:pPr>
              <a:lnSpc>
                <a:spcPct val="160000"/>
              </a:lnSpc>
              <a:spcBef>
                <a:spcPts val="0"/>
              </a:spcBef>
              <a:buFont typeface="Wingdings" panose="05000000000000000000" pitchFamily="2" charset="2"/>
              <a:buChar char="ü"/>
            </a:pPr>
            <a:r>
              <a:rPr lang="en-AU" sz="2800" b="1" dirty="0" smtClean="0">
                <a:cs typeface="+mj-cs"/>
              </a:rPr>
              <a:t>distribution </a:t>
            </a:r>
            <a:r>
              <a:rPr lang="en-AU" sz="2800" b="1" dirty="0">
                <a:cs typeface="+mj-cs"/>
              </a:rPr>
              <a:t>of potential </a:t>
            </a:r>
            <a:r>
              <a:rPr lang="en-AU" sz="2800" b="1" dirty="0" smtClean="0">
                <a:cs typeface="+mj-cs"/>
              </a:rPr>
              <a:t>partners – </a:t>
            </a:r>
            <a:r>
              <a:rPr lang="en-AU" sz="2400" b="1" dirty="0" smtClean="0">
                <a:cs typeface="+mj-cs"/>
              </a:rPr>
              <a:t>depends on endogenous educational distribution </a:t>
            </a:r>
          </a:p>
          <a:p>
            <a:pPr>
              <a:lnSpc>
                <a:spcPct val="160000"/>
              </a:lnSpc>
              <a:spcBef>
                <a:spcPts val="0"/>
              </a:spcBef>
              <a:buFont typeface="Wingdings" panose="05000000000000000000" pitchFamily="2" charset="2"/>
              <a:buChar char="ü"/>
            </a:pPr>
            <a:r>
              <a:rPr lang="en-AU" sz="2800" b="1" dirty="0" smtClean="0">
                <a:cs typeface="+mj-cs"/>
              </a:rPr>
              <a:t>divorce laws (cost) – Exogenous (estimated)</a:t>
            </a:r>
          </a:p>
          <a:p>
            <a:pPr>
              <a:lnSpc>
                <a:spcPct val="160000"/>
              </a:lnSpc>
              <a:spcBef>
                <a:spcPts val="0"/>
              </a:spcBef>
              <a:buFont typeface="Wingdings" panose="05000000000000000000" pitchFamily="2" charset="2"/>
              <a:buChar char="ü"/>
            </a:pPr>
            <a:r>
              <a:rPr lang="en-AU" sz="2800" b="1" dirty="0" smtClean="0">
                <a:cs typeface="+mj-cs"/>
              </a:rPr>
              <a:t>the </a:t>
            </a:r>
            <a:r>
              <a:rPr lang="en-AU" sz="2800" b="1" dirty="0">
                <a:cs typeface="+mj-cs"/>
              </a:rPr>
              <a:t>wage/job offer </a:t>
            </a:r>
            <a:r>
              <a:rPr lang="en-AU" sz="2800" b="1" dirty="0" smtClean="0">
                <a:cs typeface="+mj-cs"/>
              </a:rPr>
              <a:t>distribution – depends on experience and education (endogenous and estimated)</a:t>
            </a:r>
          </a:p>
          <a:p>
            <a:pPr>
              <a:lnSpc>
                <a:spcPct val="160000"/>
              </a:lnSpc>
              <a:spcBef>
                <a:spcPts val="0"/>
              </a:spcBef>
              <a:buFont typeface="Wingdings" panose="05000000000000000000" pitchFamily="2" charset="2"/>
              <a:buChar char="ü"/>
            </a:pPr>
            <a:r>
              <a:rPr lang="en-AU" sz="2800" b="1" dirty="0" smtClean="0">
                <a:cs typeface="+mj-cs"/>
              </a:rPr>
              <a:t>birth </a:t>
            </a:r>
            <a:r>
              <a:rPr lang="en-AU" sz="2800" b="1" dirty="0">
                <a:cs typeface="+mj-cs"/>
              </a:rPr>
              <a:t>control </a:t>
            </a:r>
            <a:r>
              <a:rPr lang="en-AU" sz="2800" b="1" dirty="0" smtClean="0">
                <a:cs typeface="+mj-cs"/>
              </a:rPr>
              <a:t>technology – exogenous (estimated)</a:t>
            </a:r>
            <a:r>
              <a:rPr lang="en-AU" sz="2800" b="1" dirty="0" smtClean="0"/>
              <a:t> </a:t>
            </a:r>
            <a:endParaRPr lang="en-US" sz="2800" b="1" dirty="0" smtClean="0"/>
          </a:p>
        </p:txBody>
      </p:sp>
      <p:sp>
        <p:nvSpPr>
          <p:cNvPr id="4" name="Slide Number Placeholder 3"/>
          <p:cNvSpPr>
            <a:spLocks noGrp="1"/>
          </p:cNvSpPr>
          <p:nvPr>
            <p:ph type="sldNum" sz="quarter" idx="12"/>
          </p:nvPr>
        </p:nvSpPr>
        <p:spPr/>
        <p:txBody>
          <a:bodyPr/>
          <a:lstStyle/>
          <a:p>
            <a:fld id="{251D1BCC-8D78-4931-8383-1492A443E39C}" type="slidenum">
              <a:rPr lang="en-CA" smtClean="0"/>
              <a:pPr/>
              <a:t>10</a:t>
            </a:fld>
            <a:endParaRPr lang="en-CA" dirty="0"/>
          </a:p>
        </p:txBody>
      </p:sp>
      <p:sp>
        <p:nvSpPr>
          <p:cNvPr id="3" name="Title 2"/>
          <p:cNvSpPr>
            <a:spLocks noGrp="1"/>
          </p:cNvSpPr>
          <p:nvPr>
            <p:ph type="title"/>
          </p:nvPr>
        </p:nvSpPr>
        <p:spPr>
          <a:xfrm>
            <a:off x="457200" y="0"/>
            <a:ext cx="8229600" cy="1052736"/>
          </a:xfrm>
        </p:spPr>
        <p:txBody>
          <a:bodyPr>
            <a:normAutofit/>
          </a:bodyPr>
          <a:lstStyle/>
          <a:p>
            <a:pPr algn="ctr"/>
            <a:r>
              <a:rPr lang="en-US" sz="3700" dirty="0" smtClean="0">
                <a:solidFill>
                  <a:srgbClr val="00B0F0"/>
                </a:solidFill>
                <a:effectLst>
                  <a:outerShdw blurRad="38100" dist="38100" dir="2700000" algn="tl">
                    <a:srgbClr val="000000">
                      <a:alpha val="43137"/>
                    </a:srgbClr>
                  </a:outerShdw>
                </a:effectLst>
              </a:rPr>
              <a:t>What do we do?</a:t>
            </a:r>
          </a:p>
        </p:txBody>
      </p:sp>
    </p:spTree>
    <p:extLst>
      <p:ext uri="{BB962C8B-B14F-4D97-AF65-F5344CB8AC3E}">
        <p14:creationId xmlns:p14="http://schemas.microsoft.com/office/powerpoint/2010/main" val="10487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611968"/>
          </a:xfrm>
        </p:spPr>
        <p:txBody>
          <a:bodyPr>
            <a:normAutofit fontScale="92500" lnSpcReduction="20000"/>
          </a:bodyPr>
          <a:lstStyle/>
          <a:p>
            <a:pPr>
              <a:lnSpc>
                <a:spcPct val="150000"/>
              </a:lnSpc>
            </a:pPr>
            <a:r>
              <a:rPr lang="en-US" dirty="0" err="1" smtClean="0"/>
              <a:t>Chiappori</a:t>
            </a:r>
            <a:r>
              <a:rPr lang="en-US" dirty="0" smtClean="0"/>
              <a:t> (1992, 1988)</a:t>
            </a:r>
          </a:p>
          <a:p>
            <a:pPr>
              <a:lnSpc>
                <a:spcPct val="150000"/>
              </a:lnSpc>
              <a:buFont typeface="Wingdings" panose="05000000000000000000" pitchFamily="2" charset="2"/>
              <a:buChar char="Ø"/>
            </a:pPr>
            <a:r>
              <a:rPr lang="en-AU" dirty="0" err="1"/>
              <a:t>Mazzocco</a:t>
            </a:r>
            <a:r>
              <a:rPr lang="en-AU" dirty="0"/>
              <a:t>, M. </a:t>
            </a:r>
            <a:r>
              <a:rPr lang="en-AU" dirty="0" err="1"/>
              <a:t>C.Ruis</a:t>
            </a:r>
            <a:r>
              <a:rPr lang="en-AU" dirty="0"/>
              <a:t> and S. </a:t>
            </a:r>
            <a:r>
              <a:rPr lang="en-AU" dirty="0" smtClean="0"/>
              <a:t>Yamaguchi </a:t>
            </a:r>
            <a:r>
              <a:rPr lang="en-AU" dirty="0"/>
              <a:t>(2007) </a:t>
            </a:r>
            <a:endParaRPr lang="en-AU" dirty="0" smtClean="0"/>
          </a:p>
          <a:p>
            <a:pPr>
              <a:lnSpc>
                <a:spcPct val="150000"/>
              </a:lnSpc>
              <a:buFont typeface="Wingdings" panose="05000000000000000000" pitchFamily="2" charset="2"/>
              <a:buChar char="Ø"/>
            </a:pPr>
            <a:r>
              <a:rPr lang="en-US" dirty="0" smtClean="0"/>
              <a:t>Keane and </a:t>
            </a:r>
            <a:r>
              <a:rPr lang="en-US" dirty="0"/>
              <a:t>W</a:t>
            </a:r>
            <a:r>
              <a:rPr lang="en-US" dirty="0" smtClean="0"/>
              <a:t>olpin (1997, 2010)</a:t>
            </a:r>
          </a:p>
          <a:p>
            <a:pPr>
              <a:lnSpc>
                <a:spcPct val="150000"/>
              </a:lnSpc>
            </a:pPr>
            <a:r>
              <a:rPr lang="en-US" dirty="0" smtClean="0"/>
              <a:t>Eckstein and Lifshitz (2011)</a:t>
            </a:r>
          </a:p>
          <a:p>
            <a:pPr>
              <a:lnSpc>
                <a:spcPct val="150000"/>
              </a:lnSpc>
            </a:pPr>
            <a:r>
              <a:rPr lang="en-CA" dirty="0" smtClean="0"/>
              <a:t>Mulligan and </a:t>
            </a:r>
            <a:r>
              <a:rPr lang="en-US" dirty="0" smtClean="0"/>
              <a:t>Rubinstein (2006)</a:t>
            </a:r>
          </a:p>
          <a:p>
            <a:pPr>
              <a:lnSpc>
                <a:spcPct val="150000"/>
              </a:lnSpc>
            </a:pPr>
            <a:r>
              <a:rPr lang="en-CA" dirty="0" smtClean="0"/>
              <a:t>Fernandez </a:t>
            </a:r>
            <a:r>
              <a:rPr lang="en-CA" dirty="0"/>
              <a:t>and Wong (2011</a:t>
            </a:r>
            <a:r>
              <a:rPr lang="en-CA" dirty="0" smtClean="0"/>
              <a:t>); </a:t>
            </a:r>
            <a:r>
              <a:rPr lang="en-AU" dirty="0" err="1"/>
              <a:t>Voena</a:t>
            </a:r>
            <a:r>
              <a:rPr lang="en-AU" dirty="0"/>
              <a:t> (2011</a:t>
            </a:r>
            <a:r>
              <a:rPr lang="en-AU" b="1" dirty="0"/>
              <a:t>)</a:t>
            </a:r>
            <a:r>
              <a:rPr lang="en-AU" dirty="0"/>
              <a:t> </a:t>
            </a:r>
            <a:endParaRPr lang="en-CA" dirty="0" smtClean="0"/>
          </a:p>
          <a:p>
            <a:pPr>
              <a:lnSpc>
                <a:spcPct val="150000"/>
              </a:lnSpc>
            </a:pPr>
            <a:r>
              <a:rPr lang="en-CA" dirty="0" smtClean="0"/>
              <a:t>Goldin and Katz (2002)</a:t>
            </a:r>
            <a:endParaRPr lang="en-CA" dirty="0"/>
          </a:p>
          <a:p>
            <a:pPr>
              <a:lnSpc>
                <a:spcPct val="150000"/>
              </a:lnSpc>
            </a:pPr>
            <a:r>
              <a:rPr lang="en-CA" dirty="0"/>
              <a:t>Greenwood and </a:t>
            </a:r>
            <a:r>
              <a:rPr lang="en-CA" dirty="0" err="1"/>
              <a:t>Seshardi</a:t>
            </a:r>
            <a:r>
              <a:rPr lang="en-CA" dirty="0"/>
              <a:t> (2005)</a:t>
            </a:r>
          </a:p>
          <a:p>
            <a:pPr>
              <a:lnSpc>
                <a:spcPct val="150000"/>
              </a:lnSpc>
            </a:pPr>
            <a:endParaRPr lang="en-US" dirty="0"/>
          </a:p>
        </p:txBody>
      </p:sp>
      <p:sp>
        <p:nvSpPr>
          <p:cNvPr id="4" name="Slide Number Placeholder 3"/>
          <p:cNvSpPr>
            <a:spLocks noGrp="1"/>
          </p:cNvSpPr>
          <p:nvPr>
            <p:ph type="sldNum" sz="quarter" idx="12"/>
          </p:nvPr>
        </p:nvSpPr>
        <p:spPr/>
        <p:txBody>
          <a:bodyPr/>
          <a:lstStyle/>
          <a:p>
            <a:fld id="{251D1BCC-8D78-4931-8383-1492A443E39C}" type="slidenum">
              <a:rPr lang="en-CA" smtClean="0"/>
              <a:pPr/>
              <a:t>11</a:t>
            </a:fld>
            <a:endParaRPr lang="en-CA"/>
          </a:p>
        </p:txBody>
      </p:sp>
      <p:sp>
        <p:nvSpPr>
          <p:cNvPr id="3" name="Title 2"/>
          <p:cNvSpPr>
            <a:spLocks noGrp="1"/>
          </p:cNvSpPr>
          <p:nvPr>
            <p:ph type="title"/>
          </p:nvPr>
        </p:nvSpPr>
        <p:spPr/>
        <p:txBody>
          <a:bodyPr>
            <a:normAutofit/>
          </a:bodyPr>
          <a:lstStyle/>
          <a:p>
            <a:pPr algn="ctr"/>
            <a:r>
              <a:rPr lang="en-US" sz="3700" dirty="0" smtClean="0">
                <a:solidFill>
                  <a:srgbClr val="00B0F0"/>
                </a:solidFill>
                <a:effectLst>
                  <a:outerShdw blurRad="38100" dist="38100" dir="2700000" algn="tl">
                    <a:srgbClr val="000000">
                      <a:alpha val="43137"/>
                    </a:srgbClr>
                  </a:outerShdw>
                </a:effectLst>
              </a:rPr>
              <a:t>Literature</a:t>
            </a:r>
            <a:endParaRPr lang="en-US" sz="37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27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CA" dirty="0" smtClean="0">
                <a:solidFill>
                  <a:schemeClr val="accent1"/>
                </a:solidFill>
                <a:effectLst>
                  <a:outerShdw blurRad="38100" dist="38100" dir="2700000" algn="tl">
                    <a:srgbClr val="000000">
                      <a:alpha val="43137"/>
                    </a:srgbClr>
                  </a:outerShdw>
                </a:effectLst>
              </a:rPr>
              <a:t>The Model</a:t>
            </a:r>
            <a:endParaRPr lang="en-CA" dirty="0">
              <a:solidFill>
                <a:schemeClr val="accent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251D1BCC-8D78-4931-8383-1492A443E39C}"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712968" cy="5256584"/>
          </a:xfrm>
        </p:spPr>
        <p:txBody>
          <a:bodyPr>
            <a:normAutofit lnSpcReduction="10000"/>
          </a:bodyPr>
          <a:lstStyle/>
          <a:p>
            <a:pPr>
              <a:lnSpc>
                <a:spcPct val="150000"/>
              </a:lnSpc>
            </a:pPr>
            <a:r>
              <a:rPr lang="en-AU" dirty="0">
                <a:latin typeface="Times New Roman" pitchFamily="18" charset="0"/>
                <a:cs typeface="Times New Roman" pitchFamily="18" charset="0"/>
              </a:rPr>
              <a:t>Females</a:t>
            </a:r>
            <a:r>
              <a:rPr lang="en-AU" b="1" dirty="0">
                <a:latin typeface="Times New Roman" pitchFamily="18" charset="0"/>
                <a:cs typeface="Times New Roman" pitchFamily="18" charset="0"/>
              </a:rPr>
              <a:t> (</a:t>
            </a:r>
            <a:r>
              <a:rPr lang="en-AU" i="1" dirty="0">
                <a:latin typeface="Times New Roman" pitchFamily="18" charset="0"/>
                <a:cs typeface="Times New Roman" pitchFamily="18" charset="0"/>
              </a:rPr>
              <a:t>f</a:t>
            </a:r>
            <a:r>
              <a:rPr lang="en-AU" dirty="0">
                <a:latin typeface="Times New Roman" pitchFamily="18" charset="0"/>
                <a:cs typeface="Times New Roman" pitchFamily="18" charset="0"/>
              </a:rPr>
              <a:t>) and males (</a:t>
            </a:r>
            <a:r>
              <a:rPr lang="en-AU" i="1" dirty="0">
                <a:latin typeface="Times New Roman" pitchFamily="18" charset="0"/>
                <a:cs typeface="Times New Roman" pitchFamily="18" charset="0"/>
              </a:rPr>
              <a:t>m</a:t>
            </a:r>
            <a:r>
              <a:rPr lang="en-AU" dirty="0">
                <a:latin typeface="Times New Roman" pitchFamily="18" charset="0"/>
                <a:cs typeface="Times New Roman" pitchFamily="18" charset="0"/>
              </a:rPr>
              <a:t>) make </a:t>
            </a:r>
            <a:r>
              <a:rPr lang="en-AU" dirty="0" smtClean="0">
                <a:latin typeface="Times New Roman" pitchFamily="18" charset="0"/>
                <a:cs typeface="Times New Roman" pitchFamily="18" charset="0"/>
              </a:rPr>
              <a:t>annual decisions </a:t>
            </a:r>
            <a:r>
              <a:rPr lang="en-AU" dirty="0">
                <a:latin typeface="Times New Roman" pitchFamily="18" charset="0"/>
                <a:cs typeface="Times New Roman" pitchFamily="18" charset="0"/>
              </a:rPr>
              <a:t>from age (</a:t>
            </a:r>
            <a:r>
              <a:rPr lang="en-AU" i="1" dirty="0">
                <a:latin typeface="Times New Roman" pitchFamily="18" charset="0"/>
                <a:cs typeface="Times New Roman" pitchFamily="18" charset="0"/>
              </a:rPr>
              <a:t>t</a:t>
            </a:r>
            <a:r>
              <a:rPr lang="en-AU" dirty="0">
                <a:latin typeface="Times New Roman" pitchFamily="18" charset="0"/>
                <a:cs typeface="Times New Roman" pitchFamily="18" charset="0"/>
              </a:rPr>
              <a:t>) 16 to 65.</a:t>
            </a:r>
            <a:endParaRPr lang="en-US" dirty="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Choice variables:</a:t>
            </a:r>
            <a:endParaRPr lang="en-US" dirty="0">
              <a:latin typeface="Times New Roman" pitchFamily="18" charset="0"/>
              <a:cs typeface="Times New Roman" pitchFamily="18" charset="0"/>
            </a:endParaRPr>
          </a:p>
          <a:p>
            <a:pPr lvl="1">
              <a:lnSpc>
                <a:spcPct val="200000"/>
              </a:lnSpc>
            </a:pPr>
            <a:r>
              <a:rPr lang="en-AU" sz="2400" dirty="0" smtClean="0">
                <a:latin typeface="Times New Roman" pitchFamily="18" charset="0"/>
                <a:cs typeface="Times New Roman" pitchFamily="18" charset="0"/>
              </a:rPr>
              <a:t>Schooling</a:t>
            </a:r>
            <a:endParaRPr lang="en-US" sz="2400" dirty="0">
              <a:latin typeface="Times New Roman" pitchFamily="18" charset="0"/>
              <a:cs typeface="Times New Roman" pitchFamily="18" charset="0"/>
            </a:endParaRPr>
          </a:p>
          <a:p>
            <a:pPr lvl="1">
              <a:lnSpc>
                <a:spcPct val="200000"/>
              </a:lnSpc>
            </a:pPr>
            <a:r>
              <a:rPr lang="en-AU" sz="2400" dirty="0" smtClean="0">
                <a:latin typeface="Times New Roman" pitchFamily="18" charset="0"/>
                <a:cs typeface="Times New Roman" pitchFamily="18" charset="0"/>
              </a:rPr>
              <a:t>Employment: full time, part time, unemployment</a:t>
            </a:r>
          </a:p>
          <a:p>
            <a:pPr lvl="1">
              <a:lnSpc>
                <a:spcPct val="200000"/>
              </a:lnSpc>
            </a:pPr>
            <a:r>
              <a:rPr lang="en-AU" sz="2400" dirty="0" smtClean="0">
                <a:latin typeface="Times New Roman" pitchFamily="18" charset="0"/>
                <a:cs typeface="Times New Roman" pitchFamily="18" charset="0"/>
              </a:rPr>
              <a:t>Married / Divorce</a:t>
            </a:r>
            <a:endParaRPr lang="en-US" sz="2400" dirty="0">
              <a:latin typeface="Times New Roman" pitchFamily="18" charset="0"/>
              <a:cs typeface="Times New Roman" pitchFamily="18" charset="0"/>
            </a:endParaRPr>
          </a:p>
          <a:p>
            <a:pPr lvl="1">
              <a:lnSpc>
                <a:spcPct val="200000"/>
              </a:lnSpc>
            </a:pPr>
            <a:r>
              <a:rPr lang="en-AU" sz="2400" dirty="0" smtClean="0">
                <a:latin typeface="Times New Roman" pitchFamily="18" charset="0"/>
                <a:cs typeface="Times New Roman" pitchFamily="18" charset="0"/>
              </a:rPr>
              <a:t>Fertility</a:t>
            </a:r>
            <a:endParaRPr lang="en-US" dirty="0"/>
          </a:p>
        </p:txBody>
      </p:sp>
      <p:sp>
        <p:nvSpPr>
          <p:cNvPr id="4" name="Slide Number Placeholder 3"/>
          <p:cNvSpPr>
            <a:spLocks noGrp="1"/>
          </p:cNvSpPr>
          <p:nvPr>
            <p:ph type="sldNum" sz="quarter" idx="12"/>
          </p:nvPr>
        </p:nvSpPr>
        <p:spPr/>
        <p:txBody>
          <a:bodyPr/>
          <a:lstStyle/>
          <a:p>
            <a:fld id="{251D1BCC-8D78-4931-8383-1492A443E39C}" type="slidenum">
              <a:rPr lang="en-CA" smtClean="0"/>
              <a:pPr/>
              <a:t>13</a:t>
            </a:fld>
            <a:endParaRPr lang="en-CA"/>
          </a:p>
        </p:txBody>
      </p:sp>
      <p:sp>
        <p:nvSpPr>
          <p:cNvPr id="3" name="Title 2"/>
          <p:cNvSpPr>
            <a:spLocks noGrp="1"/>
          </p:cNvSpPr>
          <p:nvPr>
            <p:ph type="title"/>
          </p:nvPr>
        </p:nvSpPr>
        <p:spPr>
          <a:xfrm>
            <a:off x="457200" y="274638"/>
            <a:ext cx="8229600" cy="778098"/>
          </a:xfrm>
        </p:spPr>
        <p:txBody>
          <a:bodyPr>
            <a:normAutofit/>
          </a:bodyPr>
          <a:lstStyle/>
          <a:p>
            <a:pPr algn="ctr"/>
            <a:r>
              <a:rPr lang="en-US" sz="3700" dirty="0" smtClean="0">
                <a:solidFill>
                  <a:schemeClr val="accent1"/>
                </a:solidFill>
                <a:effectLst>
                  <a:outerShdw blurRad="38100" dist="38100" dir="2700000" algn="tl">
                    <a:srgbClr val="000000">
                      <a:alpha val="43137"/>
                    </a:srgbClr>
                  </a:outerShdw>
                </a:effectLst>
                <a:cs typeface="Times New Roman" pitchFamily="18" charset="0"/>
              </a:rPr>
              <a:t>Basics</a:t>
            </a:r>
            <a:endParaRPr lang="en-US" sz="3700" dirty="0">
              <a:solidFill>
                <a:schemeClr val="accent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04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51520" y="980728"/>
                <a:ext cx="8712968" cy="5256584"/>
              </a:xfrm>
            </p:spPr>
            <p:txBody>
              <a:bodyPr>
                <a:normAutofit lnSpcReduction="10000"/>
              </a:bodyPr>
              <a:lstStyle/>
              <a:p>
                <a:r>
                  <a:rPr lang="en-AU" dirty="0" smtClean="0">
                    <a:latin typeface="Times New Roman" pitchFamily="18" charset="0"/>
                    <a:cs typeface="Times New Roman" pitchFamily="18" charset="0"/>
                  </a:rPr>
                  <a:t>Start </a:t>
                </a:r>
                <a:r>
                  <a:rPr lang="en-AU" dirty="0">
                    <a:latin typeface="Times New Roman" pitchFamily="18" charset="0"/>
                    <a:cs typeface="Times New Roman" pitchFamily="18" charset="0"/>
                  </a:rPr>
                  <a:t>as single (</a:t>
                </a:r>
                <a:r>
                  <a:rPr lang="en-AU" i="1" dirty="0">
                    <a:latin typeface="Times New Roman" pitchFamily="18" charset="0"/>
                    <a:cs typeface="Times New Roman" pitchFamily="18" charset="0"/>
                  </a:rPr>
                  <a:t>M= </a:t>
                </a:r>
                <a:r>
                  <a:rPr lang="en-AU" i="1" dirty="0" smtClean="0">
                    <a:latin typeface="Times New Roman" pitchFamily="18" charset="0"/>
                    <a:cs typeface="Times New Roman" pitchFamily="18" charset="0"/>
                  </a:rPr>
                  <a:t>0</a:t>
                </a:r>
                <a:r>
                  <a:rPr lang="en-AU" dirty="0" smtClean="0">
                    <a:latin typeface="Times New Roman" pitchFamily="18" charset="0"/>
                    <a:cs typeface="Times New Roman" pitchFamily="18" charset="0"/>
                  </a:rPr>
                  <a:t>) </a:t>
                </a:r>
                <a:r>
                  <a:rPr lang="en-AU" dirty="0">
                    <a:latin typeface="Times New Roman" pitchFamily="18" charset="0"/>
                    <a:cs typeface="Times New Roman" pitchFamily="18" charset="0"/>
                  </a:rPr>
                  <a:t>in school (</a:t>
                </a:r>
                <a:r>
                  <a:rPr lang="en-AU" i="1" dirty="0" err="1">
                    <a:latin typeface="Times New Roman" pitchFamily="18" charset="0"/>
                    <a:cs typeface="Times New Roman" pitchFamily="18" charset="0"/>
                  </a:rPr>
                  <a:t>sc</a:t>
                </a:r>
                <a:r>
                  <a:rPr lang="en-AU" i="1" dirty="0">
                    <a:latin typeface="Times New Roman" pitchFamily="18" charset="0"/>
                    <a:cs typeface="Times New Roman" pitchFamily="18" charset="0"/>
                  </a:rPr>
                  <a:t> = 1</a:t>
                </a:r>
                <a:r>
                  <a:rPr lang="en-AU"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1">
                  <a:lnSpc>
                    <a:spcPct val="150000"/>
                  </a:lnSpc>
                </a:pPr>
                <a:r>
                  <a:rPr lang="en-AU" sz="2400" dirty="0" smtClean="0">
                    <a:latin typeface="Times New Roman" pitchFamily="18" charset="0"/>
                    <a:cs typeface="Times New Roman" pitchFamily="18" charset="0"/>
                  </a:rPr>
                  <a:t>Schooling</a:t>
                </a:r>
                <a:r>
                  <a:rPr lang="en-AU" sz="2400" dirty="0">
                    <a:latin typeface="Times New Roman" pitchFamily="18" charset="0"/>
                    <a:cs typeface="Times New Roman" pitchFamily="18" charset="0"/>
                  </a:rPr>
                  <a:t>: </a:t>
                </a:r>
                <a:r>
                  <a:rPr lang="en-AU" sz="2400" i="1" dirty="0" err="1">
                    <a:latin typeface="Times New Roman" pitchFamily="18" charset="0"/>
                    <a:cs typeface="Times New Roman" pitchFamily="18" charset="0"/>
                  </a:rPr>
                  <a:t>sc</a:t>
                </a:r>
                <a:r>
                  <a:rPr lang="en-AU" sz="2400" i="1" dirty="0">
                    <a:latin typeface="Times New Roman" pitchFamily="18" charset="0"/>
                    <a:cs typeface="Times New Roman" pitchFamily="18" charset="0"/>
                  </a:rPr>
                  <a:t> = 1</a:t>
                </a:r>
                <a:r>
                  <a:rPr lang="en-AU" sz="2400" dirty="0">
                    <a:latin typeface="Times New Roman" pitchFamily="18" charset="0"/>
                    <a:cs typeface="Times New Roman" pitchFamily="18" charset="0"/>
                  </a:rPr>
                  <a:t> </a:t>
                </a:r>
                <a:r>
                  <a:rPr lang="en-AU" sz="2400" dirty="0" smtClean="0">
                    <a:latin typeface="Times New Roman" pitchFamily="18" charset="0"/>
                    <a:cs typeface="Times New Roman" pitchFamily="18" charset="0"/>
                  </a:rPr>
                  <a:t>if younger than 30 and single</a:t>
                </a:r>
                <a:r>
                  <a:rPr lang="en-AU" sz="2400" i="1" dirty="0" smtClean="0">
                    <a:latin typeface="Times New Roman" pitchFamily="18" charset="0"/>
                    <a:cs typeface="Times New Roman" pitchFamily="18" charset="0"/>
                  </a:rPr>
                  <a:t> </a:t>
                </a:r>
                <a:r>
                  <a:rPr lang="en-AU" sz="2400" dirty="0" smtClean="0">
                    <a:latin typeface="Times New Roman" pitchFamily="18" charset="0"/>
                    <a:cs typeface="Times New Roman" pitchFamily="18" charset="0"/>
                  </a:rPr>
                  <a:t>and not employed </a:t>
                </a:r>
                <a:endParaRPr lang="en-US" sz="2400" dirty="0">
                  <a:latin typeface="Times New Roman" pitchFamily="18" charset="0"/>
                  <a:cs typeface="Times New Roman" pitchFamily="18" charset="0"/>
                </a:endParaRPr>
              </a:p>
              <a:p>
                <a:pPr lvl="1">
                  <a:lnSpc>
                    <a:spcPct val="150000"/>
                  </a:lnSpc>
                </a:pPr>
                <a:r>
                  <a:rPr lang="en-AU" sz="2400" dirty="0" smtClean="0">
                    <a:latin typeface="Times New Roman" pitchFamily="18" charset="0"/>
                    <a:cs typeface="Times New Roman" pitchFamily="18" charset="0"/>
                  </a:rPr>
                  <a:t>Employment: </a:t>
                </a:r>
                <a:r>
                  <a:rPr lang="en-AU" sz="2400" i="1" dirty="0" err="1">
                    <a:latin typeface="Times New Roman" pitchFamily="18" charset="0"/>
                    <a:cs typeface="Times New Roman" pitchFamily="18" charset="0"/>
                  </a:rPr>
                  <a:t>emp</a:t>
                </a:r>
                <a:r>
                  <a:rPr lang="en-AU" sz="2400" dirty="0">
                    <a:latin typeface="Times New Roman" pitchFamily="18" charset="0"/>
                    <a:cs typeface="Times New Roman" pitchFamily="18" charset="0"/>
                  </a:rPr>
                  <a:t> = </a:t>
                </a:r>
                <a:r>
                  <a:rPr lang="en-AU" sz="2400" dirty="0" smtClean="0">
                    <a:latin typeface="Times New Roman" pitchFamily="18" charset="0"/>
                    <a:cs typeface="Times New Roman" pitchFamily="18" charset="0"/>
                  </a:rPr>
                  <a:t>1; </a:t>
                </a:r>
              </a:p>
              <a:p>
                <a:pPr lvl="1">
                  <a:lnSpc>
                    <a:spcPct val="150000"/>
                  </a:lnSpc>
                </a:pPr>
                <a:r>
                  <a:rPr lang="en-AU" sz="2400" dirty="0" smtClean="0">
                    <a:latin typeface="Times New Roman" pitchFamily="18" charset="0"/>
                    <a:cs typeface="Times New Roman" pitchFamily="18" charset="0"/>
                  </a:rPr>
                  <a:t>hours </a:t>
                </a:r>
                <a:r>
                  <a:rPr lang="en-AU" sz="2400" dirty="0">
                    <a:latin typeface="Times New Roman" pitchFamily="18" charset="0"/>
                    <a:cs typeface="Times New Roman" pitchFamily="18" charset="0"/>
                  </a:rPr>
                  <a:t>of </a:t>
                </a:r>
                <a:r>
                  <a:rPr lang="en-AU" sz="2400" dirty="0" smtClean="0">
                    <a:latin typeface="Times New Roman" pitchFamily="18" charset="0"/>
                    <a:cs typeface="Times New Roman" pitchFamily="18" charset="0"/>
                  </a:rPr>
                  <a:t>work, </a:t>
                </a:r>
                <a14:m>
                  <m:oMath xmlns:m="http://schemas.openxmlformats.org/officeDocument/2006/math">
                    <m:sSubSup>
                      <m:sSubSupPr>
                        <m:ctrlPr>
                          <a:rPr lang="en-US" sz="2400" i="1">
                            <a:latin typeface="Cambria Math"/>
                          </a:rPr>
                        </m:ctrlPr>
                      </m:sSubSupPr>
                      <m:e>
                        <m:r>
                          <a:rPr lang="en-AU" sz="2400" i="1">
                            <a:latin typeface="Cambria Math"/>
                          </a:rPr>
                          <m:t>h</m:t>
                        </m:r>
                      </m:e>
                      <m:sub/>
                      <m:sup>
                        <m:r>
                          <a:rPr lang="en-AU" sz="2400" i="1">
                            <a:latin typeface="Cambria Math"/>
                          </a:rPr>
                          <m:t>𝑗</m:t>
                        </m:r>
                      </m:sup>
                    </m:sSubSup>
                  </m:oMath>
                </a14:m>
                <a:r>
                  <a:rPr lang="en-AU" sz="2400" dirty="0">
                    <a:latin typeface="Times New Roman" pitchFamily="18" charset="0"/>
                    <a:cs typeface="Times New Roman" pitchFamily="18" charset="0"/>
                  </a:rPr>
                  <a:t>:</a:t>
                </a:r>
                <a:r>
                  <a:rPr lang="en-AU" sz="2400" dirty="0" smtClean="0">
                    <a:latin typeface="Times New Roman" pitchFamily="18" charset="0"/>
                    <a:cs typeface="Times New Roman" pitchFamily="18" charset="0"/>
                  </a:rPr>
                  <a:t>    full time </a:t>
                </a:r>
                <a:r>
                  <a:rPr lang="en-AU" sz="2400" dirty="0">
                    <a:latin typeface="Times New Roman" pitchFamily="18" charset="0"/>
                    <a:cs typeface="Times New Roman" pitchFamily="18" charset="0"/>
                  </a:rPr>
                  <a:t>(</a:t>
                </a:r>
                <a:r>
                  <a:rPr lang="en-AU" sz="2400" i="1" dirty="0">
                    <a:latin typeface="Times New Roman" pitchFamily="18" charset="0"/>
                    <a:cs typeface="Times New Roman" pitchFamily="18" charset="0"/>
                  </a:rPr>
                  <a:t>h </a:t>
                </a:r>
                <a:r>
                  <a:rPr lang="en-AU" sz="2400" i="1" dirty="0" smtClean="0">
                    <a:latin typeface="Times New Roman" pitchFamily="18" charset="0"/>
                    <a:cs typeface="Times New Roman" pitchFamily="18" charset="0"/>
                  </a:rPr>
                  <a:t>=</a:t>
                </a:r>
                <a:r>
                  <a:rPr lang="en-AU" sz="2400" dirty="0" smtClean="0">
                    <a:latin typeface="Times New Roman" pitchFamily="18" charset="0"/>
                    <a:cs typeface="Times New Roman" pitchFamily="18" charset="0"/>
                  </a:rPr>
                  <a:t>1), part time (</a:t>
                </a:r>
                <a:r>
                  <a:rPr lang="en-AU" sz="2400" i="1" dirty="0">
                    <a:latin typeface="Times New Roman" pitchFamily="18" charset="0"/>
                    <a:cs typeface="Times New Roman" pitchFamily="18" charset="0"/>
                  </a:rPr>
                  <a:t>h </a:t>
                </a:r>
                <a:r>
                  <a:rPr lang="en-AU" sz="2400" i="1" dirty="0" smtClean="0">
                    <a:latin typeface="Times New Roman" pitchFamily="18" charset="0"/>
                    <a:cs typeface="Times New Roman" pitchFamily="18" charset="0"/>
                  </a:rPr>
                  <a:t>=</a:t>
                </a:r>
                <a:r>
                  <a:rPr lang="en-AU" sz="2400" dirty="0" smtClean="0">
                    <a:latin typeface="Times New Roman" pitchFamily="18" charset="0"/>
                    <a:cs typeface="Times New Roman" pitchFamily="18" charset="0"/>
                  </a:rPr>
                  <a:t>0.5);</a:t>
                </a:r>
              </a:p>
              <a:p>
                <a:pPr lvl="1">
                  <a:lnSpc>
                    <a:spcPct val="150000"/>
                  </a:lnSpc>
                </a:pPr>
                <a:r>
                  <a:rPr lang="en-AU" sz="2400" dirty="0" smtClean="0">
                    <a:latin typeface="Times New Roman" pitchFamily="18" charset="0"/>
                    <a:cs typeface="Times New Roman" pitchFamily="18" charset="0"/>
                  </a:rPr>
                  <a:t>Leisure: </a:t>
                </a:r>
                <a14:m>
                  <m:oMath xmlns:m="http://schemas.openxmlformats.org/officeDocument/2006/math">
                    <m:sSubSup>
                      <m:sSubSupPr>
                        <m:ctrlPr>
                          <a:rPr lang="en-US" sz="2400" i="1">
                            <a:latin typeface="Cambria Math"/>
                          </a:rPr>
                        </m:ctrlPr>
                      </m:sSubSupPr>
                      <m:e>
                        <m:r>
                          <a:rPr lang="en-AU" sz="2400" i="1">
                            <a:latin typeface="Cambria Math"/>
                          </a:rPr>
                          <m:t>𝑙</m:t>
                        </m:r>
                      </m:e>
                      <m:sub/>
                      <m:sup>
                        <m:r>
                          <a:rPr lang="en-AU" sz="2400" i="1">
                            <a:latin typeface="Cambria Math"/>
                          </a:rPr>
                          <m:t>𝑗</m:t>
                        </m:r>
                      </m:sup>
                    </m:sSubSup>
                    <m:r>
                      <a:rPr lang="en-AU" sz="2400" i="1">
                        <a:latin typeface="Cambria Math"/>
                      </a:rPr>
                      <m:t>=</m:t>
                    </m:r>
                    <m:r>
                      <a:rPr lang="en-US" sz="2400" b="0" i="1" smtClean="0">
                        <a:latin typeface="Cambria Math"/>
                      </a:rPr>
                      <m:t>1</m:t>
                    </m:r>
                    <m:r>
                      <a:rPr lang="en-AU" sz="2400" i="1">
                        <a:latin typeface="Cambria Math"/>
                      </a:rPr>
                      <m:t>−</m:t>
                    </m:r>
                    <m:sSubSup>
                      <m:sSubSupPr>
                        <m:ctrlPr>
                          <a:rPr lang="en-US" sz="2400" i="1">
                            <a:latin typeface="Cambria Math"/>
                          </a:rPr>
                        </m:ctrlPr>
                      </m:sSubSupPr>
                      <m:e>
                        <m:r>
                          <a:rPr lang="en-AU" sz="2400" i="1">
                            <a:latin typeface="Cambria Math"/>
                          </a:rPr>
                          <m:t>h</m:t>
                        </m:r>
                      </m:e>
                      <m:sub/>
                      <m:sup>
                        <m:r>
                          <a:rPr lang="en-AU" sz="2400" i="1">
                            <a:latin typeface="Cambria Math"/>
                          </a:rPr>
                          <m:t>𝑗</m:t>
                        </m:r>
                      </m:sup>
                    </m:sSubSup>
                  </m:oMath>
                </a14:m>
                <a:r>
                  <a:rPr lang="en-AU" sz="2400" dirty="0" smtClean="0">
                    <a:latin typeface="Times New Roman" pitchFamily="18" charset="0"/>
                    <a:cs typeface="Times New Roman" pitchFamily="18" charset="0"/>
                  </a:rPr>
                  <a:t>        </a:t>
                </a:r>
                <a:r>
                  <a:rPr lang="en-AU" sz="2400" i="1" dirty="0" smtClean="0">
                    <a:latin typeface="Times New Roman" pitchFamily="18" charset="0"/>
                    <a:cs typeface="Times New Roman" pitchFamily="18" charset="0"/>
                  </a:rPr>
                  <a:t>j </a:t>
                </a:r>
                <a:r>
                  <a:rPr lang="en-AU" sz="2400" dirty="0">
                    <a:latin typeface="Times New Roman" pitchFamily="18" charset="0"/>
                    <a:cs typeface="Times New Roman" pitchFamily="18" charset="0"/>
                  </a:rPr>
                  <a:t>= </a:t>
                </a:r>
                <a:r>
                  <a:rPr lang="en-AU" sz="2400" i="1" dirty="0">
                    <a:latin typeface="Times New Roman" pitchFamily="18" charset="0"/>
                    <a:cs typeface="Times New Roman" pitchFamily="18" charset="0"/>
                  </a:rPr>
                  <a:t>f</a:t>
                </a:r>
                <a:r>
                  <a:rPr lang="en-AU" sz="2400" dirty="0">
                    <a:latin typeface="Times New Roman" pitchFamily="18" charset="0"/>
                    <a:cs typeface="Times New Roman" pitchFamily="18" charset="0"/>
                  </a:rPr>
                  <a:t>, </a:t>
                </a:r>
                <a:r>
                  <a:rPr lang="en-AU" sz="2400" i="1" dirty="0" smtClean="0">
                    <a:latin typeface="Times New Roman" pitchFamily="18" charset="0"/>
                    <a:cs typeface="Times New Roman" pitchFamily="18" charset="0"/>
                  </a:rPr>
                  <a:t>m;</a:t>
                </a:r>
              </a:p>
              <a:p>
                <a:pPr lvl="1">
                  <a:lnSpc>
                    <a:spcPct val="150000"/>
                  </a:lnSpc>
                </a:pPr>
                <a:r>
                  <a:rPr lang="en-AU" sz="2400" dirty="0" smtClean="0">
                    <a:latin typeface="Times New Roman" pitchFamily="18" charset="0"/>
                    <a:cs typeface="Times New Roman" pitchFamily="18" charset="0"/>
                  </a:rPr>
                  <a:t>Married: </a:t>
                </a:r>
                <a:r>
                  <a:rPr lang="en-AU" sz="2400" i="1" dirty="0">
                    <a:latin typeface="Times New Roman" pitchFamily="18" charset="0"/>
                    <a:cs typeface="Times New Roman" pitchFamily="18" charset="0"/>
                  </a:rPr>
                  <a:t>M = 1; </a:t>
                </a:r>
                <a:endParaRPr lang="en-AU" sz="2400" i="1" dirty="0" smtClean="0">
                  <a:latin typeface="Times New Roman" pitchFamily="18" charset="0"/>
                  <a:cs typeface="Times New Roman" pitchFamily="18" charset="0"/>
                </a:endParaRPr>
              </a:p>
              <a:p>
                <a:pPr lvl="1">
                  <a:lnSpc>
                    <a:spcPct val="150000"/>
                  </a:lnSpc>
                </a:pPr>
                <a:r>
                  <a:rPr lang="en-AU" sz="2400" dirty="0" smtClean="0">
                    <a:latin typeface="Times New Roman" pitchFamily="18" charset="0"/>
                    <a:cs typeface="Times New Roman" pitchFamily="18" charset="0"/>
                  </a:rPr>
                  <a:t>Fertility: </a:t>
                </a:r>
                <a:r>
                  <a:rPr lang="en-AU" sz="2400" i="1" dirty="0" smtClean="0">
                    <a:latin typeface="Times New Roman" pitchFamily="18" charset="0"/>
                    <a:cs typeface="Times New Roman" pitchFamily="18" charset="0"/>
                  </a:rPr>
                  <a:t>p = 1</a:t>
                </a:r>
                <a:r>
                  <a:rPr lang="en-AU" sz="2400" dirty="0" smtClean="0">
                    <a:latin typeface="Times New Roman" pitchFamily="18" charset="0"/>
                    <a:cs typeface="Times New Roman" pitchFamily="18" charset="0"/>
                  </a:rPr>
                  <a:t>; female get pregnant</a:t>
                </a:r>
              </a:p>
              <a:p>
                <a:pPr lvl="1"/>
                <a:endParaRPr lang="en-US" sz="2400" dirty="0">
                  <a:latin typeface="Times New Roman" pitchFamily="18" charset="0"/>
                  <a:cs typeface="Times New Roman" pitchFamily="18" charset="0"/>
                </a:endParaRPr>
              </a:p>
              <a:p>
                <a14:m>
                  <m:oMath xmlns:m="http://schemas.openxmlformats.org/officeDocument/2006/math">
                    <m:sSub>
                      <m:sSubPr>
                        <m:ctrlPr>
                          <a:rPr lang="en-US" sz="2600" i="1">
                            <a:latin typeface="Cambria Math"/>
                          </a:rPr>
                        </m:ctrlPr>
                      </m:sSubPr>
                      <m:e>
                        <m:r>
                          <a:rPr lang="en-AU" sz="2600" i="1">
                            <a:latin typeface="Cambria Math"/>
                            <a:sym typeface="Symbol"/>
                          </a:rPr>
                          <m:t></m:t>
                        </m:r>
                      </m:e>
                      <m:sub>
                        <m:r>
                          <a:rPr lang="en-AU" sz="2600" i="1">
                            <a:latin typeface="Cambria Math"/>
                          </a:rPr>
                          <m:t>𝑗𝑡</m:t>
                        </m:r>
                      </m:sub>
                    </m:sSub>
                  </m:oMath>
                </a14:m>
                <a:r>
                  <a:rPr lang="en-AU" sz="2600" dirty="0">
                    <a:latin typeface="Times New Roman" pitchFamily="18" charset="0"/>
                    <a:cs typeface="Times New Roman" pitchFamily="18" charset="0"/>
                  </a:rPr>
                  <a:t> = state space for </a:t>
                </a:r>
                <a:r>
                  <a:rPr lang="en-AU" sz="2600" i="1" dirty="0">
                    <a:latin typeface="Times New Roman" pitchFamily="18" charset="0"/>
                    <a:cs typeface="Times New Roman" pitchFamily="18" charset="0"/>
                  </a:rPr>
                  <a:t>j = f, </a:t>
                </a:r>
                <a:r>
                  <a:rPr lang="en-AU" sz="2600" i="1" dirty="0" smtClean="0">
                    <a:latin typeface="Times New Roman" pitchFamily="18" charset="0"/>
                    <a:cs typeface="Times New Roman" pitchFamily="18" charset="0"/>
                  </a:rPr>
                  <a:t>m</a:t>
                </a:r>
                <a:r>
                  <a:rPr lang="en-AU" sz="3000" dirty="0">
                    <a:latin typeface="Times New Roman" pitchFamily="18" charset="0"/>
                    <a:cs typeface="Times New Roman" pitchFamily="18" charset="0"/>
                  </a:rPr>
                  <a:t> </a:t>
                </a:r>
                <a:endParaRPr lang="en-US" sz="3000" dirty="0">
                  <a:latin typeface="Times New Roman" pitchFamily="18" charset="0"/>
                  <a:cs typeface="Times New Roman" pitchFamily="18" charset="0"/>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51520" y="980728"/>
                <a:ext cx="8712968" cy="5256584"/>
              </a:xfrm>
              <a:blipFill rotWithShape="0">
                <a:blip r:embed="rId3"/>
                <a:stretch>
                  <a:fillRect t="-10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51D1BCC-8D78-4931-8383-1492A443E39C}" type="slidenum">
              <a:rPr lang="en-CA" smtClean="0"/>
              <a:pPr/>
              <a:t>14</a:t>
            </a:fld>
            <a:endParaRPr lang="en-CA"/>
          </a:p>
        </p:txBody>
      </p:sp>
      <p:sp>
        <p:nvSpPr>
          <p:cNvPr id="3" name="Title 2"/>
          <p:cNvSpPr>
            <a:spLocks noGrp="1"/>
          </p:cNvSpPr>
          <p:nvPr>
            <p:ph type="title"/>
          </p:nvPr>
        </p:nvSpPr>
        <p:spPr>
          <a:xfrm>
            <a:off x="457200" y="274638"/>
            <a:ext cx="8229600" cy="778098"/>
          </a:xfrm>
        </p:spPr>
        <p:txBody>
          <a:bodyPr>
            <a:normAutofit/>
          </a:bodyPr>
          <a:lstStyle/>
          <a:p>
            <a:pPr algn="ctr"/>
            <a:r>
              <a:rPr lang="en-US" sz="3700" dirty="0" smtClean="0">
                <a:solidFill>
                  <a:schemeClr val="accent1"/>
                </a:solidFill>
                <a:effectLst>
                  <a:outerShdw blurRad="38100" dist="38100" dir="2700000" algn="tl">
                    <a:srgbClr val="000000">
                      <a:alpha val="43137"/>
                    </a:srgbClr>
                  </a:outerShdw>
                </a:effectLst>
                <a:cs typeface="Times New Roman" pitchFamily="18" charset="0"/>
              </a:rPr>
              <a:t>Basics (Cont.)</a:t>
            </a:r>
            <a:endParaRPr lang="en-US" sz="3700" dirty="0">
              <a:solidFill>
                <a:schemeClr val="accent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77189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1340768"/>
                <a:ext cx="8964488" cy="5112568"/>
              </a:xfrm>
            </p:spPr>
            <p:txBody>
              <a:bodyPr>
                <a:noAutofit/>
              </a:bodyPr>
              <a:lstStyle/>
              <a:p>
                <a:pPr marL="109728" indent="0" algn="ctr">
                  <a:buNone/>
                </a:pPr>
                <a14:m>
                  <m:oMath xmlns:m="http://schemas.openxmlformats.org/officeDocument/2006/math">
                    <m:sSubSup>
                      <m:sSubSupPr>
                        <m:ctrlPr>
                          <a:rPr lang="en-US" sz="2400" i="1" smtClean="0">
                            <a:latin typeface="Cambria Math"/>
                          </a:rPr>
                        </m:ctrlPr>
                      </m:sSubSupPr>
                      <m:e>
                        <m:r>
                          <a:rPr lang="en-AU" sz="2400" i="1">
                            <a:latin typeface="Cambria Math"/>
                          </a:rPr>
                          <m:t>𝑉</m:t>
                        </m:r>
                      </m:e>
                      <m:sub>
                        <m:r>
                          <a:rPr lang="en-AU" sz="2400" i="1">
                            <a:latin typeface="Cambria Math"/>
                          </a:rPr>
                          <m:t>𝑡</m:t>
                        </m:r>
                      </m:sub>
                      <m:sup>
                        <m:r>
                          <a:rPr lang="en-AU" sz="2400" i="1">
                            <a:latin typeface="Cambria Math"/>
                          </a:rPr>
                          <m:t>𝑀</m:t>
                        </m:r>
                      </m:sup>
                    </m:sSubSup>
                    <m:d>
                      <m:dPr>
                        <m:ctrlPr>
                          <a:rPr lang="en-US" sz="2400" i="1">
                            <a:latin typeface="Cambria Math"/>
                          </a:rPr>
                        </m:ctrlPr>
                      </m:dPr>
                      <m:e>
                        <m:sSub>
                          <m:sSubPr>
                            <m:ctrlPr>
                              <a:rPr lang="en-US" sz="2400" i="1">
                                <a:latin typeface="Cambria Math"/>
                              </a:rPr>
                            </m:ctrlPr>
                          </m:sSubPr>
                          <m:e>
                            <m:r>
                              <a:rPr lang="en-AU" sz="2400" i="1">
                                <a:latin typeface="Cambria Math"/>
                                <a:sym typeface="Symbol"/>
                              </a:rPr>
                              <m:t></m:t>
                            </m:r>
                          </m:e>
                          <m:sub>
                            <m:r>
                              <a:rPr lang="en-AU" sz="2400" i="1">
                                <a:latin typeface="Cambria Math"/>
                              </a:rPr>
                              <m:t>𝑚𝑡</m:t>
                            </m:r>
                          </m:sub>
                        </m:sSub>
                        <m:r>
                          <a:rPr lang="en-AU" sz="2400" i="1">
                            <a:latin typeface="Cambria Math"/>
                          </a:rPr>
                          <m:t>,</m:t>
                        </m:r>
                        <m:sSub>
                          <m:sSubPr>
                            <m:ctrlPr>
                              <a:rPr lang="en-US" sz="2400" i="1">
                                <a:latin typeface="Cambria Math"/>
                              </a:rPr>
                            </m:ctrlPr>
                          </m:sSubPr>
                          <m:e>
                            <m:r>
                              <a:rPr lang="en-AU" sz="2400" i="1">
                                <a:latin typeface="Cambria Math"/>
                                <a:sym typeface="Symbol"/>
                              </a:rPr>
                              <m:t></m:t>
                            </m:r>
                          </m:e>
                          <m:sub>
                            <m:r>
                              <a:rPr lang="en-AU" sz="2400" i="1">
                                <a:latin typeface="Cambria Math"/>
                              </a:rPr>
                              <m:t>𝑓𝑡</m:t>
                            </m:r>
                          </m:sub>
                        </m:sSub>
                      </m:e>
                    </m:d>
                    <m:r>
                      <a:rPr lang="en-AU" sz="2400" i="1">
                        <a:latin typeface="Cambria Math"/>
                      </a:rPr>
                      <m:t>=</m:t>
                    </m:r>
                    <m:r>
                      <a:rPr lang="en-AU" sz="2400" i="1">
                        <a:latin typeface="Cambria Math"/>
                      </a:rPr>
                      <m:t>𝜆</m:t>
                    </m:r>
                    <m:sSubSup>
                      <m:sSubSupPr>
                        <m:ctrlPr>
                          <a:rPr lang="en-US" sz="2400" i="1">
                            <a:latin typeface="Cambria Math"/>
                          </a:rPr>
                        </m:ctrlPr>
                      </m:sSubSupPr>
                      <m:e>
                        <m:r>
                          <a:rPr lang="en-AU" sz="2400" i="1">
                            <a:latin typeface="Cambria Math"/>
                          </a:rPr>
                          <m:t>𝑉</m:t>
                        </m:r>
                      </m:e>
                      <m:sub>
                        <m:r>
                          <a:rPr lang="en-AU" sz="2400" i="1">
                            <a:latin typeface="Cambria Math"/>
                          </a:rPr>
                          <m:t>𝑡</m:t>
                        </m:r>
                      </m:sub>
                      <m:sup>
                        <m:r>
                          <a:rPr lang="en-AU" sz="2400" i="1">
                            <a:latin typeface="Cambria Math"/>
                          </a:rPr>
                          <m:t>𝑓𝑀</m:t>
                        </m:r>
                      </m:sup>
                    </m:sSubSup>
                    <m:d>
                      <m:dPr>
                        <m:ctrlPr>
                          <a:rPr lang="en-US" sz="2400" i="1">
                            <a:latin typeface="Cambria Math"/>
                          </a:rPr>
                        </m:ctrlPr>
                      </m:dPr>
                      <m:e>
                        <m:sSub>
                          <m:sSubPr>
                            <m:ctrlPr>
                              <a:rPr lang="en-US" sz="2400" i="1">
                                <a:latin typeface="Cambria Math"/>
                              </a:rPr>
                            </m:ctrlPr>
                          </m:sSubPr>
                          <m:e>
                            <m:r>
                              <a:rPr lang="en-AU" sz="2400" i="1">
                                <a:latin typeface="Cambria Math"/>
                                <a:sym typeface="Symbol"/>
                              </a:rPr>
                              <m:t></m:t>
                            </m:r>
                          </m:e>
                          <m:sub>
                            <m:r>
                              <a:rPr lang="en-AU" sz="2400" i="1">
                                <a:latin typeface="Cambria Math"/>
                              </a:rPr>
                              <m:t>𝑓𝑡</m:t>
                            </m:r>
                          </m:sub>
                        </m:sSub>
                      </m:e>
                    </m:d>
                    <m:r>
                      <a:rPr lang="en-AU" sz="2400" i="1">
                        <a:latin typeface="Cambria Math"/>
                      </a:rPr>
                      <m:t>+</m:t>
                    </m:r>
                    <m:d>
                      <m:dPr>
                        <m:ctrlPr>
                          <a:rPr lang="en-US" sz="2400" i="1">
                            <a:latin typeface="Cambria Math"/>
                          </a:rPr>
                        </m:ctrlPr>
                      </m:dPr>
                      <m:e>
                        <m:r>
                          <a:rPr lang="en-AU" sz="2400" i="1">
                            <a:latin typeface="Cambria Math"/>
                          </a:rPr>
                          <m:t>1−</m:t>
                        </m:r>
                        <m:r>
                          <a:rPr lang="en-AU" sz="2400" i="1">
                            <a:latin typeface="Cambria Math"/>
                          </a:rPr>
                          <m:t>𝜆</m:t>
                        </m:r>
                      </m:e>
                    </m:d>
                    <m:sSubSup>
                      <m:sSubSupPr>
                        <m:ctrlPr>
                          <a:rPr lang="en-US" sz="2400" i="1">
                            <a:latin typeface="Cambria Math"/>
                          </a:rPr>
                        </m:ctrlPr>
                      </m:sSubSupPr>
                      <m:e>
                        <m:r>
                          <a:rPr lang="en-AU" sz="2400" i="1">
                            <a:latin typeface="Cambria Math"/>
                          </a:rPr>
                          <m:t>𝑉</m:t>
                        </m:r>
                      </m:e>
                      <m:sub>
                        <m:r>
                          <a:rPr lang="en-AU" sz="2400" i="1">
                            <a:latin typeface="Cambria Math"/>
                          </a:rPr>
                          <m:t>𝑡</m:t>
                        </m:r>
                      </m:sub>
                      <m:sup>
                        <m:r>
                          <a:rPr lang="en-AU" sz="2400" i="1">
                            <a:latin typeface="Cambria Math"/>
                          </a:rPr>
                          <m:t>𝑚𝑀</m:t>
                        </m:r>
                      </m:sup>
                    </m:sSubSup>
                    <m:r>
                      <a:rPr lang="en-AU" sz="2400" i="1">
                        <a:latin typeface="Cambria Math"/>
                      </a:rPr>
                      <m:t>(</m:t>
                    </m:r>
                    <m:sSub>
                      <m:sSubPr>
                        <m:ctrlPr>
                          <a:rPr lang="en-US" sz="2400" i="1">
                            <a:latin typeface="Cambria Math"/>
                          </a:rPr>
                        </m:ctrlPr>
                      </m:sSubPr>
                      <m:e>
                        <m:r>
                          <a:rPr lang="en-AU" sz="2400" i="1">
                            <a:latin typeface="Cambria Math"/>
                            <a:sym typeface="Symbol"/>
                          </a:rPr>
                          <m:t></m:t>
                        </m:r>
                      </m:e>
                      <m:sub>
                        <m:r>
                          <a:rPr lang="en-AU" sz="2400" i="1">
                            <a:latin typeface="Cambria Math"/>
                          </a:rPr>
                          <m:t>𝑚𝑡</m:t>
                        </m:r>
                      </m:sub>
                    </m:sSub>
                    <m:r>
                      <a:rPr lang="en-AU" sz="2400" i="1">
                        <a:latin typeface="Cambria Math"/>
                      </a:rPr>
                      <m:t>)</m:t>
                    </m:r>
                  </m:oMath>
                </a14:m>
                <a:r>
                  <a:rPr lang="en-AU" sz="2400" dirty="0"/>
                  <a:t> </a:t>
                </a:r>
                <a:endParaRPr lang="en-US" sz="2400" dirty="0"/>
              </a:p>
              <a:p>
                <a:pPr marL="109728" indent="0">
                  <a:buNone/>
                </a:pPr>
                <a:endParaRPr lang="en-AU" sz="2000" i="1" dirty="0" smtClean="0"/>
              </a:p>
              <a:p>
                <a:pPr marL="109728" indent="0">
                  <a:buNone/>
                </a:pPr>
                <a:r>
                  <a:rPr lang="en-AU" sz="2000" i="1" dirty="0" smtClean="0"/>
                  <a:t>Weighted average of individuals utilities (λ</a:t>
                </a:r>
                <a:r>
                  <a:rPr lang="en-AU" sz="2000" dirty="0" smtClean="0"/>
                  <a:t> =.5).</a:t>
                </a:r>
              </a:p>
              <a:p>
                <a:pPr marL="109728" indent="0">
                  <a:buNone/>
                </a:pPr>
                <a:endParaRPr lang="en-AU" sz="2000" b="1" dirty="0" smtClean="0"/>
              </a:p>
              <a:p>
                <a:pPr marL="109728" indent="0">
                  <a:buNone/>
                </a:pPr>
                <a:r>
                  <a:rPr lang="en-AU" sz="2400" b="1" dirty="0" smtClean="0"/>
                  <a:t>Income</a:t>
                </a:r>
                <a:r>
                  <a:rPr lang="en-AU" sz="2000" dirty="0" smtClean="0"/>
                  <a:t>:</a:t>
                </a:r>
                <a14:m>
                  <m:oMath xmlns:m="http://schemas.openxmlformats.org/officeDocument/2006/math">
                    <m:r>
                      <a:rPr lang="en-US" sz="2400" b="0" i="0" smtClean="0">
                        <a:latin typeface="Cambria Math"/>
                      </a:rPr>
                      <m:t>   </m:t>
                    </m:r>
                    <m:sSubSup>
                      <m:sSubSupPr>
                        <m:ctrlPr>
                          <a:rPr lang="en-US" sz="2400" i="1">
                            <a:latin typeface="Cambria Math"/>
                          </a:rPr>
                        </m:ctrlPr>
                      </m:sSubSupPr>
                      <m:e>
                        <m:r>
                          <a:rPr lang="en-AU" sz="2400" i="1">
                            <a:latin typeface="Cambria Math"/>
                          </a:rPr>
                          <m:t>𝑌</m:t>
                        </m:r>
                      </m:e>
                      <m:sub>
                        <m:r>
                          <a:rPr lang="en-AU" sz="2400" i="1">
                            <a:latin typeface="Cambria Math"/>
                          </a:rPr>
                          <m:t>𝑡</m:t>
                        </m:r>
                      </m:sub>
                      <m:sup>
                        <m:r>
                          <a:rPr lang="en-AU" sz="2400" i="1">
                            <a:latin typeface="Cambria Math"/>
                          </a:rPr>
                          <m:t>𝑀</m:t>
                        </m:r>
                      </m:sup>
                    </m:sSubSup>
                    <m:r>
                      <a:rPr lang="en-AU" sz="2400" i="1">
                        <a:latin typeface="Cambria Math"/>
                      </a:rPr>
                      <m:t>=</m:t>
                    </m:r>
                    <m:sSubSup>
                      <m:sSubSupPr>
                        <m:ctrlPr>
                          <a:rPr lang="en-US" sz="2400" i="1">
                            <a:latin typeface="Cambria Math"/>
                          </a:rPr>
                        </m:ctrlPr>
                      </m:sSubSupPr>
                      <m:e>
                        <m:r>
                          <a:rPr lang="en-AU" sz="2400" i="1">
                            <a:latin typeface="Cambria Math"/>
                          </a:rPr>
                          <m:t>𝑤</m:t>
                        </m:r>
                      </m:e>
                      <m:sub>
                        <m:r>
                          <a:rPr lang="en-AU" sz="2400" i="1">
                            <a:latin typeface="Cambria Math"/>
                          </a:rPr>
                          <m:t>𝑡</m:t>
                        </m:r>
                      </m:sub>
                      <m:sup>
                        <m:r>
                          <a:rPr lang="en-AU" sz="2400" i="1">
                            <a:latin typeface="Cambria Math"/>
                          </a:rPr>
                          <m:t>𝑚</m:t>
                        </m:r>
                      </m:sup>
                    </m:sSubSup>
                    <m:sSubSup>
                      <m:sSubSupPr>
                        <m:ctrlPr>
                          <a:rPr lang="en-US" sz="2400" i="1">
                            <a:latin typeface="Cambria Math"/>
                          </a:rPr>
                        </m:ctrlPr>
                      </m:sSubSupPr>
                      <m:e>
                        <m:r>
                          <a:rPr lang="en-AU" sz="2400" i="1">
                            <a:latin typeface="Cambria Math"/>
                          </a:rPr>
                          <m:t>h</m:t>
                        </m:r>
                      </m:e>
                      <m:sub>
                        <m:r>
                          <a:rPr lang="en-AU" sz="2400" i="1">
                            <a:latin typeface="Cambria Math"/>
                          </a:rPr>
                          <m:t>𝑡</m:t>
                        </m:r>
                      </m:sub>
                      <m:sup>
                        <m:r>
                          <a:rPr lang="en-AU" sz="2400" i="1">
                            <a:latin typeface="Cambria Math"/>
                          </a:rPr>
                          <m:t>𝑚</m:t>
                        </m:r>
                      </m:sup>
                    </m:sSubSup>
                    <m:r>
                      <a:rPr lang="en-AU" sz="2400" i="1">
                        <a:latin typeface="Cambria Math"/>
                      </a:rPr>
                      <m:t>+</m:t>
                    </m:r>
                    <m:sSubSup>
                      <m:sSubSupPr>
                        <m:ctrlPr>
                          <a:rPr lang="en-US" sz="2400" i="1">
                            <a:latin typeface="Cambria Math"/>
                          </a:rPr>
                        </m:ctrlPr>
                      </m:sSubSupPr>
                      <m:e>
                        <m:r>
                          <a:rPr lang="en-AU" sz="2400" i="1">
                            <a:latin typeface="Cambria Math"/>
                          </a:rPr>
                          <m:t>𝑤</m:t>
                        </m:r>
                      </m:e>
                      <m:sub>
                        <m:r>
                          <a:rPr lang="en-AU" sz="2400" i="1">
                            <a:latin typeface="Cambria Math"/>
                          </a:rPr>
                          <m:t>𝑡</m:t>
                        </m:r>
                      </m:sub>
                      <m:sup>
                        <m:r>
                          <a:rPr lang="en-AU" sz="2400" i="1">
                            <a:latin typeface="Cambria Math"/>
                          </a:rPr>
                          <m:t>𝑓</m:t>
                        </m:r>
                      </m:sup>
                    </m:sSubSup>
                    <m:sSubSup>
                      <m:sSubSupPr>
                        <m:ctrlPr>
                          <a:rPr lang="en-US" sz="2400" i="1">
                            <a:latin typeface="Cambria Math"/>
                          </a:rPr>
                        </m:ctrlPr>
                      </m:sSubSupPr>
                      <m:e>
                        <m:r>
                          <a:rPr lang="en-AU" sz="2400" i="1">
                            <a:latin typeface="Cambria Math"/>
                          </a:rPr>
                          <m:t>h</m:t>
                        </m:r>
                      </m:e>
                      <m:sub>
                        <m:r>
                          <a:rPr lang="en-AU" sz="2400" i="1">
                            <a:latin typeface="Cambria Math"/>
                          </a:rPr>
                          <m:t>𝑡</m:t>
                        </m:r>
                      </m:sub>
                      <m:sup>
                        <m:r>
                          <a:rPr lang="en-AU" sz="2400" i="1">
                            <a:latin typeface="Cambria Math"/>
                          </a:rPr>
                          <m:t>𝑓</m:t>
                        </m:r>
                      </m:sup>
                    </m:sSubSup>
                    <m:r>
                      <a:rPr lang="en-AU" sz="2400" i="1">
                        <a:latin typeface="Cambria Math"/>
                      </a:rPr>
                      <m:t>+</m:t>
                    </m:r>
                    <m:sSub>
                      <m:sSubPr>
                        <m:ctrlPr>
                          <a:rPr lang="en-US" sz="2400" i="1">
                            <a:latin typeface="Cambria Math"/>
                          </a:rPr>
                        </m:ctrlPr>
                      </m:sSubPr>
                      <m:e>
                        <m:r>
                          <a:rPr lang="en-AU" sz="2400" i="1">
                            <a:latin typeface="Cambria Math"/>
                          </a:rPr>
                          <m:t>𝑏</m:t>
                        </m:r>
                      </m:e>
                      <m:sub>
                        <m:r>
                          <a:rPr lang="en-AU" sz="2400" i="1">
                            <a:latin typeface="Cambria Math"/>
                          </a:rPr>
                          <m:t>𝑚</m:t>
                        </m:r>
                      </m:sub>
                    </m:sSub>
                    <m:r>
                      <a:rPr lang="en-AU" sz="2400" i="1">
                        <a:latin typeface="Cambria Math"/>
                      </a:rPr>
                      <m:t>𝐼</m:t>
                    </m:r>
                    <m:d>
                      <m:dPr>
                        <m:begChr m:val="["/>
                        <m:endChr m:val="]"/>
                        <m:ctrlPr>
                          <a:rPr lang="en-US" sz="2400" i="1">
                            <a:latin typeface="Cambria Math"/>
                          </a:rPr>
                        </m:ctrlPr>
                      </m:dPr>
                      <m:e>
                        <m:sSubSup>
                          <m:sSubSupPr>
                            <m:ctrlPr>
                              <a:rPr lang="en-US" sz="2400" i="1">
                                <a:latin typeface="Cambria Math"/>
                              </a:rPr>
                            </m:ctrlPr>
                          </m:sSubSupPr>
                          <m:e>
                            <m:r>
                              <a:rPr lang="en-AU" sz="2400" i="1">
                                <a:latin typeface="Cambria Math"/>
                              </a:rPr>
                              <m:t>h</m:t>
                            </m:r>
                          </m:e>
                          <m:sub>
                            <m:r>
                              <a:rPr lang="en-AU" sz="2400" i="1">
                                <a:latin typeface="Cambria Math"/>
                              </a:rPr>
                              <m:t>𝑡</m:t>
                            </m:r>
                          </m:sub>
                          <m:sup>
                            <m:r>
                              <a:rPr lang="en-AU" sz="2400" i="1">
                                <a:latin typeface="Cambria Math"/>
                              </a:rPr>
                              <m:t>𝑚</m:t>
                            </m:r>
                          </m:sup>
                        </m:sSubSup>
                        <m:r>
                          <a:rPr lang="en-AU" sz="2400" i="1">
                            <a:latin typeface="Cambria Math"/>
                          </a:rPr>
                          <m:t>=0</m:t>
                        </m:r>
                      </m:e>
                    </m:d>
                    <m:r>
                      <a:rPr lang="en-AU" sz="2400" i="1">
                        <a:latin typeface="Cambria Math"/>
                      </a:rPr>
                      <m:t>+</m:t>
                    </m:r>
                    <m:sSub>
                      <m:sSubPr>
                        <m:ctrlPr>
                          <a:rPr lang="en-US" sz="2400" i="1">
                            <a:latin typeface="Cambria Math"/>
                          </a:rPr>
                        </m:ctrlPr>
                      </m:sSubPr>
                      <m:e>
                        <m:r>
                          <a:rPr lang="en-AU" sz="2400" i="1">
                            <a:latin typeface="Cambria Math"/>
                          </a:rPr>
                          <m:t>𝑏</m:t>
                        </m:r>
                      </m:e>
                      <m:sub>
                        <m:r>
                          <a:rPr lang="en-AU" sz="2400" i="1">
                            <a:latin typeface="Cambria Math"/>
                          </a:rPr>
                          <m:t>𝑓</m:t>
                        </m:r>
                      </m:sub>
                    </m:sSub>
                    <m:r>
                      <a:rPr lang="en-AU" sz="2400" i="1">
                        <a:latin typeface="Cambria Math"/>
                      </a:rPr>
                      <m:t>𝐼</m:t>
                    </m:r>
                    <m:d>
                      <m:dPr>
                        <m:begChr m:val="["/>
                        <m:endChr m:val="]"/>
                        <m:ctrlPr>
                          <a:rPr lang="en-US" sz="2400" i="1">
                            <a:latin typeface="Cambria Math"/>
                          </a:rPr>
                        </m:ctrlPr>
                      </m:dPr>
                      <m:e>
                        <m:sSubSup>
                          <m:sSubSupPr>
                            <m:ctrlPr>
                              <a:rPr lang="en-US" sz="2400" i="1">
                                <a:latin typeface="Cambria Math"/>
                              </a:rPr>
                            </m:ctrlPr>
                          </m:sSubSupPr>
                          <m:e>
                            <m:r>
                              <a:rPr lang="en-AU" sz="2400" i="1">
                                <a:latin typeface="Cambria Math"/>
                              </a:rPr>
                              <m:t>h</m:t>
                            </m:r>
                          </m:e>
                          <m:sub>
                            <m:r>
                              <a:rPr lang="en-AU" sz="2400" i="1">
                                <a:latin typeface="Cambria Math"/>
                              </a:rPr>
                              <m:t>𝑡</m:t>
                            </m:r>
                          </m:sub>
                          <m:sup>
                            <m:r>
                              <a:rPr lang="en-AU" sz="2400" i="1">
                                <a:latin typeface="Cambria Math"/>
                              </a:rPr>
                              <m:t>𝑓</m:t>
                            </m:r>
                          </m:sup>
                        </m:sSubSup>
                        <m:r>
                          <a:rPr lang="en-AU" sz="2400" i="1">
                            <a:latin typeface="Cambria Math"/>
                          </a:rPr>
                          <m:t>=0</m:t>
                        </m:r>
                      </m:e>
                    </m:d>
                  </m:oMath>
                </a14:m>
                <a:r>
                  <a:rPr lang="en-AU" sz="2400" dirty="0"/>
                  <a:t> </a:t>
                </a:r>
                <a:endParaRPr lang="en-AU" sz="2400" dirty="0" smtClean="0"/>
              </a:p>
              <a:p>
                <a:pPr marL="109728" indent="0">
                  <a:buNone/>
                </a:pPr>
                <a:r>
                  <a:rPr lang="en-AU" sz="2000" dirty="0"/>
                  <a:t> </a:t>
                </a:r>
                <a:r>
                  <a:rPr lang="en-AU" sz="2000" dirty="0" smtClean="0"/>
                  <a:t> function of wages and unemployment </a:t>
                </a:r>
                <a:r>
                  <a:rPr lang="en-AU" sz="2000" dirty="0"/>
                  <a:t>benefit. </a:t>
                </a:r>
                <a:endParaRPr lang="en-US" sz="2000" dirty="0"/>
              </a:p>
              <a:p>
                <a:pPr marL="109728" indent="0">
                  <a:buNone/>
                </a:pPr>
                <a:endParaRPr lang="en-AU" sz="2000" dirty="0" smtClean="0"/>
              </a:p>
              <a:p>
                <a:pPr marL="109728" indent="0">
                  <a:buNone/>
                </a:pPr>
                <a:r>
                  <a:rPr lang="en-AU" sz="2400" dirty="0"/>
                  <a:t> </a:t>
                </a:r>
                <a:endParaRPr lang="en-AU" sz="2400" dirty="0" smtClean="0"/>
              </a:p>
              <a:p>
                <a:pPr marL="109728" indent="0">
                  <a:buNone/>
                </a:pPr>
                <a:r>
                  <a:rPr lang="en-AU" sz="2400" b="1" dirty="0" smtClean="0"/>
                  <a:t>Consumption</a:t>
                </a:r>
                <a:r>
                  <a:rPr lang="en-AU" sz="2400" dirty="0" smtClean="0"/>
                  <a:t>:    </a:t>
                </a:r>
                <a14:m>
                  <m:oMath xmlns:m="http://schemas.openxmlformats.org/officeDocument/2006/math">
                    <m:sSubSup>
                      <m:sSubSupPr>
                        <m:ctrlPr>
                          <a:rPr lang="en-US" sz="2400" i="1">
                            <a:latin typeface="Cambria Math"/>
                          </a:rPr>
                        </m:ctrlPr>
                      </m:sSubSupPr>
                      <m:e>
                        <m:r>
                          <a:rPr lang="en-AU" sz="2400" i="1">
                            <a:latin typeface="Cambria Math"/>
                          </a:rPr>
                          <m:t>𝐶</m:t>
                        </m:r>
                      </m:e>
                      <m:sub>
                        <m:r>
                          <a:rPr lang="en-AU" sz="2400" i="1">
                            <a:latin typeface="Cambria Math"/>
                          </a:rPr>
                          <m:t>𝑡</m:t>
                        </m:r>
                      </m:sub>
                      <m:sup>
                        <m:r>
                          <a:rPr lang="en-AU" sz="2400" i="1">
                            <a:latin typeface="Cambria Math"/>
                          </a:rPr>
                          <m:t>𝑀</m:t>
                        </m:r>
                      </m:sup>
                    </m:sSubSup>
                    <m:r>
                      <a:rPr lang="en-AU" sz="2400" i="1">
                        <a:latin typeface="Cambria Math"/>
                      </a:rPr>
                      <m:t>=(1−</m:t>
                    </m:r>
                    <m:r>
                      <m:rPr>
                        <m:sty m:val="p"/>
                      </m:rPr>
                      <a:rPr lang="el-GR" sz="2400" i="1" smtClean="0">
                        <a:latin typeface="Cambria Math"/>
                      </a:rPr>
                      <m:t>θ</m:t>
                    </m:r>
                    <m:d>
                      <m:dPr>
                        <m:ctrlPr>
                          <a:rPr lang="en-US" sz="2400" i="1">
                            <a:latin typeface="Cambria Math"/>
                          </a:rPr>
                        </m:ctrlPr>
                      </m:dPr>
                      <m:e>
                        <m:sSub>
                          <m:sSubPr>
                            <m:ctrlPr>
                              <a:rPr lang="en-US" sz="2400" i="1">
                                <a:latin typeface="Cambria Math"/>
                              </a:rPr>
                            </m:ctrlPr>
                          </m:sSubPr>
                          <m:e>
                            <m:r>
                              <a:rPr lang="en-AU" sz="2400" i="1">
                                <a:latin typeface="Cambria Math"/>
                              </a:rPr>
                              <m:t>𝑁</m:t>
                            </m:r>
                          </m:e>
                          <m:sub>
                            <m:r>
                              <a:rPr lang="en-AU" sz="2400" i="1">
                                <a:latin typeface="Cambria Math"/>
                              </a:rPr>
                              <m:t>𝑡</m:t>
                            </m:r>
                          </m:sub>
                        </m:sSub>
                      </m:e>
                    </m:d>
                    <m:r>
                      <a:rPr lang="en-AU" sz="2400" i="1">
                        <a:latin typeface="Cambria Math"/>
                      </a:rPr>
                      <m:t>)</m:t>
                    </m:r>
                    <m:sSubSup>
                      <m:sSubSupPr>
                        <m:ctrlPr>
                          <a:rPr lang="en-US" sz="2400" i="1">
                            <a:latin typeface="Cambria Math"/>
                          </a:rPr>
                        </m:ctrlPr>
                      </m:sSubSupPr>
                      <m:e>
                        <m:r>
                          <a:rPr lang="en-AU" sz="2400" i="1">
                            <a:latin typeface="Cambria Math"/>
                          </a:rPr>
                          <m:t>𝑌</m:t>
                        </m:r>
                      </m:e>
                      <m:sub>
                        <m:r>
                          <a:rPr lang="en-AU" sz="2400" i="1">
                            <a:latin typeface="Cambria Math"/>
                          </a:rPr>
                          <m:t>𝑡</m:t>
                        </m:r>
                      </m:sub>
                      <m:sup>
                        <m:r>
                          <a:rPr lang="en-AU" sz="2400" i="1">
                            <a:latin typeface="Cambria Math"/>
                          </a:rPr>
                          <m:t>𝑀</m:t>
                        </m:r>
                      </m:sup>
                    </m:sSubSup>
                  </m:oMath>
                </a14:m>
                <a:endParaRPr lang="en-US" sz="2400" dirty="0"/>
              </a:p>
              <a:p>
                <a:pPr marL="109728" indent="0">
                  <a:buNone/>
                </a:pPr>
                <a:r>
                  <a:rPr lang="en-AU" sz="2000" dirty="0"/>
                  <a:t>Household consumption is a public good; </a:t>
                </a:r>
                <a:endParaRPr lang="en-AU" sz="2000" dirty="0" smtClean="0"/>
              </a:p>
              <a:p>
                <a:pPr marL="109728" indent="0">
                  <a:buNone/>
                </a:pPr>
                <a14:m>
                  <m:oMath xmlns:m="http://schemas.openxmlformats.org/officeDocument/2006/math">
                    <m:r>
                      <m:rPr>
                        <m:sty m:val="p"/>
                      </m:rPr>
                      <a:rPr lang="el-GR" sz="2000" i="1">
                        <a:latin typeface="Cambria Math"/>
                      </a:rPr>
                      <m:t>θ</m:t>
                    </m:r>
                    <m:d>
                      <m:dPr>
                        <m:ctrlPr>
                          <a:rPr lang="en-US" sz="2000" i="1">
                            <a:latin typeface="Cambria Math"/>
                          </a:rPr>
                        </m:ctrlPr>
                      </m:dPr>
                      <m:e>
                        <m:sSub>
                          <m:sSubPr>
                            <m:ctrlPr>
                              <a:rPr lang="en-US" sz="2000" i="1">
                                <a:latin typeface="Cambria Math"/>
                              </a:rPr>
                            </m:ctrlPr>
                          </m:sSubPr>
                          <m:e>
                            <m:r>
                              <a:rPr lang="en-AU" sz="2000" i="1">
                                <a:latin typeface="Cambria Math"/>
                              </a:rPr>
                              <m:t>𝑁</m:t>
                            </m:r>
                          </m:e>
                          <m:sub>
                            <m:r>
                              <a:rPr lang="en-AU" sz="2000" i="1">
                                <a:latin typeface="Cambria Math"/>
                              </a:rPr>
                              <m:t>𝑡</m:t>
                            </m:r>
                          </m:sub>
                        </m:sSub>
                      </m:e>
                    </m:d>
                  </m:oMath>
                </a14:m>
                <a:r>
                  <a:rPr lang="en-AU" sz="2000" dirty="0"/>
                  <a:t>= </a:t>
                </a:r>
                <a:r>
                  <a:rPr lang="en-AU" sz="2000" dirty="0" smtClean="0"/>
                  <a:t>fraction </a:t>
                </a:r>
                <a:r>
                  <a:rPr lang="en-AU" sz="2000" dirty="0"/>
                  <a:t>of </a:t>
                </a:r>
                <a:r>
                  <a:rPr lang="en-AU" sz="2000" dirty="0" smtClean="0"/>
                  <a:t>income spent on children (square root –OECD- 							equivalence scale)</a:t>
                </a:r>
                <a:endParaRPr lang="en-US"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1340768"/>
                <a:ext cx="8964488" cy="5112568"/>
              </a:xfrm>
              <a:blipFill rotWithShape="1">
                <a:blip r:embed="rId3"/>
                <a:stretch>
                  <a:fillRect/>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fld id="{251D1BCC-8D78-4931-8383-1492A443E39C}" type="slidenum">
              <a:rPr lang="en-CA" smtClean="0"/>
              <a:pPr/>
              <a:t>15</a:t>
            </a:fld>
            <a:endParaRPr lang="en-CA"/>
          </a:p>
        </p:txBody>
      </p:sp>
      <p:sp>
        <p:nvSpPr>
          <p:cNvPr id="3" name="Title 2"/>
          <p:cNvSpPr>
            <a:spLocks noGrp="1"/>
          </p:cNvSpPr>
          <p:nvPr>
            <p:ph type="title"/>
          </p:nvPr>
        </p:nvSpPr>
        <p:spPr/>
        <p:txBody>
          <a:bodyPr>
            <a:normAutofit/>
          </a:bodyPr>
          <a:lstStyle/>
          <a:p>
            <a:pPr algn="ctr"/>
            <a:r>
              <a:rPr lang="en-AU" sz="3700" dirty="0">
                <a:solidFill>
                  <a:schemeClr val="accent1"/>
                </a:solidFill>
                <a:effectLst>
                  <a:outerShdw blurRad="38100" dist="38100" dir="2700000" algn="tl">
                    <a:srgbClr val="000000">
                      <a:alpha val="43137"/>
                    </a:srgbClr>
                  </a:outerShdw>
                </a:effectLst>
              </a:rPr>
              <a:t>Value functions for married </a:t>
            </a:r>
            <a:endParaRPr lang="en-US" sz="37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9493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1445" y="773985"/>
                <a:ext cx="8988388" cy="4525963"/>
              </a:xfrm>
            </p:spPr>
            <p:txBody>
              <a:bodyPr>
                <a:normAutofit fontScale="25000" lnSpcReduction="20000"/>
              </a:bodyPr>
              <a:lstStyle/>
              <a:p>
                <a:pPr marL="109728" indent="0">
                  <a:buNone/>
                </a:pPr>
                <a14:m>
                  <m:oMathPara xmlns:m="http://schemas.openxmlformats.org/officeDocument/2006/math">
                    <m:oMathParaPr>
                      <m:jc m:val="centerGroup"/>
                    </m:oMathParaPr>
                    <m:oMath xmlns:m="http://schemas.openxmlformats.org/officeDocument/2006/math">
                      <m:sSubSup>
                        <m:sSubSupPr>
                          <m:ctrlPr>
                            <a:rPr lang="en-US" sz="8000" i="1" smtClean="0">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𝑗𝑀</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US" sz="8000" b="0" i="1" smtClean="0">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𝜓</m:t>
                                  </m:r>
                                  <m:r>
                                    <a:rPr lang="en-AU" sz="8000" i="1">
                                      <a:latin typeface="Cambria Math"/>
                                    </a:rPr>
                                    <m:t>𝐶</m:t>
                                  </m:r>
                                </m:e>
                                <m:sub>
                                  <m:r>
                                    <a:rPr lang="en-AU" sz="8000" i="1">
                                      <a:latin typeface="Cambria Math"/>
                                    </a:rPr>
                                    <m:t>𝑡</m:t>
                                  </m:r>
                                </m:sub>
                                <m:sup>
                                  <m:r>
                                    <a:rPr lang="en-AU" sz="8000" i="1">
                                      <a:latin typeface="Cambria Math"/>
                                    </a:rPr>
                                    <m:t>𝑀</m:t>
                                  </m:r>
                                </m:sup>
                              </m:sSubSup>
                            </m:e>
                          </m:d>
                        </m:e>
                        <m:sup>
                          <m:r>
                            <a:rPr lang="en-AU" sz="8000" i="1">
                              <a:latin typeface="Cambria Math"/>
                            </a:rPr>
                            <m:t>𝛼</m:t>
                          </m:r>
                        </m:sup>
                      </m:sSup>
                      <m:r>
                        <a:rPr lang="en-AU" sz="8000" i="1">
                          <a:latin typeface="Cambria Math"/>
                        </a:rPr>
                        <m:t>+</m:t>
                      </m:r>
                      <m:r>
                        <a:rPr lang="en-AU" sz="8000" i="1">
                          <a:latin typeface="Cambria Math"/>
                        </a:rPr>
                        <m:t>𝐿</m:t>
                      </m:r>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𝑗</m:t>
                                  </m:r>
                                </m:sup>
                              </m:sSubSup>
                            </m:e>
                          </m:d>
                        </m:e>
                        <m:sup/>
                      </m:sSup>
                      <m:r>
                        <a:rPr lang="en-AU" sz="8000" i="1">
                          <a:latin typeface="Cambria Math"/>
                        </a:rPr>
                        <m:t>+</m:t>
                      </m:r>
                      <m:sSubSup>
                        <m:sSubSupPr>
                          <m:ctrlPr>
                            <a:rPr lang="en-US" sz="8000" i="1">
                              <a:latin typeface="Cambria Math"/>
                            </a:rPr>
                          </m:ctrlPr>
                        </m:sSubSupPr>
                        <m:e>
                          <m:r>
                            <a:rPr lang="en-AU" sz="8000" i="1">
                              <a:latin typeface="Cambria Math"/>
                            </a:rPr>
                            <m:t>𝜃</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𝑡</m:t>
                          </m:r>
                        </m:sub>
                        <m:sup>
                          <m:r>
                            <a:rPr lang="en-AU" sz="8000" i="1">
                              <a:latin typeface="Cambria Math"/>
                            </a:rPr>
                            <m:t>𝑀</m:t>
                          </m:r>
                        </m:sup>
                      </m:sSubSup>
                      <m:sSub>
                        <m:sSubPr>
                          <m:ctrlPr>
                            <a:rPr lang="en-US" sz="8000" i="1">
                              <a:latin typeface="Cambria Math"/>
                            </a:rPr>
                          </m:ctrlPr>
                        </m:sSubPr>
                        <m:e>
                          <m:r>
                            <a:rPr lang="en-AU" sz="8000" i="1">
                              <a:latin typeface="Cambria Math"/>
                            </a:rPr>
                            <m:t>𝑝</m:t>
                          </m:r>
                        </m:e>
                        <m:sub>
                          <m:r>
                            <a:rPr lang="en-AU" sz="8000" i="1">
                              <a:latin typeface="Cambria Math"/>
                            </a:rPr>
                            <m:t>𝑡</m:t>
                          </m:r>
                        </m:sub>
                      </m:sSub>
                      <m:r>
                        <a:rPr lang="en-AU" sz="8000" i="1">
                          <a:latin typeface="Cambria Math"/>
                        </a:rPr>
                        <m:t>+</m:t>
                      </m:r>
                      <m:sSup>
                        <m:sSupPr>
                          <m:ctrlPr>
                            <a:rPr lang="en-US" sz="8000" i="1">
                              <a:latin typeface="Cambria Math"/>
                            </a:rPr>
                          </m:ctrlPr>
                        </m:sSupPr>
                        <m:e>
                          <m:sSubSup>
                            <m:sSubSupPr>
                              <m:ctrlPr>
                                <a:rPr lang="en-US" sz="8000" i="1">
                                  <a:latin typeface="Cambria Math"/>
                                </a:rPr>
                              </m:ctrlPr>
                            </m:sSubSupPr>
                            <m:e>
                              <m:r>
                                <a:rPr lang="en-AU" sz="8000" i="1">
                                  <a:latin typeface="Cambria Math"/>
                                </a:rPr>
                                <m:t>𝐴</m:t>
                              </m:r>
                            </m:e>
                            <m:sub>
                              <m:r>
                                <a:rPr lang="en-AU" sz="8000" i="1">
                                  <a:latin typeface="Cambria Math"/>
                                </a:rPr>
                                <m:t>𝑗</m:t>
                              </m:r>
                            </m:sub>
                            <m:sup>
                              <m:r>
                                <a:rPr lang="en-AU" sz="8000" i="1">
                                  <a:latin typeface="Cambria Math"/>
                                </a:rPr>
                                <m:t>𝑀</m:t>
                              </m:r>
                            </m:sup>
                          </m:sSubSup>
                        </m:e>
                        <m:sup/>
                      </m:sSup>
                      <m:r>
                        <a:rPr lang="en-AU" sz="8000" i="1">
                          <a:latin typeface="Cambria Math"/>
                        </a:rPr>
                        <m:t>𝑄</m:t>
                      </m:r>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𝑓</m:t>
                              </m:r>
                            </m:sup>
                          </m:sSubSup>
                          <m:r>
                            <a:rPr lang="en-AU" sz="8000" i="1">
                              <a:latin typeface="Cambria Math"/>
                            </a:rPr>
                            <m:t>,</m:t>
                          </m:r>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US" sz="8000" b="0" i="1" smtClean="0">
                                  <a:latin typeface="Cambria Math"/>
                                </a:rPr>
                                <m:t>𝑚</m:t>
                              </m:r>
                            </m:sup>
                          </m:sSubSup>
                          <m:r>
                            <a:rPr lang="en-AU" sz="8000" i="1">
                              <a:latin typeface="Cambria Math"/>
                            </a:rPr>
                            <m:t>, </m:t>
                          </m:r>
                          <m:sSubSup>
                            <m:sSubSupPr>
                              <m:ctrlPr>
                                <a:rPr lang="en-US" sz="8000" i="1">
                                  <a:latin typeface="Cambria Math"/>
                                </a:rPr>
                              </m:ctrlPr>
                            </m:sSubSupPr>
                            <m:e>
                              <m:r>
                                <a:rPr lang="en-AU" sz="8000" i="1">
                                  <a:latin typeface="Cambria Math"/>
                                </a:rPr>
                                <m:t>𝑌</m:t>
                              </m:r>
                            </m:e>
                            <m:sub>
                              <m:r>
                                <a:rPr lang="en-AU" sz="8000" i="1">
                                  <a:latin typeface="Cambria Math"/>
                                </a:rPr>
                                <m:t>𝑡</m:t>
                              </m:r>
                            </m:sub>
                            <m:sup>
                              <m:r>
                                <a:rPr lang="en-AU" sz="8000" i="1">
                                  <a:latin typeface="Cambria Math"/>
                                </a:rPr>
                                <m:t>𝑀</m:t>
                              </m:r>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oMath>
                  </m:oMathPara>
                </a14:m>
                <a:endParaRPr lang="en-US" sz="8000" dirty="0"/>
              </a:p>
              <a:p>
                <a:pPr marL="109728" indent="0">
                  <a:buNone/>
                </a:pPr>
                <a:r>
                  <a:rPr lang="en-AU" sz="8000" dirty="0"/>
                  <a:t>  									             </a:t>
                </a:r>
                <a:r>
                  <a:rPr lang="en-AU" sz="8000" dirty="0" smtClean="0"/>
                  <a:t>	</a:t>
                </a:r>
                <a14:m>
                  <m:oMath xmlns:m="http://schemas.openxmlformats.org/officeDocument/2006/math">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m:t>
                        </m:r>
                        <m:r>
                          <a:rPr lang="en-AU" sz="8000" i="1">
                            <a:latin typeface="Cambria Math"/>
                          </a:rPr>
                          <m:t>1</m:t>
                        </m:r>
                      </m:sub>
                    </m:sSub>
                    <m:r>
                      <a:rPr lang="en-AU" sz="8000" i="1">
                        <a:latin typeface="Cambria Math"/>
                      </a:rPr>
                      <m:t>)</m:t>
                    </m:r>
                  </m:oMath>
                </a14:m>
                <a:endParaRPr lang="en-US" sz="8000" dirty="0"/>
              </a:p>
              <a:p>
                <a:pPr marL="109728" indent="0">
                  <a:buNone/>
                </a:pPr>
                <a:endParaRPr lang="en-AU" sz="8000" i="1" dirty="0" smtClean="0">
                  <a:sym typeface="Symbol"/>
                </a:endParaRPr>
              </a:p>
              <a:p>
                <a:pPr marL="109728" indent="0">
                  <a:buNone/>
                </a:pPr>
                <a:endParaRPr lang="en-US" sz="96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1445" y="773985"/>
                <a:ext cx="8988388" cy="4525963"/>
              </a:xfrm>
              <a:blipFill rotWithShape="0">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16</a:t>
            </a:fld>
            <a:endParaRPr lang="en-CA"/>
          </a:p>
        </p:txBody>
      </p:sp>
      <p:sp>
        <p:nvSpPr>
          <p:cNvPr id="4" name="Title 3"/>
          <p:cNvSpPr>
            <a:spLocks noGrp="1"/>
          </p:cNvSpPr>
          <p:nvPr>
            <p:ph type="title"/>
          </p:nvPr>
        </p:nvSpPr>
        <p:spPr>
          <a:xfrm>
            <a:off x="417672" y="53752"/>
            <a:ext cx="8229600" cy="998984"/>
          </a:xfrm>
        </p:spPr>
        <p:txBody>
          <a:bodyPr>
            <a:normAutofit/>
          </a:bodyPr>
          <a:lstStyle/>
          <a:p>
            <a:pPr algn="ctr"/>
            <a:r>
              <a:rPr lang="en-US" sz="3700" dirty="0">
                <a:solidFill>
                  <a:schemeClr val="accent1"/>
                </a:solidFill>
                <a:effectLst>
                  <a:outerShdw blurRad="38100" dist="38100" dir="2700000" algn="tl">
                    <a:srgbClr val="000000">
                      <a:alpha val="43137"/>
                    </a:srgbClr>
                  </a:outerShdw>
                </a:effectLst>
              </a:rPr>
              <a:t>Married person </a:t>
            </a:r>
            <a:r>
              <a:rPr lang="en-US" sz="3700" dirty="0" smtClean="0">
                <a:solidFill>
                  <a:schemeClr val="accent1"/>
                </a:solidFill>
                <a:effectLst>
                  <a:outerShdw blurRad="38100" dist="38100" dir="2700000" algn="tl">
                    <a:srgbClr val="000000">
                      <a:alpha val="43137"/>
                    </a:srgbClr>
                  </a:outerShdw>
                </a:effectLst>
              </a:rPr>
              <a:t>utility</a:t>
            </a:r>
            <a:endParaRPr lang="en-US" sz="37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Rectangle 4"/>
              <p:cNvSpPr/>
              <p:nvPr/>
            </p:nvSpPr>
            <p:spPr>
              <a:xfrm>
                <a:off x="-37445" y="2174987"/>
                <a:ext cx="9139833" cy="4166782"/>
              </a:xfrm>
              <a:prstGeom prst="rect">
                <a:avLst/>
              </a:prstGeom>
            </p:spPr>
            <p:txBody>
              <a:bodyPr wrap="square">
                <a:spAutoFit/>
              </a:bodyPr>
              <a:lstStyle/>
              <a:p>
                <a:pPr marL="395478" indent="-285750">
                  <a:buFont typeface="Arial" panose="020B0604020202020204" pitchFamily="34" charset="0"/>
                  <a:buChar char="•"/>
                </a:pPr>
                <a14:m>
                  <m:oMath xmlns:m="http://schemas.openxmlformats.org/officeDocument/2006/math">
                    <m:f>
                      <m:fPr>
                        <m:ctrlPr>
                          <a:rPr lang="en-US" sz="1700" i="1" smtClean="0">
                            <a:latin typeface="Cambria Math"/>
                          </a:rPr>
                        </m:ctrlPr>
                      </m:fPr>
                      <m:num>
                        <m:r>
                          <a:rPr lang="en-AU" sz="1700" i="1">
                            <a:latin typeface="Cambria Math"/>
                          </a:rPr>
                          <m:t>1</m:t>
                        </m:r>
                      </m:num>
                      <m:den>
                        <m:r>
                          <a:rPr lang="en-AU" sz="1700" i="1">
                            <a:latin typeface="Cambria Math"/>
                          </a:rPr>
                          <m:t>𝛼</m:t>
                        </m:r>
                      </m:den>
                    </m:f>
                    <m:sSup>
                      <m:sSupPr>
                        <m:ctrlPr>
                          <a:rPr lang="en-US" sz="1700" i="1">
                            <a:latin typeface="Cambria Math"/>
                          </a:rPr>
                        </m:ctrlPr>
                      </m:sSupPr>
                      <m:e>
                        <m:d>
                          <m:dPr>
                            <m:ctrlPr>
                              <a:rPr lang="en-US" sz="1700" i="1">
                                <a:latin typeface="Cambria Math"/>
                              </a:rPr>
                            </m:ctrlPr>
                          </m:dPr>
                          <m:e>
                            <m:sSubSup>
                              <m:sSubSupPr>
                                <m:ctrlPr>
                                  <a:rPr lang="en-US" sz="1700" i="1">
                                    <a:latin typeface="Cambria Math"/>
                                  </a:rPr>
                                </m:ctrlPr>
                              </m:sSubSupPr>
                              <m:e>
                                <m:r>
                                  <a:rPr lang="en-AU" sz="1700" i="1">
                                    <a:latin typeface="Cambria Math"/>
                                  </a:rPr>
                                  <m:t>𝜓</m:t>
                                </m:r>
                                <m:r>
                                  <a:rPr lang="en-AU" sz="1700" i="1">
                                    <a:latin typeface="Cambria Math"/>
                                  </a:rPr>
                                  <m:t>𝐶</m:t>
                                </m:r>
                              </m:e>
                              <m:sub>
                                <m:r>
                                  <a:rPr lang="en-AU" sz="1700" i="1">
                                    <a:latin typeface="Cambria Math"/>
                                  </a:rPr>
                                  <m:t>𝑡</m:t>
                                </m:r>
                              </m:sub>
                              <m:sup>
                                <m:r>
                                  <a:rPr lang="en-AU" sz="1700" i="1">
                                    <a:latin typeface="Cambria Math"/>
                                  </a:rPr>
                                  <m:t>𝑀</m:t>
                                </m:r>
                              </m:sup>
                            </m:sSubSup>
                          </m:e>
                        </m:d>
                      </m:e>
                      <m:sup>
                        <m:r>
                          <a:rPr lang="en-AU" sz="1700" i="1">
                            <a:latin typeface="Cambria Math"/>
                          </a:rPr>
                          <m:t>𝛼</m:t>
                        </m:r>
                      </m:sup>
                    </m:sSup>
                  </m:oMath>
                </a14:m>
                <a:r>
                  <a:rPr lang="en-AU" sz="1700" dirty="0" smtClean="0"/>
                  <a:t> - Consumption </a:t>
                </a:r>
                <a14:m>
                  <m:oMath xmlns:m="http://schemas.openxmlformats.org/officeDocument/2006/math">
                    <m:r>
                      <a:rPr lang="en-US" sz="1700" b="0" i="0" smtClean="0">
                        <a:latin typeface="Cambria Math" panose="02040503050406030204" pitchFamily="18" charset="0"/>
                      </a:rPr>
                      <m:t>(</m:t>
                    </m:r>
                    <m:r>
                      <a:rPr lang="en-AU" sz="1700" i="1">
                        <a:latin typeface="Cambria Math"/>
                      </a:rPr>
                      <m:t>𝜓</m:t>
                    </m:r>
                  </m:oMath>
                </a14:m>
                <a:r>
                  <a:rPr lang="en-AU" sz="1700" i="1" dirty="0"/>
                  <a:t> </a:t>
                </a:r>
                <a:r>
                  <a:rPr lang="en-AU" sz="1700" i="1" dirty="0" smtClean="0"/>
                  <a:t>=0.85</a:t>
                </a:r>
                <a:r>
                  <a:rPr lang="en-AU" sz="1700" i="1" dirty="0"/>
                  <a:t>)</a:t>
                </a:r>
              </a:p>
              <a:p>
                <a:pPr marL="452628" indent="-342900">
                  <a:buFont typeface="Arial" panose="020B0604020202020204" pitchFamily="34" charset="0"/>
                  <a:buChar char="•"/>
                </a:pPr>
                <a:endParaRPr lang="en-AU" sz="1700" dirty="0" smtClean="0"/>
              </a:p>
              <a:p>
                <a:pPr marL="452628" indent="-342900">
                  <a:buFont typeface="Arial" panose="020B0604020202020204" pitchFamily="34" charset="0"/>
                  <a:buChar char="•"/>
                </a:pPr>
                <a14:m>
                  <m:oMath xmlns:m="http://schemas.openxmlformats.org/officeDocument/2006/math">
                    <m:r>
                      <a:rPr lang="en-AU" sz="1700" i="1">
                        <a:latin typeface="Cambria Math"/>
                      </a:rPr>
                      <m:t>𝐿</m:t>
                    </m:r>
                    <m:sSup>
                      <m:sSupPr>
                        <m:ctrlPr>
                          <a:rPr lang="en-US" sz="1700" i="1">
                            <a:latin typeface="Cambria Math"/>
                          </a:rPr>
                        </m:ctrlPr>
                      </m:sSupPr>
                      <m:e>
                        <m:d>
                          <m:dPr>
                            <m:ctrlPr>
                              <a:rPr lang="en-US" sz="1700" i="1">
                                <a:latin typeface="Cambria Math"/>
                              </a:rPr>
                            </m:ctrlPr>
                          </m:dPr>
                          <m:e>
                            <m:sSubSup>
                              <m:sSubSupPr>
                                <m:ctrlPr>
                                  <a:rPr lang="en-US" sz="1700" i="1">
                                    <a:latin typeface="Cambria Math"/>
                                  </a:rPr>
                                </m:ctrlPr>
                              </m:sSubSupPr>
                              <m:e>
                                <m:r>
                                  <a:rPr lang="en-AU" sz="1700" i="1">
                                    <a:latin typeface="Cambria Math"/>
                                  </a:rPr>
                                  <m:t>𝑙</m:t>
                                </m:r>
                              </m:e>
                              <m:sub>
                                <m:r>
                                  <a:rPr lang="en-AU" sz="1700" i="1">
                                    <a:latin typeface="Cambria Math"/>
                                  </a:rPr>
                                  <m:t>𝑡</m:t>
                                </m:r>
                              </m:sub>
                              <m:sup>
                                <m:r>
                                  <a:rPr lang="en-AU" sz="1700" i="1">
                                    <a:latin typeface="Cambria Math"/>
                                  </a:rPr>
                                  <m:t>𝑗</m:t>
                                </m:r>
                              </m:sup>
                            </m:sSubSup>
                          </m:e>
                        </m:d>
                      </m:e>
                      <m:sup/>
                    </m:sSup>
                  </m:oMath>
                </a14:m>
                <a:r>
                  <a:rPr lang="en-AU" sz="1700" dirty="0" smtClean="0"/>
                  <a:t> - Leisure (depends on health, education, new born and stochastic </a:t>
                </a:r>
                <a:r>
                  <a:rPr lang="en-AU" sz="1700" dirty="0"/>
                  <a:t>shock </a:t>
                </a:r>
                <a:r>
                  <a:rPr lang="en-AU" sz="1700" dirty="0" smtClean="0"/>
                  <a:t>)</a:t>
                </a:r>
              </a:p>
              <a:p>
                <a:pPr marL="342900" indent="-342900">
                  <a:lnSpc>
                    <a:spcPct val="170000"/>
                  </a:lnSpc>
                  <a:buFont typeface="Arial" panose="020B0604020202020204" pitchFamily="34" charset="0"/>
                  <a:buChar char="•"/>
                </a:pPr>
                <a14:m>
                  <m:oMath xmlns:m="http://schemas.openxmlformats.org/officeDocument/2006/math">
                    <m:sSubSup>
                      <m:sSubSupPr>
                        <m:ctrlPr>
                          <a:rPr lang="en-US" sz="1700" i="1" smtClean="0">
                            <a:latin typeface="Cambria Math"/>
                          </a:rPr>
                        </m:ctrlPr>
                      </m:sSubSupPr>
                      <m:e>
                        <m:r>
                          <a:rPr lang="en-AU" sz="1700" i="1">
                            <a:latin typeface="Cambria Math"/>
                          </a:rPr>
                          <m:t>𝜃</m:t>
                        </m:r>
                      </m:e>
                      <m:sub>
                        <m:r>
                          <a:rPr lang="en-AU" sz="1700" i="1">
                            <a:latin typeface="Cambria Math"/>
                          </a:rPr>
                          <m:t>𝑡</m:t>
                        </m:r>
                      </m:sub>
                      <m:sup/>
                    </m:sSubSup>
                    <m:r>
                      <a:rPr lang="en-US" sz="1700" i="1">
                        <a:latin typeface="Cambria Math"/>
                      </a:rPr>
                      <m:t> </m:t>
                    </m:r>
                  </m:oMath>
                </a14:m>
                <a:r>
                  <a:rPr lang="en-AU" sz="1700" dirty="0"/>
                  <a:t>-</a:t>
                </a:r>
                <a:r>
                  <a:rPr lang="en-US" sz="1700" i="1" dirty="0" smtClean="0">
                    <a:latin typeface="Cambria Math"/>
                  </a:rPr>
                  <a:t> </a:t>
                </a:r>
                <a:r>
                  <a:rPr lang="en-AU" sz="1700" dirty="0" smtClean="0"/>
                  <a:t>utility </a:t>
                </a:r>
                <a:r>
                  <a:rPr lang="en-AU" sz="1700" dirty="0"/>
                  <a:t>from </a:t>
                </a:r>
                <a:r>
                  <a:rPr lang="en-AU" sz="1700" dirty="0" smtClean="0"/>
                  <a:t>marriage (function of education and health gap and </a:t>
                </a:r>
                <a:r>
                  <a:rPr lang="en-AU" sz="1700" dirty="0"/>
                  <a:t>stochastic shock </a:t>
                </a:r>
                <a:r>
                  <a:rPr lang="en-AU" sz="1700" dirty="0" smtClean="0"/>
                  <a:t>) </a:t>
                </a:r>
                <a:endParaRPr lang="en-AU" sz="1700" dirty="0"/>
              </a:p>
              <a:p>
                <a:pPr marL="342900" indent="-342900">
                  <a:lnSpc>
                    <a:spcPct val="170000"/>
                  </a:lnSpc>
                  <a:buFont typeface="Arial" panose="020B0604020202020204" pitchFamily="34" charset="0"/>
                  <a:buChar char="•"/>
                </a:pPr>
                <a14:m>
                  <m:oMath xmlns:m="http://schemas.openxmlformats.org/officeDocument/2006/math">
                    <m:sSubSup>
                      <m:sSubSupPr>
                        <m:ctrlPr>
                          <a:rPr lang="en-US" sz="1700" i="1">
                            <a:latin typeface="Cambria Math"/>
                          </a:rPr>
                        </m:ctrlPr>
                      </m:sSubSupPr>
                      <m:e>
                        <m:r>
                          <a:rPr lang="en-AU" sz="1700" i="1">
                            <a:latin typeface="Cambria Math"/>
                          </a:rPr>
                          <m:t>𝜋</m:t>
                        </m:r>
                      </m:e>
                      <m:sub>
                        <m:r>
                          <a:rPr lang="en-AU" sz="1700" i="1">
                            <a:latin typeface="Cambria Math"/>
                          </a:rPr>
                          <m:t>𝑡</m:t>
                        </m:r>
                      </m:sub>
                      <m:sup>
                        <m:r>
                          <a:rPr lang="en-AU" sz="1700" i="1">
                            <a:latin typeface="Cambria Math"/>
                          </a:rPr>
                          <m:t>𝑀</m:t>
                        </m:r>
                      </m:sup>
                    </m:sSubSup>
                    <m:sSub>
                      <m:sSubPr>
                        <m:ctrlPr>
                          <a:rPr lang="en-US" sz="1700" i="1">
                            <a:latin typeface="Cambria Math"/>
                          </a:rPr>
                        </m:ctrlPr>
                      </m:sSubPr>
                      <m:e>
                        <m:r>
                          <a:rPr lang="en-AU" sz="1700" i="1">
                            <a:latin typeface="Cambria Math"/>
                          </a:rPr>
                          <m:t>𝑝</m:t>
                        </m:r>
                      </m:e>
                      <m:sub>
                        <m:r>
                          <a:rPr lang="en-AU" sz="1700" i="1">
                            <a:latin typeface="Cambria Math"/>
                          </a:rPr>
                          <m:t>𝑡</m:t>
                        </m:r>
                      </m:sub>
                    </m:sSub>
                  </m:oMath>
                </a14:m>
                <a:r>
                  <a:rPr lang="en-AU" sz="1700" dirty="0"/>
                  <a:t> - utility from pregnancy (function of health, number of children, previous period pregnancy and stochastic shock)</a:t>
                </a:r>
                <a:endParaRPr lang="en-US" sz="1700" i="1" dirty="0">
                  <a:latin typeface="Cambria Math"/>
                </a:endParaRPr>
              </a:p>
              <a:p>
                <a:pPr marL="342900" indent="-342900">
                  <a:lnSpc>
                    <a:spcPct val="170000"/>
                  </a:lnSpc>
                  <a:buFont typeface="Arial" panose="020B0604020202020204" pitchFamily="34" charset="0"/>
                  <a:buChar char="•"/>
                </a:pPr>
                <a14:m>
                  <m:oMath xmlns:m="http://schemas.openxmlformats.org/officeDocument/2006/math">
                    <m:sSup>
                      <m:sSupPr>
                        <m:ctrlPr>
                          <a:rPr lang="en-US" sz="1700" i="1" smtClean="0">
                            <a:latin typeface="Cambria Math"/>
                          </a:rPr>
                        </m:ctrlPr>
                      </m:sSupPr>
                      <m:e>
                        <m:r>
                          <a:rPr lang="en-AU" sz="1700" i="1">
                            <a:latin typeface="Cambria Math"/>
                          </a:rPr>
                          <m:t>𝐴</m:t>
                        </m:r>
                      </m:e>
                      <m:sup>
                        <m:r>
                          <a:rPr lang="en-AU" sz="1700" i="1">
                            <a:latin typeface="Cambria Math"/>
                          </a:rPr>
                          <m:t>𝑀</m:t>
                        </m:r>
                      </m:sup>
                    </m:sSup>
                    <m:r>
                      <a:rPr lang="en-AU" sz="1700" i="1">
                        <a:latin typeface="Cambria Math"/>
                      </a:rPr>
                      <m:t>𝑄</m:t>
                    </m:r>
                    <m:r>
                      <a:rPr lang="en-AU" sz="1700" i="1">
                        <a:latin typeface="Cambria Math"/>
                      </a:rPr>
                      <m:t> </m:t>
                    </m:r>
                  </m:oMath>
                </a14:m>
                <a:r>
                  <a:rPr lang="en-AU" sz="1700" dirty="0"/>
                  <a:t>- quality and quantity of children (function of parents’ leisure and consumption)</a:t>
                </a:r>
                <a:endParaRPr lang="en-AU" sz="1700" dirty="0" smtClean="0"/>
              </a:p>
              <a:p>
                <a:pPr marL="452628" indent="-342900">
                  <a:buFont typeface="Arial" panose="020B0604020202020204" pitchFamily="34" charset="0"/>
                  <a:buChar char="•"/>
                </a:pPr>
                <a:endParaRPr lang="en-AU" sz="1700"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37445" y="2174987"/>
                <a:ext cx="9139833" cy="4166782"/>
              </a:xfrm>
              <a:prstGeom prst="rect">
                <a:avLst/>
              </a:prstGeom>
              <a:blipFill rotWithShape="0">
                <a:blip r:embed="rId4"/>
                <a:stretch>
                  <a:fillRect l="-334"/>
                </a:stretch>
              </a:blipFill>
            </p:spPr>
            <p:txBody>
              <a:bodyPr/>
              <a:lstStyle/>
              <a:p>
                <a:r>
                  <a:rPr lang="en-US">
                    <a:noFill/>
                  </a:rPr>
                  <a:t> </a:t>
                </a:r>
              </a:p>
            </p:txBody>
          </p:sp>
        </mc:Fallback>
      </mc:AlternateContent>
    </p:spTree>
    <p:extLst>
      <p:ext uri="{BB962C8B-B14F-4D97-AF65-F5344CB8AC3E}">
        <p14:creationId xmlns:p14="http://schemas.microsoft.com/office/powerpoint/2010/main" val="3442190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66303" y="1052736"/>
                <a:ext cx="8736868" cy="4525963"/>
              </a:xfrm>
            </p:spPr>
            <p:txBody>
              <a:bodyPr>
                <a:normAutofit fontScale="25000" lnSpcReduction="20000"/>
              </a:bodyPr>
              <a:lstStyle/>
              <a:p>
                <a:pPr marL="109728" indent="0">
                  <a:buNone/>
                </a:pPr>
                <a14:m>
                  <m:oMathPara xmlns:m="http://schemas.openxmlformats.org/officeDocument/2006/math">
                    <m:oMathParaPr>
                      <m:jc m:val="centerGroup"/>
                    </m:oMathParaPr>
                    <m:oMath xmlns:m="http://schemas.openxmlformats.org/officeDocument/2006/math">
                      <m:sSubSup>
                        <m:sSubSupPr>
                          <m:ctrlPr>
                            <a:rPr lang="en-US" sz="8000" i="1" smtClean="0">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𝑗𝑀</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US" sz="8000" b="0" i="1" smtClean="0">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𝜓</m:t>
                                  </m:r>
                                  <m:r>
                                    <a:rPr lang="en-AU" sz="8000" i="1">
                                      <a:latin typeface="Cambria Math"/>
                                    </a:rPr>
                                    <m:t>𝐶</m:t>
                                  </m:r>
                                </m:e>
                                <m:sub>
                                  <m:r>
                                    <a:rPr lang="en-AU" sz="8000" i="1">
                                      <a:latin typeface="Cambria Math"/>
                                    </a:rPr>
                                    <m:t>𝑡</m:t>
                                  </m:r>
                                </m:sub>
                                <m:sup>
                                  <m:r>
                                    <a:rPr lang="en-AU" sz="8000" i="1">
                                      <a:latin typeface="Cambria Math"/>
                                    </a:rPr>
                                    <m:t>𝑀</m:t>
                                  </m:r>
                                </m:sup>
                              </m:sSubSup>
                            </m:e>
                          </m:d>
                        </m:e>
                        <m:sup>
                          <m:r>
                            <a:rPr lang="en-AU" sz="8000" i="1">
                              <a:latin typeface="Cambria Math"/>
                            </a:rPr>
                            <m:t>𝛼</m:t>
                          </m:r>
                        </m:sup>
                      </m:sSup>
                      <m:r>
                        <a:rPr lang="en-AU" sz="8000" i="1">
                          <a:latin typeface="Cambria Math"/>
                        </a:rPr>
                        <m:t>+</m:t>
                      </m:r>
                      <m:r>
                        <a:rPr lang="en-AU" sz="8000" i="1">
                          <a:latin typeface="Cambria Math"/>
                        </a:rPr>
                        <m:t>𝐿</m:t>
                      </m:r>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𝑗</m:t>
                                  </m:r>
                                </m:sup>
                              </m:sSubSup>
                            </m:e>
                          </m:d>
                        </m:e>
                        <m:sup/>
                      </m:sSup>
                      <m:r>
                        <a:rPr lang="en-AU" sz="8000" i="1">
                          <a:latin typeface="Cambria Math"/>
                        </a:rPr>
                        <m:t>+</m:t>
                      </m:r>
                      <m:sSubSup>
                        <m:sSubSupPr>
                          <m:ctrlPr>
                            <a:rPr lang="en-US" sz="8000" i="1">
                              <a:latin typeface="Cambria Math"/>
                            </a:rPr>
                          </m:ctrlPr>
                        </m:sSubSupPr>
                        <m:e>
                          <m:r>
                            <a:rPr lang="en-AU" sz="8000" i="1">
                              <a:latin typeface="Cambria Math"/>
                            </a:rPr>
                            <m:t>𝜃</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𝑡</m:t>
                          </m:r>
                        </m:sub>
                        <m:sup>
                          <m:r>
                            <a:rPr lang="en-AU" sz="8000" i="1">
                              <a:latin typeface="Cambria Math"/>
                            </a:rPr>
                            <m:t>𝑀</m:t>
                          </m:r>
                        </m:sup>
                      </m:sSubSup>
                      <m:sSub>
                        <m:sSubPr>
                          <m:ctrlPr>
                            <a:rPr lang="en-US" sz="8000" i="1">
                              <a:latin typeface="Cambria Math"/>
                            </a:rPr>
                          </m:ctrlPr>
                        </m:sSubPr>
                        <m:e>
                          <m:r>
                            <a:rPr lang="en-AU" sz="8000" i="1">
                              <a:latin typeface="Cambria Math"/>
                            </a:rPr>
                            <m:t>𝑝</m:t>
                          </m:r>
                        </m:e>
                        <m:sub>
                          <m:r>
                            <a:rPr lang="en-AU" sz="8000" i="1">
                              <a:latin typeface="Cambria Math"/>
                            </a:rPr>
                            <m:t>𝑡</m:t>
                          </m:r>
                        </m:sub>
                      </m:sSub>
                      <m:r>
                        <a:rPr lang="en-AU" sz="8000" i="1">
                          <a:latin typeface="Cambria Math"/>
                        </a:rPr>
                        <m:t>+</m:t>
                      </m:r>
                      <m:sSup>
                        <m:sSupPr>
                          <m:ctrlPr>
                            <a:rPr lang="en-US" sz="8000" i="1">
                              <a:latin typeface="Cambria Math"/>
                            </a:rPr>
                          </m:ctrlPr>
                        </m:sSupPr>
                        <m:e>
                          <m:sSubSup>
                            <m:sSubSupPr>
                              <m:ctrlPr>
                                <a:rPr lang="en-US" sz="8000" i="1">
                                  <a:latin typeface="Cambria Math"/>
                                </a:rPr>
                              </m:ctrlPr>
                            </m:sSubSupPr>
                            <m:e>
                              <m:r>
                                <a:rPr lang="en-AU" sz="8000" i="1">
                                  <a:latin typeface="Cambria Math"/>
                                </a:rPr>
                                <m:t>𝐴</m:t>
                              </m:r>
                            </m:e>
                            <m:sub>
                              <m:r>
                                <a:rPr lang="en-AU" sz="8000" i="1">
                                  <a:latin typeface="Cambria Math"/>
                                </a:rPr>
                                <m:t>𝑗</m:t>
                              </m:r>
                            </m:sub>
                            <m:sup>
                              <m:r>
                                <a:rPr lang="en-AU" sz="8000" i="1">
                                  <a:latin typeface="Cambria Math"/>
                                </a:rPr>
                                <m:t>𝑀</m:t>
                              </m:r>
                            </m:sup>
                          </m:sSubSup>
                        </m:e>
                        <m:sup/>
                      </m:sSup>
                      <m:r>
                        <a:rPr lang="en-AU" sz="8000" i="1">
                          <a:latin typeface="Cambria Math"/>
                        </a:rPr>
                        <m:t>𝑄</m:t>
                      </m:r>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𝑓</m:t>
                              </m:r>
                            </m:sup>
                          </m:sSubSup>
                          <m:r>
                            <a:rPr lang="en-AU" sz="8000" i="1">
                              <a:latin typeface="Cambria Math"/>
                            </a:rPr>
                            <m:t>,</m:t>
                          </m:r>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US" sz="8000" b="0" i="1" smtClean="0">
                                  <a:latin typeface="Cambria Math"/>
                                </a:rPr>
                                <m:t>𝑚</m:t>
                              </m:r>
                            </m:sup>
                          </m:sSubSup>
                          <m:r>
                            <a:rPr lang="en-AU" sz="8000" i="1">
                              <a:latin typeface="Cambria Math"/>
                            </a:rPr>
                            <m:t>, </m:t>
                          </m:r>
                          <m:sSubSup>
                            <m:sSubSupPr>
                              <m:ctrlPr>
                                <a:rPr lang="en-US" sz="8000" i="1">
                                  <a:latin typeface="Cambria Math"/>
                                </a:rPr>
                              </m:ctrlPr>
                            </m:sSubSupPr>
                            <m:e>
                              <m:r>
                                <a:rPr lang="en-AU" sz="8000" i="1">
                                  <a:latin typeface="Cambria Math"/>
                                </a:rPr>
                                <m:t>𝑌</m:t>
                              </m:r>
                            </m:e>
                            <m:sub>
                              <m:r>
                                <a:rPr lang="en-AU" sz="8000" i="1">
                                  <a:latin typeface="Cambria Math"/>
                                </a:rPr>
                                <m:t>𝑡</m:t>
                              </m:r>
                            </m:sub>
                            <m:sup>
                              <m:r>
                                <a:rPr lang="en-AU" sz="8000" i="1">
                                  <a:latin typeface="Cambria Math"/>
                                </a:rPr>
                                <m:t>𝑀</m:t>
                              </m:r>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oMath>
                  </m:oMathPara>
                </a14:m>
                <a:endParaRPr lang="en-US" sz="8000" dirty="0"/>
              </a:p>
              <a:p>
                <a:pPr marL="109728" indent="0">
                  <a:buNone/>
                </a:pPr>
                <a:r>
                  <a:rPr lang="en-AU" sz="8000" dirty="0"/>
                  <a:t>  									             </a:t>
                </a:r>
                <a:r>
                  <a:rPr lang="en-AU" sz="8000" dirty="0" smtClean="0"/>
                  <a:t>	</a:t>
                </a:r>
                <a14:m>
                  <m:oMath xmlns:m="http://schemas.openxmlformats.org/officeDocument/2006/math">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m:t>
                        </m:r>
                        <m:r>
                          <a:rPr lang="en-AU" sz="8000" i="1">
                            <a:latin typeface="Cambria Math"/>
                          </a:rPr>
                          <m:t>1</m:t>
                        </m:r>
                      </m:sub>
                    </m:sSub>
                    <m:r>
                      <a:rPr lang="en-AU" sz="8000" i="1">
                        <a:latin typeface="Cambria Math"/>
                      </a:rPr>
                      <m:t>)</m:t>
                    </m:r>
                  </m:oMath>
                </a14:m>
                <a:endParaRPr lang="en-US" sz="8000" dirty="0"/>
              </a:p>
              <a:p>
                <a:pPr marL="109728" indent="0">
                  <a:buNone/>
                </a:pPr>
                <a:endParaRPr lang="en-AU" sz="8000" i="1" dirty="0" smtClean="0">
                  <a:sym typeface="Symbol"/>
                </a:endParaRPr>
              </a:p>
              <a:p>
                <a:pPr marL="109728" indent="0">
                  <a:buNone/>
                </a:pPr>
                <a:endParaRPr lang="en-US" sz="96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66303" y="1052736"/>
                <a:ext cx="8736868" cy="4525963"/>
              </a:xfrm>
              <a:blipFill rotWithShape="0">
                <a:blip r:embed="rId4"/>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17</a:t>
            </a:fld>
            <a:endParaRPr lang="en-CA"/>
          </a:p>
        </p:txBody>
      </p:sp>
      <p:sp>
        <p:nvSpPr>
          <p:cNvPr id="4" name="Title 3"/>
          <p:cNvSpPr>
            <a:spLocks noGrp="1"/>
          </p:cNvSpPr>
          <p:nvPr>
            <p:ph type="title"/>
          </p:nvPr>
        </p:nvSpPr>
        <p:spPr/>
        <p:txBody>
          <a:bodyPr>
            <a:normAutofit/>
          </a:bodyPr>
          <a:lstStyle/>
          <a:p>
            <a:pPr algn="ctr"/>
            <a:r>
              <a:rPr lang="en-US" sz="3700" dirty="0">
                <a:solidFill>
                  <a:schemeClr val="accent1"/>
                </a:solidFill>
                <a:effectLst>
                  <a:outerShdw blurRad="38100" dist="38100" dir="2700000" algn="tl">
                    <a:srgbClr val="000000">
                      <a:alpha val="43137"/>
                    </a:srgbClr>
                  </a:outerShdw>
                </a:effectLst>
              </a:rPr>
              <a:t>Married person utility (cont.)</a:t>
            </a:r>
            <a:endParaRPr lang="en-US" sz="370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5" name="Rectangle 4"/>
              <p:cNvSpPr/>
              <p:nvPr/>
            </p:nvSpPr>
            <p:spPr>
              <a:xfrm>
                <a:off x="155612" y="2474315"/>
                <a:ext cx="8988388" cy="3704732"/>
              </a:xfrm>
              <a:prstGeom prst="rect">
                <a:avLst/>
              </a:prstGeom>
            </p:spPr>
            <p:txBody>
              <a:bodyPr wrap="square">
                <a:spAutoFit/>
              </a:bodyPr>
              <a:lstStyle/>
              <a:p>
                <a:pPr marL="109728" indent="0">
                  <a:buNone/>
                </a:pPr>
                <a:r>
                  <a:rPr lang="en-AU" sz="2000" dirty="0" smtClean="0"/>
                  <a:t>Where </a:t>
                </a:r>
              </a:p>
              <a:p>
                <a:pPr marL="109728">
                  <a:lnSpc>
                    <a:spcPct val="150000"/>
                  </a:lnSpc>
                </a:pPr>
                <a:r>
                  <a:rPr lang="en-AU" sz="2000" dirty="0" smtClean="0"/>
                  <a:t>L</a:t>
                </a:r>
                <a14:m>
                  <m:oMath xmlns:m="http://schemas.openxmlformats.org/officeDocument/2006/math">
                    <m:d>
                      <m:dPr>
                        <m:ctrlPr>
                          <a:rPr lang="en-US" sz="2000" i="1">
                            <a:latin typeface="Cambria Math"/>
                          </a:rPr>
                        </m:ctrlPr>
                      </m:dPr>
                      <m:e>
                        <m:sSubSup>
                          <m:sSubSupPr>
                            <m:ctrlPr>
                              <a:rPr lang="en-US" sz="2000" i="1">
                                <a:latin typeface="Cambria Math"/>
                              </a:rPr>
                            </m:ctrlPr>
                          </m:sSubSupPr>
                          <m:e>
                            <m:r>
                              <a:rPr lang="en-AU" sz="2000" i="1">
                                <a:latin typeface="Cambria Math"/>
                              </a:rPr>
                              <m:t>𝑙</m:t>
                            </m:r>
                          </m:e>
                          <m:sub>
                            <m:r>
                              <a:rPr lang="en-AU" sz="2000" i="1">
                                <a:latin typeface="Cambria Math"/>
                              </a:rPr>
                              <m:t>𝑡</m:t>
                            </m:r>
                          </m:sub>
                          <m:sup>
                            <m:r>
                              <a:rPr lang="en-AU" sz="2000" i="1">
                                <a:latin typeface="Cambria Math"/>
                              </a:rPr>
                              <m:t>𝑗</m:t>
                            </m:r>
                          </m:sup>
                        </m:sSubSup>
                      </m:e>
                    </m:d>
                    <m:r>
                      <a:rPr lang="en-AU" sz="2000" i="1">
                        <a:latin typeface="Cambria Math"/>
                      </a:rPr>
                      <m:t>=</m:t>
                    </m:r>
                    <m:f>
                      <m:fPr>
                        <m:ctrlPr>
                          <a:rPr lang="en-US" sz="2000" i="1">
                            <a:latin typeface="Cambria Math"/>
                          </a:rPr>
                        </m:ctrlPr>
                      </m:fPr>
                      <m:num>
                        <m:sSub>
                          <m:sSubPr>
                            <m:ctrlPr>
                              <a:rPr lang="en-US" sz="2000" i="1">
                                <a:latin typeface="Cambria Math"/>
                              </a:rPr>
                            </m:ctrlPr>
                          </m:sSubPr>
                          <m:e>
                            <m:r>
                              <a:rPr lang="en-AU" sz="2000" i="1">
                                <a:latin typeface="Cambria Math"/>
                              </a:rPr>
                              <m:t>𝛽</m:t>
                            </m:r>
                          </m:e>
                          <m:sub>
                            <m:r>
                              <a:rPr lang="en-AU" sz="2000" i="1">
                                <a:latin typeface="Cambria Math"/>
                              </a:rPr>
                              <m:t>𝑗𝑡</m:t>
                            </m:r>
                          </m:sub>
                        </m:sSub>
                      </m:num>
                      <m:den>
                        <m:r>
                          <a:rPr lang="en-AU" sz="2000" i="1">
                            <a:latin typeface="Cambria Math"/>
                          </a:rPr>
                          <m:t>𝛾</m:t>
                        </m:r>
                      </m:den>
                    </m:f>
                    <m:sSup>
                      <m:sSupPr>
                        <m:ctrlPr>
                          <a:rPr lang="en-US" sz="2000" i="1">
                            <a:latin typeface="Cambria Math"/>
                          </a:rPr>
                        </m:ctrlPr>
                      </m:sSupPr>
                      <m:e>
                        <m:d>
                          <m:dPr>
                            <m:ctrlPr>
                              <a:rPr lang="en-US" sz="2000" i="1">
                                <a:latin typeface="Cambria Math"/>
                              </a:rPr>
                            </m:ctrlPr>
                          </m:dPr>
                          <m:e>
                            <m:sSubSup>
                              <m:sSubSupPr>
                                <m:ctrlPr>
                                  <a:rPr lang="en-US" sz="2000" i="1">
                                    <a:latin typeface="Cambria Math"/>
                                  </a:rPr>
                                </m:ctrlPr>
                              </m:sSubSupPr>
                              <m:e>
                                <m:r>
                                  <a:rPr lang="en-AU" sz="2000" i="1">
                                    <a:latin typeface="Cambria Math"/>
                                  </a:rPr>
                                  <m:t>𝑙</m:t>
                                </m:r>
                              </m:e>
                              <m:sub>
                                <m:r>
                                  <a:rPr lang="en-AU" sz="2000" i="1">
                                    <a:latin typeface="Cambria Math"/>
                                  </a:rPr>
                                  <m:t>𝑡</m:t>
                                </m:r>
                              </m:sub>
                              <m:sup>
                                <m:r>
                                  <a:rPr lang="en-AU" sz="2000" i="1">
                                    <a:latin typeface="Cambria Math"/>
                                  </a:rPr>
                                  <m:t>𝑗</m:t>
                                </m:r>
                              </m:sup>
                            </m:sSubSup>
                          </m:e>
                        </m:d>
                      </m:e>
                      <m:sup>
                        <m:r>
                          <a:rPr lang="en-AU" sz="2000" i="1">
                            <a:latin typeface="Cambria Math"/>
                          </a:rPr>
                          <m:t>𝛾</m:t>
                        </m:r>
                      </m:sup>
                    </m:sSup>
                    <m:r>
                      <a:rPr lang="en-AU" sz="2000" i="1">
                        <a:latin typeface="Cambria Math"/>
                      </a:rPr>
                      <m:t>+</m:t>
                    </m:r>
                    <m:sSub>
                      <m:sSubPr>
                        <m:ctrlPr>
                          <a:rPr lang="en-US" sz="2000" i="1">
                            <a:latin typeface="Cambria Math"/>
                          </a:rPr>
                        </m:ctrlPr>
                      </m:sSubPr>
                      <m:e>
                        <m:r>
                          <a:rPr lang="en-AU" sz="2000" i="1">
                            <a:latin typeface="Cambria Math"/>
                          </a:rPr>
                          <m:t>𝜇</m:t>
                        </m:r>
                      </m:e>
                      <m:sub>
                        <m:r>
                          <a:rPr lang="en-AU" sz="2000" i="1">
                            <a:latin typeface="Cambria Math"/>
                          </a:rPr>
                          <m:t>𝑗𝑡</m:t>
                        </m:r>
                      </m:sub>
                    </m:sSub>
                    <m:sSubSup>
                      <m:sSubSupPr>
                        <m:ctrlPr>
                          <a:rPr lang="en-US" sz="2000" i="1">
                            <a:latin typeface="Cambria Math"/>
                          </a:rPr>
                        </m:ctrlPr>
                      </m:sSubSupPr>
                      <m:e>
                        <m:r>
                          <a:rPr lang="en-AU" sz="2000" i="1">
                            <a:latin typeface="Cambria Math"/>
                          </a:rPr>
                          <m:t>𝑙</m:t>
                        </m:r>
                      </m:e>
                      <m:sub>
                        <m:r>
                          <a:rPr lang="en-AU" sz="2000" i="1">
                            <a:latin typeface="Cambria Math"/>
                          </a:rPr>
                          <m:t>𝑡</m:t>
                        </m:r>
                      </m:sub>
                      <m:sup>
                        <m:r>
                          <a:rPr lang="en-AU" sz="2000" i="1">
                            <a:latin typeface="Cambria Math"/>
                          </a:rPr>
                          <m:t>𝑗</m:t>
                        </m:r>
                      </m:sup>
                    </m:sSubSup>
                  </m:oMath>
                </a14:m>
                <a:r>
                  <a:rPr lang="en-US" sz="2000" dirty="0" smtClean="0"/>
                  <a:t> - Value of Leisure</a:t>
                </a:r>
                <a:endParaRPr lang="en-US" sz="2000" dirty="0"/>
              </a:p>
              <a:p>
                <a:pPr marL="452628" indent="-342900">
                  <a:lnSpc>
                    <a:spcPct val="150000"/>
                  </a:lnSpc>
                  <a:buFont typeface="Arial" panose="020B0604020202020204" pitchFamily="34" charset="0"/>
                  <a:buChar char="•"/>
                </a:pPr>
                <a:r>
                  <a:rPr lang="en-AU" sz="2000" i="1" dirty="0"/>
                  <a:t>β</a:t>
                </a:r>
                <a:r>
                  <a:rPr lang="en-AU" sz="2000" i="1" baseline="-25000" dirty="0" err="1"/>
                  <a:t>jt</a:t>
                </a:r>
                <a:r>
                  <a:rPr lang="en-AU" sz="2000" dirty="0"/>
                  <a:t> - tastes for leisure, depends on health(     ), education (</a:t>
                </a:r>
                <a:r>
                  <a:rPr lang="en-AU" sz="2000" i="1" dirty="0" err="1">
                    <a:latin typeface="Times New Roman" pitchFamily="18" charset="0"/>
                    <a:cs typeface="Times New Roman" pitchFamily="18" charset="0"/>
                  </a:rPr>
                  <a:t>E</a:t>
                </a:r>
                <a:r>
                  <a:rPr lang="en-AU" sz="2000" i="1" baseline="-25000" dirty="0" err="1">
                    <a:latin typeface="Times New Roman" pitchFamily="18" charset="0"/>
                    <a:cs typeface="Times New Roman" pitchFamily="18" charset="0"/>
                  </a:rPr>
                  <a:t>jt</a:t>
                </a:r>
                <a:r>
                  <a:rPr lang="en-AU" sz="2000" dirty="0"/>
                  <a:t>) and pregnancy (for females)</a:t>
                </a:r>
                <a:endParaRPr lang="en-US" sz="2000" dirty="0"/>
              </a:p>
              <a:p>
                <a:pPr marL="452628" indent="-342900">
                  <a:lnSpc>
                    <a:spcPct val="150000"/>
                  </a:lnSpc>
                  <a:buFont typeface="Arial" panose="020B0604020202020204" pitchFamily="34" charset="0"/>
                  <a:buChar char="•"/>
                </a:pPr>
                <a14:m>
                  <m:oMath xmlns:m="http://schemas.openxmlformats.org/officeDocument/2006/math">
                    <m:sSub>
                      <m:sSubPr>
                        <m:ctrlPr>
                          <a:rPr lang="en-US" sz="2000" i="1">
                            <a:latin typeface="Cambria Math"/>
                          </a:rPr>
                        </m:ctrlPr>
                      </m:sSubPr>
                      <m:e>
                        <m:r>
                          <m:rPr>
                            <m:sty m:val="p"/>
                          </m:rPr>
                          <a:rPr lang="en-AU" sz="2000">
                            <a:latin typeface="Cambria Math"/>
                          </a:rPr>
                          <m:t>ln</m:t>
                        </m:r>
                        <m:r>
                          <a:rPr lang="en-AU" sz="2000">
                            <a:latin typeface="Cambria Math"/>
                          </a:rPr>
                          <m:t>⁡</m:t>
                        </m:r>
                        <m:r>
                          <a:rPr lang="en-AU" sz="2000" i="1">
                            <a:latin typeface="Cambria Math"/>
                          </a:rPr>
                          <m:t>(</m:t>
                        </m:r>
                        <m:r>
                          <a:rPr lang="en-AU" sz="2000" i="1">
                            <a:latin typeface="Cambria Math"/>
                          </a:rPr>
                          <m:t>𝜇</m:t>
                        </m:r>
                      </m:e>
                      <m:sub>
                        <m:r>
                          <a:rPr lang="en-AU" sz="2000" i="1">
                            <a:latin typeface="Cambria Math"/>
                          </a:rPr>
                          <m:t>𝑗𝑡</m:t>
                        </m:r>
                      </m:sub>
                    </m:sSub>
                    <m:r>
                      <a:rPr lang="en-AU" sz="2000" i="1">
                        <a:latin typeface="Cambria Math"/>
                      </a:rPr>
                      <m:t>)=</m:t>
                    </m:r>
                    <m:sSub>
                      <m:sSubPr>
                        <m:ctrlPr>
                          <a:rPr lang="en-US" sz="2000" i="1">
                            <a:latin typeface="Cambria Math"/>
                          </a:rPr>
                        </m:ctrlPr>
                      </m:sSubPr>
                      <m:e>
                        <m:r>
                          <a:rPr lang="en-AU" sz="2000" i="1">
                            <a:latin typeface="Cambria Math"/>
                          </a:rPr>
                          <m:t>𝜏</m:t>
                        </m:r>
                      </m:e>
                      <m:sub>
                        <m:r>
                          <a:rPr lang="en-AU" sz="2000" i="1">
                            <a:latin typeface="Cambria Math"/>
                          </a:rPr>
                          <m:t>0</m:t>
                        </m:r>
                        <m:r>
                          <a:rPr lang="en-AU" sz="2000" i="1">
                            <a:latin typeface="Cambria Math"/>
                          </a:rPr>
                          <m:t>𝑗</m:t>
                        </m:r>
                      </m:sub>
                    </m:sSub>
                    <m:sSub>
                      <m:sSubPr>
                        <m:ctrlPr>
                          <a:rPr lang="en-US" sz="2000" i="1">
                            <a:latin typeface="Cambria Math"/>
                          </a:rPr>
                        </m:ctrlPr>
                      </m:sSubPr>
                      <m:e>
                        <m:r>
                          <m:rPr>
                            <m:sty m:val="p"/>
                          </m:rPr>
                          <a:rPr lang="en-AU" sz="2000">
                            <a:latin typeface="Cambria Math"/>
                          </a:rPr>
                          <m:t>ln</m:t>
                        </m:r>
                        <m:r>
                          <a:rPr lang="en-AU" sz="2000">
                            <a:latin typeface="Cambria Math"/>
                          </a:rPr>
                          <m:t>⁡</m:t>
                        </m:r>
                        <m:r>
                          <a:rPr lang="en-AU" sz="2000" i="1">
                            <a:latin typeface="Cambria Math"/>
                          </a:rPr>
                          <m:t>(</m:t>
                        </m:r>
                        <m:r>
                          <a:rPr lang="en-AU" sz="2000" i="1">
                            <a:latin typeface="Cambria Math"/>
                          </a:rPr>
                          <m:t>𝜇</m:t>
                        </m:r>
                      </m:e>
                      <m:sub>
                        <m:r>
                          <a:rPr lang="en-AU" sz="2000" i="1">
                            <a:latin typeface="Cambria Math"/>
                          </a:rPr>
                          <m:t>𝑗𝑡</m:t>
                        </m:r>
                        <m:r>
                          <a:rPr lang="en-AU" sz="2000" i="1">
                            <a:latin typeface="Cambria Math"/>
                          </a:rPr>
                          <m:t>−</m:t>
                        </m:r>
                        <m:r>
                          <a:rPr lang="en-AU" sz="2000" i="1">
                            <a:latin typeface="Cambria Math"/>
                          </a:rPr>
                          <m:t>1</m:t>
                        </m:r>
                      </m:sub>
                    </m:sSub>
                    <m:r>
                      <a:rPr lang="en-AU" sz="2000" i="1">
                        <a:latin typeface="Cambria Math"/>
                      </a:rPr>
                      <m:t>)+</m:t>
                    </m:r>
                    <m:sSub>
                      <m:sSubPr>
                        <m:ctrlPr>
                          <a:rPr lang="en-US" sz="2000" i="1">
                            <a:latin typeface="Cambria Math"/>
                          </a:rPr>
                        </m:ctrlPr>
                      </m:sSubPr>
                      <m:e>
                        <m:r>
                          <a:rPr lang="en-AU" sz="2000" i="1">
                            <a:latin typeface="Cambria Math"/>
                          </a:rPr>
                          <m:t>𝜏</m:t>
                        </m:r>
                      </m:e>
                      <m:sub>
                        <m:r>
                          <a:rPr lang="en-AU" sz="2000" i="1">
                            <a:latin typeface="Cambria Math"/>
                          </a:rPr>
                          <m:t>1</m:t>
                        </m:r>
                        <m:r>
                          <a:rPr lang="en-AU" sz="2000" i="1">
                            <a:latin typeface="Cambria Math"/>
                          </a:rPr>
                          <m:t>𝑗</m:t>
                        </m:r>
                      </m:sub>
                    </m:sSub>
                    <m:r>
                      <a:rPr lang="en-AU" sz="2000" i="1">
                        <a:latin typeface="Cambria Math"/>
                      </a:rPr>
                      <m:t>+</m:t>
                    </m:r>
                    <m:func>
                      <m:funcPr>
                        <m:ctrlPr>
                          <a:rPr lang="en-US" sz="2000" i="1">
                            <a:latin typeface="Cambria Math"/>
                          </a:rPr>
                        </m:ctrlPr>
                      </m:funcPr>
                      <m:fName>
                        <m:sSub>
                          <m:sSubPr>
                            <m:ctrlPr>
                              <a:rPr lang="en-US" sz="2000" i="1">
                                <a:latin typeface="Cambria Math"/>
                              </a:rPr>
                            </m:ctrlPr>
                          </m:sSubPr>
                          <m:e>
                            <m:r>
                              <a:rPr lang="en-AU" sz="2000" i="1">
                                <a:latin typeface="Cambria Math"/>
                              </a:rPr>
                              <m:t>𝜏</m:t>
                            </m:r>
                          </m:e>
                          <m:sub>
                            <m:r>
                              <a:rPr lang="en-AU" sz="2000" i="1">
                                <a:latin typeface="Cambria Math"/>
                              </a:rPr>
                              <m:t>2</m:t>
                            </m:r>
                            <m:r>
                              <a:rPr lang="en-AU" sz="2000" i="1">
                                <a:latin typeface="Cambria Math"/>
                              </a:rPr>
                              <m:t>𝑗</m:t>
                            </m:r>
                          </m:sub>
                        </m:sSub>
                        <m:sSub>
                          <m:sSubPr>
                            <m:ctrlPr>
                              <a:rPr lang="en-US" sz="2000" i="1">
                                <a:latin typeface="Cambria Math"/>
                              </a:rPr>
                            </m:ctrlPr>
                          </m:sSubPr>
                          <m:e>
                            <m:r>
                              <a:rPr lang="en-AU" sz="2000" i="1">
                                <a:latin typeface="Cambria Math"/>
                              </a:rPr>
                              <m:t>𝑝</m:t>
                            </m:r>
                          </m:e>
                          <m:sub>
                            <m:r>
                              <a:rPr lang="en-AU" sz="2000" i="1">
                                <a:latin typeface="Cambria Math"/>
                              </a:rPr>
                              <m:t>𝑡</m:t>
                            </m:r>
                            <m:r>
                              <a:rPr lang="en-AU" sz="2000" i="1">
                                <a:latin typeface="Cambria Math"/>
                              </a:rPr>
                              <m:t>−</m:t>
                            </m:r>
                            <m:r>
                              <a:rPr lang="en-AU" sz="2000" i="1">
                                <a:latin typeface="Cambria Math"/>
                              </a:rPr>
                              <m:t>1</m:t>
                            </m:r>
                          </m:sub>
                        </m:sSub>
                        <m:r>
                          <a:rPr lang="en-AU" sz="2000" i="1">
                            <a:latin typeface="Cambria Math"/>
                          </a:rPr>
                          <m:t>+</m:t>
                        </m:r>
                        <m:sSubSup>
                          <m:sSubSupPr>
                            <m:ctrlPr>
                              <a:rPr lang="en-US" sz="2000" i="1">
                                <a:latin typeface="Cambria Math"/>
                              </a:rPr>
                            </m:ctrlPr>
                          </m:sSubSupPr>
                          <m:e>
                            <m:r>
                              <a:rPr lang="en-AU" sz="2000" i="1">
                                <a:latin typeface="Cambria Math"/>
                              </a:rPr>
                              <m:t>𝜀</m:t>
                            </m:r>
                          </m:e>
                          <m:sub>
                            <m:r>
                              <a:rPr lang="en-AU" sz="2000" i="1">
                                <a:latin typeface="Cambria Math"/>
                              </a:rPr>
                              <m:t>𝑗𝑡</m:t>
                            </m:r>
                          </m:sub>
                          <m:sup>
                            <m:r>
                              <a:rPr lang="en-AU" sz="2000" i="1">
                                <a:latin typeface="Cambria Math"/>
                              </a:rPr>
                              <m:t>𝑙</m:t>
                            </m:r>
                          </m:sup>
                        </m:sSubSup>
                        <m:sSubSup>
                          <m:sSubSupPr>
                            <m:ctrlPr>
                              <a:rPr lang="en-US" sz="2000" i="1">
                                <a:latin typeface="Cambria Math"/>
                              </a:rPr>
                            </m:ctrlPr>
                          </m:sSubSupPr>
                          <m:e>
                            <m:r>
                              <a:rPr lang="en-AU" sz="2000" i="1">
                                <a:latin typeface="Cambria Math"/>
                              </a:rPr>
                              <m:t>𝑙</m:t>
                            </m:r>
                          </m:e>
                          <m:sub>
                            <m:r>
                              <a:rPr lang="en-AU" sz="2000" i="1">
                                <a:latin typeface="Cambria Math"/>
                              </a:rPr>
                              <m:t>𝑡</m:t>
                            </m:r>
                          </m:sub>
                          <m:sup>
                            <m:r>
                              <a:rPr lang="en-AU" sz="2000" i="1">
                                <a:latin typeface="Cambria Math"/>
                              </a:rPr>
                              <m:t>𝑗</m:t>
                            </m:r>
                          </m:sup>
                        </m:sSubSup>
                        <m:r>
                          <a:rPr lang="en-AU" sz="2000" i="1">
                            <a:latin typeface="Cambria Math"/>
                          </a:rPr>
                          <m:t> </m:t>
                        </m:r>
                        <m:r>
                          <a:rPr lang="en-AU" sz="2000">
                            <a:latin typeface="Cambria Math"/>
                          </a:rPr>
                          <m:t> </m:t>
                        </m:r>
                        <m:r>
                          <m:rPr>
                            <m:sty m:val="p"/>
                          </m:rPr>
                          <a:rPr lang="en-AU" sz="2000">
                            <a:latin typeface="Cambria Math"/>
                          </a:rPr>
                          <m:t>and</m:t>
                        </m:r>
                        <m:r>
                          <a:rPr lang="en-AU" sz="2000">
                            <a:latin typeface="Cambria Math"/>
                          </a:rPr>
                          <m:t>   </m:t>
                        </m:r>
                        <m:sSubSup>
                          <m:sSubSupPr>
                            <m:ctrlPr>
                              <a:rPr lang="en-US" sz="2000" i="1">
                                <a:latin typeface="Cambria Math"/>
                              </a:rPr>
                            </m:ctrlPr>
                          </m:sSubSupPr>
                          <m:e>
                            <m:r>
                              <a:rPr lang="en-AU" sz="2000" i="1">
                                <a:latin typeface="Cambria Math"/>
                              </a:rPr>
                              <m:t>𝜀</m:t>
                            </m:r>
                          </m:e>
                          <m:sub>
                            <m:r>
                              <a:rPr lang="en-AU" sz="2000" i="1">
                                <a:latin typeface="Cambria Math"/>
                              </a:rPr>
                              <m:t>𝑗𝑡</m:t>
                            </m:r>
                          </m:sub>
                          <m:sup>
                            <m:r>
                              <a:rPr lang="en-AU" sz="2000" i="1">
                                <a:latin typeface="Cambria Math"/>
                              </a:rPr>
                              <m:t>𝑙</m:t>
                            </m:r>
                          </m:sup>
                        </m:sSubSup>
                        <m:r>
                          <a:rPr lang="en-AU" sz="2000" i="1">
                            <a:latin typeface="Cambria Math"/>
                          </a:rPr>
                          <m:t>~</m:t>
                        </m:r>
                        <m:r>
                          <a:rPr lang="en-AU" sz="2000" i="1">
                            <a:latin typeface="Cambria Math"/>
                          </a:rPr>
                          <m:t>𝑖𝑖𝑑𝑁</m:t>
                        </m:r>
                        <m:r>
                          <a:rPr lang="en-AU" sz="2000" i="1">
                            <a:latin typeface="Cambria Math"/>
                          </a:rPr>
                          <m:t>(</m:t>
                        </m:r>
                        <m:r>
                          <a:rPr lang="en-AU" sz="2000" i="1">
                            <a:latin typeface="Cambria Math"/>
                          </a:rPr>
                          <m:t>0</m:t>
                        </m:r>
                        <m:r>
                          <a:rPr lang="en-AU" sz="2000" i="1">
                            <a:latin typeface="Cambria Math"/>
                          </a:rPr>
                          <m:t>,</m:t>
                        </m:r>
                        <m:sSubSup>
                          <m:sSubSupPr>
                            <m:ctrlPr>
                              <a:rPr lang="en-US" sz="2000" i="1">
                                <a:latin typeface="Cambria Math"/>
                              </a:rPr>
                            </m:ctrlPr>
                          </m:sSubSupPr>
                          <m:e>
                            <m:r>
                              <a:rPr lang="en-AU" sz="2000" i="1">
                                <a:latin typeface="Cambria Math"/>
                              </a:rPr>
                              <m:t>𝜎</m:t>
                            </m:r>
                          </m:e>
                          <m:sub>
                            <m:r>
                              <a:rPr lang="en-AU" sz="2000" i="1">
                                <a:latin typeface="Cambria Math"/>
                              </a:rPr>
                              <m:t>𝜀</m:t>
                            </m:r>
                          </m:sub>
                          <m:sup>
                            <m:r>
                              <a:rPr lang="en-AU" sz="2000" i="1">
                                <a:latin typeface="Cambria Math"/>
                              </a:rPr>
                              <m:t>𝑙</m:t>
                            </m:r>
                          </m:sup>
                        </m:sSubSup>
                        <m:r>
                          <a:rPr lang="en-AU" sz="2000" i="1">
                            <a:latin typeface="Cambria Math"/>
                          </a:rPr>
                          <m:t>)</m:t>
                        </m:r>
                      </m:fName>
                      <m:e/>
                    </m:func>
                  </m:oMath>
                </a14:m>
                <a:endParaRPr lang="en-AU" sz="2000" i="1" dirty="0">
                  <a:sym typeface="Symbol"/>
                </a:endParaRPr>
              </a:p>
              <a:p>
                <a:pPr marL="452628" indent="-342900">
                  <a:lnSpc>
                    <a:spcPct val="150000"/>
                  </a:lnSpc>
                  <a:buFont typeface="Arial" panose="020B0604020202020204" pitchFamily="34" charset="0"/>
                  <a:buChar char="•"/>
                </a:pPr>
                <a14:m>
                  <m:oMath xmlns:m="http://schemas.openxmlformats.org/officeDocument/2006/math">
                    <m:sSub>
                      <m:sSubPr>
                        <m:ctrlPr>
                          <a:rPr lang="en-US" sz="2000" i="1">
                            <a:latin typeface="Cambria Math"/>
                          </a:rPr>
                        </m:ctrlPr>
                      </m:sSubPr>
                      <m:e>
                        <m:r>
                          <a:rPr lang="en-AU" sz="2000" i="1" smtClean="0">
                            <a:latin typeface="Cambria Math"/>
                          </a:rPr>
                          <m:t> </m:t>
                        </m:r>
                        <m:r>
                          <a:rPr lang="en-AU" sz="2000" i="1">
                            <a:latin typeface="Cambria Math"/>
                          </a:rPr>
                          <m:t>𝜇</m:t>
                        </m:r>
                      </m:e>
                      <m:sub>
                        <m:r>
                          <a:rPr lang="en-AU" sz="2000" i="1">
                            <a:latin typeface="Cambria Math"/>
                          </a:rPr>
                          <m:t>𝑗𝑡</m:t>
                        </m:r>
                      </m:sub>
                    </m:sSub>
                  </m:oMath>
                </a14:m>
                <a:r>
                  <a:rPr lang="en-AU" sz="2000" dirty="0" smtClean="0"/>
                  <a:t>- </a:t>
                </a:r>
                <a:r>
                  <a:rPr lang="en-AU" sz="2000" dirty="0"/>
                  <a:t>marginal utility of leisure that </a:t>
                </a:r>
                <a:r>
                  <a:rPr lang="en-AU" sz="2000" dirty="0" smtClean="0"/>
                  <a:t>increases with a </a:t>
                </a:r>
                <a:r>
                  <a:rPr lang="en-US" sz="2000" dirty="0" smtClean="0"/>
                  <a:t>new born and then slowly converge to the steady state value of </a:t>
                </a:r>
                <a14:m>
                  <m:oMath xmlns:m="http://schemas.openxmlformats.org/officeDocument/2006/math">
                    <m:sSub>
                      <m:sSubPr>
                        <m:ctrlPr>
                          <a:rPr lang="en-US" sz="2000" i="1">
                            <a:latin typeface="Cambria Math"/>
                          </a:rPr>
                        </m:ctrlPr>
                      </m:sSubPr>
                      <m:e>
                        <m:r>
                          <a:rPr lang="en-AU" sz="2000" i="1">
                            <a:latin typeface="Cambria Math"/>
                          </a:rPr>
                          <m:t>𝜏</m:t>
                        </m:r>
                      </m:e>
                      <m:sub>
                        <m:r>
                          <a:rPr lang="en-AU" sz="2000" i="1">
                            <a:latin typeface="Cambria Math"/>
                          </a:rPr>
                          <m:t>1</m:t>
                        </m:r>
                        <m:r>
                          <a:rPr lang="en-AU" sz="2000" i="1">
                            <a:latin typeface="Cambria Math"/>
                          </a:rPr>
                          <m:t>𝑗</m:t>
                        </m:r>
                      </m:sub>
                    </m:sSub>
                  </m:oMath>
                </a14:m>
                <a:r>
                  <a:rPr lang="en-AU" sz="2000" i="1" dirty="0" smtClean="0"/>
                  <a:t> </a:t>
                </a:r>
                <a:r>
                  <a:rPr lang="en-AU" sz="2000" dirty="0" smtClean="0"/>
                  <a:t>(</a:t>
                </a:r>
                <a:r>
                  <a:rPr lang="en-AU" sz="2000" dirty="0" err="1" smtClean="0"/>
                  <a:t>ar</a:t>
                </a:r>
                <a:r>
                  <a:rPr lang="en-AU" sz="2000" dirty="0" smtClean="0"/>
                  <a:t>(1)).</a:t>
                </a:r>
                <a:endParaRPr lang="en-AU" sz="2000" dirty="0"/>
              </a:p>
            </p:txBody>
          </p:sp>
        </mc:Choice>
        <mc:Fallback xmlns="">
          <p:sp>
            <p:nvSpPr>
              <p:cNvPr id="5" name="Rectangle 4"/>
              <p:cNvSpPr>
                <a:spLocks noRot="1" noChangeAspect="1" noMove="1" noResize="1" noEditPoints="1" noAdjustHandles="1" noChangeArrowheads="1" noChangeShapeType="1" noTextEdit="1"/>
              </p:cNvSpPr>
              <p:nvPr/>
            </p:nvSpPr>
            <p:spPr>
              <a:xfrm>
                <a:off x="155612" y="2474315"/>
                <a:ext cx="8988388" cy="3704732"/>
              </a:xfrm>
              <a:prstGeom prst="rect">
                <a:avLst/>
              </a:prstGeom>
              <a:blipFill rotWithShape="0">
                <a:blip r:embed="rId5"/>
                <a:stretch>
                  <a:fillRect t="-987" b="-822"/>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613892700"/>
              </p:ext>
            </p:extLst>
          </p:nvPr>
        </p:nvGraphicFramePr>
        <p:xfrm>
          <a:off x="5868144" y="3645024"/>
          <a:ext cx="420687" cy="398463"/>
        </p:xfrm>
        <a:graphic>
          <a:graphicData uri="http://schemas.openxmlformats.org/presentationml/2006/ole">
            <mc:AlternateContent xmlns:mc="http://schemas.openxmlformats.org/markup-compatibility/2006">
              <mc:Choice xmlns:v="urn:schemas-microsoft-com:vml" Requires="v">
                <p:oleObj spid="_x0000_s7416" name="Equation" r:id="rId6" imgW="253800" imgH="241200" progId="Equation.3">
                  <p:embed/>
                </p:oleObj>
              </mc:Choice>
              <mc:Fallback>
                <p:oleObj name="Equation" r:id="rId6" imgW="253800" imgH="241200" progId="Equation.3">
                  <p:embed/>
                  <p:pic>
                    <p:nvPicPr>
                      <p:cNvPr id="0" name=""/>
                      <p:cNvPicPr/>
                      <p:nvPr/>
                    </p:nvPicPr>
                    <p:blipFill>
                      <a:blip r:embed="rId7"/>
                      <a:stretch>
                        <a:fillRect/>
                      </a:stretch>
                    </p:blipFill>
                    <p:spPr>
                      <a:xfrm>
                        <a:off x="5868144" y="3645024"/>
                        <a:ext cx="420687" cy="398463"/>
                      </a:xfrm>
                      <a:prstGeom prst="rect">
                        <a:avLst/>
                      </a:prstGeom>
                    </p:spPr>
                  </p:pic>
                </p:oleObj>
              </mc:Fallback>
            </mc:AlternateContent>
          </a:graphicData>
        </a:graphic>
      </p:graphicFrame>
      <p:sp>
        <p:nvSpPr>
          <p:cNvPr id="8" name="Oval 7"/>
          <p:cNvSpPr/>
          <p:nvPr/>
        </p:nvSpPr>
        <p:spPr>
          <a:xfrm>
            <a:off x="3275856" y="980728"/>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507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7504" y="1124744"/>
                <a:ext cx="8856984" cy="4669979"/>
              </a:xfrm>
            </p:spPr>
            <p:txBody>
              <a:bodyPr>
                <a:normAutofit fontScale="25000" lnSpcReduction="20000"/>
              </a:bodyPr>
              <a:lstStyle/>
              <a:p>
                <a:pPr marL="109728" indent="0">
                  <a:buNone/>
                </a:pPr>
                <a14:m>
                  <m:oMathPara xmlns:m="http://schemas.openxmlformats.org/officeDocument/2006/math">
                    <m:oMathParaPr>
                      <m:jc m:val="centerGroup"/>
                    </m:oMathParaPr>
                    <m:oMath xmlns:m="http://schemas.openxmlformats.org/officeDocument/2006/math">
                      <m:sSubSup>
                        <m:sSubSupPr>
                          <m:ctrlPr>
                            <a:rPr lang="en-US" sz="8000" i="1" smtClean="0">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𝑗𝑀</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US" sz="8000" b="0" i="1" smtClean="0">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𝜓</m:t>
                                  </m:r>
                                  <m:r>
                                    <a:rPr lang="en-AU" sz="8000" i="1">
                                      <a:latin typeface="Cambria Math"/>
                                    </a:rPr>
                                    <m:t>𝐶</m:t>
                                  </m:r>
                                </m:e>
                                <m:sub>
                                  <m:r>
                                    <a:rPr lang="en-AU" sz="8000" i="1">
                                      <a:latin typeface="Cambria Math"/>
                                    </a:rPr>
                                    <m:t>𝑡</m:t>
                                  </m:r>
                                </m:sub>
                                <m:sup>
                                  <m:r>
                                    <a:rPr lang="en-AU" sz="8000" i="1">
                                      <a:latin typeface="Cambria Math"/>
                                    </a:rPr>
                                    <m:t>𝑀</m:t>
                                  </m:r>
                                </m:sup>
                              </m:sSubSup>
                            </m:e>
                          </m:d>
                        </m:e>
                        <m:sup>
                          <m:r>
                            <a:rPr lang="en-AU" sz="8000" i="1">
                              <a:latin typeface="Cambria Math"/>
                            </a:rPr>
                            <m:t>𝛼</m:t>
                          </m:r>
                        </m:sup>
                      </m:sSup>
                      <m:r>
                        <a:rPr lang="en-AU" sz="8000" i="1">
                          <a:latin typeface="Cambria Math"/>
                        </a:rPr>
                        <m:t>+</m:t>
                      </m:r>
                      <m:r>
                        <a:rPr lang="en-AU" sz="8000" i="1">
                          <a:latin typeface="Cambria Math"/>
                        </a:rPr>
                        <m:t>𝐿</m:t>
                      </m:r>
                      <m:sSup>
                        <m:sSupPr>
                          <m:ctrlPr>
                            <a:rPr lang="en-US" sz="8000" i="1" smtClean="0">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𝑗</m:t>
                                  </m:r>
                                </m:sup>
                              </m:sSubSup>
                            </m:e>
                          </m:d>
                        </m:e>
                        <m:sup/>
                      </m:sSup>
                      <m:r>
                        <a:rPr lang="en-AU" sz="8000" i="1">
                          <a:latin typeface="Cambria Math"/>
                        </a:rPr>
                        <m:t>+</m:t>
                      </m:r>
                      <m:sSubSup>
                        <m:sSubSupPr>
                          <m:ctrlPr>
                            <a:rPr lang="en-US" sz="8000" i="1">
                              <a:latin typeface="Cambria Math"/>
                            </a:rPr>
                          </m:ctrlPr>
                        </m:sSubSupPr>
                        <m:e>
                          <m:r>
                            <a:rPr lang="en-AU" sz="8000" i="1">
                              <a:latin typeface="Cambria Math"/>
                            </a:rPr>
                            <m:t>𝜃</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𝑡</m:t>
                          </m:r>
                        </m:sub>
                        <m:sup>
                          <m:r>
                            <a:rPr lang="en-AU" sz="8000" i="1">
                              <a:latin typeface="Cambria Math"/>
                            </a:rPr>
                            <m:t>𝑀</m:t>
                          </m:r>
                        </m:sup>
                      </m:sSubSup>
                      <m:sSub>
                        <m:sSubPr>
                          <m:ctrlPr>
                            <a:rPr lang="en-US" sz="8000" i="1">
                              <a:latin typeface="Cambria Math"/>
                            </a:rPr>
                          </m:ctrlPr>
                        </m:sSubPr>
                        <m:e>
                          <m:r>
                            <a:rPr lang="en-AU" sz="8000" i="1">
                              <a:latin typeface="Cambria Math"/>
                            </a:rPr>
                            <m:t>𝑝</m:t>
                          </m:r>
                        </m:e>
                        <m:sub>
                          <m:r>
                            <a:rPr lang="en-AU" sz="8000" i="1">
                              <a:latin typeface="Cambria Math"/>
                            </a:rPr>
                            <m:t>𝑡</m:t>
                          </m:r>
                        </m:sub>
                      </m:sSub>
                      <m:r>
                        <a:rPr lang="en-AU" sz="8000" i="1">
                          <a:latin typeface="Cambria Math"/>
                        </a:rPr>
                        <m:t>+</m:t>
                      </m:r>
                      <m:sSubSup>
                        <m:sSubSupPr>
                          <m:ctrlPr>
                            <a:rPr lang="en-US" sz="8000" i="1">
                              <a:latin typeface="Cambria Math"/>
                            </a:rPr>
                          </m:ctrlPr>
                        </m:sSubSupPr>
                        <m:e>
                          <m:r>
                            <a:rPr lang="en-AU" sz="8000" i="1">
                              <a:latin typeface="Cambria Math"/>
                            </a:rPr>
                            <m:t>𝐴</m:t>
                          </m:r>
                        </m:e>
                        <m:sub>
                          <m:r>
                            <a:rPr lang="en-AU" sz="8000" i="1">
                              <a:latin typeface="Cambria Math"/>
                            </a:rPr>
                            <m:t>𝑗</m:t>
                          </m:r>
                        </m:sub>
                        <m:sup>
                          <m:r>
                            <a:rPr lang="en-AU" sz="8000" i="1">
                              <a:latin typeface="Cambria Math"/>
                            </a:rPr>
                            <m:t>𝑀</m:t>
                          </m:r>
                        </m:sup>
                      </m:sSubSup>
                      <m:r>
                        <a:rPr lang="en-AU" sz="8000" i="1">
                          <a:latin typeface="Cambria Math"/>
                        </a:rPr>
                        <m:t>𝑄</m:t>
                      </m:r>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𝑓</m:t>
                              </m:r>
                            </m:sup>
                          </m:sSubSup>
                          <m:r>
                            <a:rPr lang="en-AU" sz="8000" i="1">
                              <a:latin typeface="Cambria Math"/>
                            </a:rPr>
                            <m:t>,</m:t>
                          </m:r>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US" sz="8000" b="0" i="1" smtClean="0">
                                  <a:latin typeface="Cambria Math"/>
                                </a:rPr>
                                <m:t>𝑚</m:t>
                              </m:r>
                            </m:sup>
                          </m:sSubSup>
                          <m:r>
                            <a:rPr lang="en-AU" sz="8000" i="1">
                              <a:latin typeface="Cambria Math"/>
                            </a:rPr>
                            <m:t>, </m:t>
                          </m:r>
                          <m:sSubSup>
                            <m:sSubSupPr>
                              <m:ctrlPr>
                                <a:rPr lang="en-US" sz="8000" i="1">
                                  <a:latin typeface="Cambria Math"/>
                                </a:rPr>
                              </m:ctrlPr>
                            </m:sSubSupPr>
                            <m:e>
                              <m:r>
                                <a:rPr lang="en-AU" sz="8000" i="1">
                                  <a:latin typeface="Cambria Math"/>
                                </a:rPr>
                                <m:t>𝑌</m:t>
                              </m:r>
                            </m:e>
                            <m:sub>
                              <m:r>
                                <a:rPr lang="en-AU" sz="8000" i="1">
                                  <a:latin typeface="Cambria Math"/>
                                </a:rPr>
                                <m:t>𝑡</m:t>
                              </m:r>
                            </m:sub>
                            <m:sup>
                              <m:r>
                                <a:rPr lang="en-AU" sz="8000" i="1">
                                  <a:latin typeface="Cambria Math"/>
                                </a:rPr>
                                <m:t>𝑀</m:t>
                              </m:r>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oMath>
                  </m:oMathPara>
                </a14:m>
                <a:endParaRPr lang="en-US" sz="8000" dirty="0"/>
              </a:p>
              <a:p>
                <a:pPr marL="109728" indent="0">
                  <a:buNone/>
                </a:pPr>
                <a:r>
                  <a:rPr lang="en-AU" sz="8000" dirty="0"/>
                  <a:t>  									             </a:t>
                </a:r>
                <a:r>
                  <a:rPr lang="en-AU" sz="8000" dirty="0" smtClean="0"/>
                  <a:t>         			</a:t>
                </a:r>
                <a14:m>
                  <m:oMath xmlns:m="http://schemas.openxmlformats.org/officeDocument/2006/math">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m:t>
                        </m:r>
                        <m:r>
                          <a:rPr lang="en-AU" sz="8000" i="1">
                            <a:latin typeface="Cambria Math"/>
                          </a:rPr>
                          <m:t>1</m:t>
                        </m:r>
                      </m:sub>
                    </m:sSub>
                    <m:r>
                      <a:rPr lang="en-AU" sz="8000" i="1">
                        <a:latin typeface="Cambria Math"/>
                      </a:rPr>
                      <m:t>)</m:t>
                    </m:r>
                  </m:oMath>
                </a14:m>
                <a:endParaRPr lang="en-US" sz="8000" dirty="0"/>
              </a:p>
              <a:p>
                <a:pPr marL="109728" indent="0">
                  <a:lnSpc>
                    <a:spcPct val="150000"/>
                  </a:lnSpc>
                  <a:buNone/>
                </a:pPr>
                <a14:m>
                  <m:oMath xmlns:m="http://schemas.openxmlformats.org/officeDocument/2006/math">
                    <m:sSubSup>
                      <m:sSubSupPr>
                        <m:ctrlPr>
                          <a:rPr lang="en-US" sz="8000" i="1" u="sng">
                            <a:latin typeface="Cambria Math"/>
                          </a:rPr>
                        </m:ctrlPr>
                      </m:sSubSupPr>
                      <m:e>
                        <m:r>
                          <a:rPr lang="en-AU" sz="8000" i="1" u="sng">
                            <a:latin typeface="Cambria Math"/>
                          </a:rPr>
                          <m:t>𝜃</m:t>
                        </m:r>
                      </m:e>
                      <m:sub>
                        <m:r>
                          <a:rPr lang="en-AU" sz="8000" i="1" u="sng">
                            <a:latin typeface="Cambria Math"/>
                          </a:rPr>
                          <m:t>𝑡</m:t>
                        </m:r>
                      </m:sub>
                      <m:sup/>
                    </m:sSubSup>
                  </m:oMath>
                </a14:m>
                <a:r>
                  <a:rPr lang="en-AU" sz="8000" u="sng" dirty="0"/>
                  <a:t> = utility from </a:t>
                </a:r>
                <a:r>
                  <a:rPr lang="en-AU" sz="8000" u="sng" dirty="0" smtClean="0"/>
                  <a:t>marriage</a:t>
                </a:r>
                <a:r>
                  <a:rPr lang="en-AU" sz="8000" dirty="0" smtClean="0"/>
                  <a:t>:</a:t>
                </a:r>
              </a:p>
              <a:p>
                <a:pPr marL="109728" indent="0">
                  <a:lnSpc>
                    <a:spcPct val="150000"/>
                  </a:lnSpc>
                  <a:buNone/>
                </a:pPr>
                <a:r>
                  <a:rPr lang="en-AU" sz="8000" dirty="0" smtClean="0"/>
                  <a:t> </a:t>
                </a:r>
                <a:endParaRPr lang="en-US" sz="8000" i="1" dirty="0"/>
              </a:p>
              <a:p>
                <a:pPr marL="109728" indent="0">
                  <a:buNone/>
                </a:pPr>
                <a14:m>
                  <m:oMathPara xmlns:m="http://schemas.openxmlformats.org/officeDocument/2006/math">
                    <m:oMathParaPr>
                      <m:jc m:val="left"/>
                    </m:oMathParaPr>
                    <m:oMath xmlns:m="http://schemas.openxmlformats.org/officeDocument/2006/math">
                      <m:sSubSup>
                        <m:sSubSupPr>
                          <m:ctrlPr>
                            <a:rPr lang="en-US" sz="8000" i="1">
                              <a:latin typeface="Cambria Math"/>
                            </a:rPr>
                          </m:ctrlPr>
                        </m:sSubSupPr>
                        <m:e>
                          <m:r>
                            <a:rPr lang="en-AU" sz="8000" i="1">
                              <a:latin typeface="Cambria Math"/>
                            </a:rPr>
                            <m:t>𝜃</m:t>
                          </m:r>
                        </m:e>
                        <m:sub>
                          <m:r>
                            <a:rPr lang="en-AU" sz="8000" i="1">
                              <a:latin typeface="Cambria Math"/>
                            </a:rPr>
                            <m:t>𝑡</m:t>
                          </m:r>
                        </m:sub>
                        <m:sup/>
                      </m:sSubSup>
                      <m:r>
                        <a:rPr lang="en-US" sz="8000" i="1">
                          <a:latin typeface="Cambria Math"/>
                        </a:rPr>
                        <m:t>=</m:t>
                      </m:r>
                      <m:sSub>
                        <m:sSubPr>
                          <m:ctrlPr>
                            <a:rPr lang="en-US" sz="8000" i="1">
                              <a:latin typeface="Cambria Math"/>
                            </a:rPr>
                          </m:ctrlPr>
                        </m:sSubPr>
                        <m:e>
                          <m:r>
                            <a:rPr lang="en-AU" sz="8000" i="1">
                              <a:latin typeface="Cambria Math"/>
                            </a:rPr>
                            <m:t>𝑑</m:t>
                          </m:r>
                        </m:e>
                        <m:sub>
                          <m:r>
                            <a:rPr lang="en-AU" sz="8000" i="1">
                              <a:latin typeface="Cambria Math"/>
                            </a:rPr>
                            <m:t>1</m:t>
                          </m:r>
                        </m:sub>
                      </m:sSub>
                      <m:sSup>
                        <m:sSupPr>
                          <m:ctrlPr>
                            <a:rPr lang="en-US" sz="8000" i="1">
                              <a:latin typeface="Cambria Math"/>
                            </a:rPr>
                          </m:ctrlPr>
                        </m:sSupPr>
                        <m:e>
                          <m:r>
                            <a:rPr lang="en-AU" sz="8000" i="1">
                              <a:latin typeface="Cambria Math"/>
                            </a:rPr>
                            <m:t>(</m:t>
                          </m:r>
                          <m:sSup>
                            <m:sSupPr>
                              <m:ctrlPr>
                                <a:rPr lang="en-US" sz="8000" i="1">
                                  <a:latin typeface="Cambria Math"/>
                                </a:rPr>
                              </m:ctrlPr>
                            </m:sSupPr>
                            <m:e>
                              <m:r>
                                <a:rPr lang="en-AU" sz="8000" i="1">
                                  <a:latin typeface="Cambria Math"/>
                                </a:rPr>
                                <m:t>𝐸</m:t>
                              </m:r>
                            </m:e>
                            <m:sup>
                              <m:r>
                                <a:rPr lang="en-AU" sz="8000" i="1">
                                  <a:latin typeface="Cambria Math"/>
                                </a:rPr>
                                <m:t>𝑚</m:t>
                              </m:r>
                            </m:sup>
                          </m:sSup>
                          <m:r>
                            <a:rPr lang="en-AU" sz="8000" i="1">
                              <a:latin typeface="Cambria Math"/>
                            </a:rPr>
                            <m:t>−</m:t>
                          </m:r>
                          <m:sSup>
                            <m:sSupPr>
                              <m:ctrlPr>
                                <a:rPr lang="en-US" sz="8000" i="1">
                                  <a:latin typeface="Cambria Math"/>
                                </a:rPr>
                              </m:ctrlPr>
                            </m:sSupPr>
                            <m:e>
                              <m:r>
                                <a:rPr lang="en-AU" sz="8000" i="1">
                                  <a:latin typeface="Cambria Math"/>
                                </a:rPr>
                                <m:t>𝐸</m:t>
                              </m:r>
                            </m:e>
                            <m:sup>
                              <m:r>
                                <a:rPr lang="en-AU" sz="8000" i="1">
                                  <a:latin typeface="Cambria Math"/>
                                </a:rPr>
                                <m:t>𝑓</m:t>
                              </m:r>
                            </m:sup>
                          </m:sSup>
                          <m:r>
                            <a:rPr lang="en-AU" sz="8000" i="1">
                              <a:latin typeface="Cambria Math"/>
                            </a:rPr>
                            <m:t>=</m:t>
                          </m:r>
                          <m:r>
                            <a:rPr lang="en-AU" sz="8000" i="1">
                              <a:latin typeface="Cambria Math"/>
                            </a:rPr>
                            <m:t>0</m:t>
                          </m:r>
                          <m:r>
                            <a:rPr lang="en-AU" sz="8000" i="1">
                              <a:latin typeface="Cambria Math"/>
                            </a:rPr>
                            <m:t>)</m:t>
                          </m:r>
                        </m:e>
                        <m:sup/>
                      </m:sSup>
                    </m:oMath>
                  </m:oMathPara>
                </a14:m>
                <a:endParaRPr lang="en-US" sz="8000" i="1" dirty="0">
                  <a:latin typeface="Cambria Math"/>
                </a:endParaRPr>
              </a:p>
              <a:p>
                <a:pPr marL="109728" indent="0">
                  <a:buNone/>
                </a:pPr>
                <a14:m>
                  <m:oMathPara xmlns:m="http://schemas.openxmlformats.org/officeDocument/2006/math">
                    <m:oMathParaPr>
                      <m:jc m:val="left"/>
                    </m:oMathParaPr>
                    <m:oMath xmlns:m="http://schemas.openxmlformats.org/officeDocument/2006/math">
                      <m:r>
                        <a:rPr lang="en-AU" sz="8000" i="1">
                          <a:latin typeface="Cambria Math"/>
                        </a:rPr>
                        <m:t>+</m:t>
                      </m:r>
                      <m:sSub>
                        <m:sSubPr>
                          <m:ctrlPr>
                            <a:rPr lang="en-US" sz="8000" i="1">
                              <a:latin typeface="Cambria Math"/>
                            </a:rPr>
                          </m:ctrlPr>
                        </m:sSubPr>
                        <m:e>
                          <m:r>
                            <a:rPr lang="en-AU" sz="8000" i="1">
                              <a:latin typeface="Cambria Math"/>
                            </a:rPr>
                            <m:t>𝑑</m:t>
                          </m:r>
                        </m:e>
                        <m:sub>
                          <m:r>
                            <a:rPr lang="en-AU" sz="8000" i="1">
                              <a:latin typeface="Cambria Math"/>
                            </a:rPr>
                            <m:t>2</m:t>
                          </m:r>
                        </m:sub>
                      </m:sSub>
                      <m:r>
                        <a:rPr lang="en-AU" sz="8000" i="1">
                          <a:latin typeface="Cambria Math"/>
                        </a:rPr>
                        <m:t>(</m:t>
                      </m:r>
                      <m:sSup>
                        <m:sSupPr>
                          <m:ctrlPr>
                            <a:rPr lang="en-US" sz="8000" i="1">
                              <a:latin typeface="Cambria Math"/>
                            </a:rPr>
                          </m:ctrlPr>
                        </m:sSupPr>
                        <m:e>
                          <m:r>
                            <a:rPr lang="en-AU" sz="8000" i="1">
                              <a:latin typeface="Cambria Math"/>
                            </a:rPr>
                            <m:t>𝐸</m:t>
                          </m:r>
                        </m:e>
                        <m:sup>
                          <m:r>
                            <a:rPr lang="en-AU" sz="8000" i="1">
                              <a:latin typeface="Cambria Math"/>
                            </a:rPr>
                            <m:t>𝑚</m:t>
                          </m:r>
                        </m:sup>
                      </m:sSup>
                      <m:r>
                        <a:rPr lang="en-AU" sz="8000" i="1">
                          <a:latin typeface="Cambria Math"/>
                        </a:rPr>
                        <m:t>−</m:t>
                      </m:r>
                      <m:sSup>
                        <m:sSupPr>
                          <m:ctrlPr>
                            <a:rPr lang="en-US" sz="8000" i="1">
                              <a:latin typeface="Cambria Math"/>
                            </a:rPr>
                          </m:ctrlPr>
                        </m:sSupPr>
                        <m:e>
                          <m:r>
                            <a:rPr lang="en-AU" sz="8000" i="1">
                              <a:latin typeface="Cambria Math"/>
                            </a:rPr>
                            <m:t>𝐸</m:t>
                          </m:r>
                        </m:e>
                        <m:sup>
                          <m:r>
                            <a:rPr lang="en-AU" sz="8000" i="1">
                              <a:latin typeface="Cambria Math"/>
                            </a:rPr>
                            <m:t>𝑓</m:t>
                          </m:r>
                        </m:sup>
                      </m:sSup>
                      <m:r>
                        <a:rPr lang="en-US" sz="8000" i="1">
                          <a:latin typeface="Cambria Math"/>
                        </a:rPr>
                        <m:t>&gt;</m:t>
                      </m:r>
                      <m:r>
                        <a:rPr lang="en-US" sz="8000" i="1">
                          <a:latin typeface="Cambria Math"/>
                        </a:rPr>
                        <m:t>0</m:t>
                      </m:r>
                      <m:r>
                        <a:rPr lang="en-US" sz="8000" i="1">
                          <a:latin typeface="Cambria Math"/>
                        </a:rPr>
                        <m:t>)+</m:t>
                      </m:r>
                      <m:sSub>
                        <m:sSubPr>
                          <m:ctrlPr>
                            <a:rPr lang="en-US" sz="8000" i="1">
                              <a:latin typeface="Cambria Math"/>
                            </a:rPr>
                          </m:ctrlPr>
                        </m:sSubPr>
                        <m:e>
                          <m:r>
                            <a:rPr lang="en-AU" sz="8000" i="1">
                              <a:latin typeface="Cambria Math"/>
                            </a:rPr>
                            <m:t>𝑑</m:t>
                          </m:r>
                        </m:e>
                        <m:sub>
                          <m:r>
                            <a:rPr lang="en-AU" sz="8000" i="1">
                              <a:latin typeface="Cambria Math"/>
                            </a:rPr>
                            <m:t>3</m:t>
                          </m:r>
                        </m:sub>
                      </m:sSub>
                      <m:sSup>
                        <m:sSupPr>
                          <m:ctrlPr>
                            <a:rPr lang="en-US" sz="8000" i="1">
                              <a:latin typeface="Cambria Math"/>
                            </a:rPr>
                          </m:ctrlPr>
                        </m:sSupPr>
                        <m:e>
                          <m:r>
                            <a:rPr lang="en-AU" sz="8000" i="1">
                              <a:latin typeface="Cambria Math"/>
                            </a:rPr>
                            <m:t>(</m:t>
                          </m:r>
                          <m:sSup>
                            <m:sSupPr>
                              <m:ctrlPr>
                                <a:rPr lang="en-US" sz="8000" i="1">
                                  <a:latin typeface="Cambria Math"/>
                                </a:rPr>
                              </m:ctrlPr>
                            </m:sSupPr>
                            <m:e>
                              <m:r>
                                <a:rPr lang="en-AU" sz="8000" i="1">
                                  <a:latin typeface="Cambria Math"/>
                                </a:rPr>
                                <m:t>𝐸</m:t>
                              </m:r>
                            </m:e>
                            <m:sup>
                              <m:r>
                                <a:rPr lang="en-AU" sz="8000" i="1">
                                  <a:latin typeface="Cambria Math"/>
                                </a:rPr>
                                <m:t>𝑚</m:t>
                              </m:r>
                            </m:sup>
                          </m:sSup>
                          <m:r>
                            <a:rPr lang="en-AU" sz="8000" i="1">
                              <a:latin typeface="Cambria Math"/>
                            </a:rPr>
                            <m:t>−</m:t>
                          </m:r>
                          <m:sSup>
                            <m:sSupPr>
                              <m:ctrlPr>
                                <a:rPr lang="en-US" sz="8000" i="1">
                                  <a:latin typeface="Cambria Math"/>
                                </a:rPr>
                              </m:ctrlPr>
                            </m:sSupPr>
                            <m:e>
                              <m:r>
                                <a:rPr lang="en-AU" sz="8000" i="1">
                                  <a:latin typeface="Cambria Math"/>
                                </a:rPr>
                                <m:t>𝐸</m:t>
                              </m:r>
                            </m:e>
                            <m:sup>
                              <m:r>
                                <a:rPr lang="en-AU" sz="8000" i="1">
                                  <a:latin typeface="Cambria Math"/>
                                </a:rPr>
                                <m:t>𝑓</m:t>
                              </m:r>
                            </m:sup>
                          </m:sSup>
                          <m:r>
                            <a:rPr lang="en-AU" sz="8000" i="1">
                              <a:latin typeface="Cambria Math"/>
                            </a:rPr>
                            <m:t>&lt;</m:t>
                          </m:r>
                          <m:r>
                            <a:rPr lang="en-AU" sz="8000" i="1">
                              <a:latin typeface="Cambria Math"/>
                            </a:rPr>
                            <m:t>0</m:t>
                          </m:r>
                          <m:r>
                            <a:rPr lang="en-AU" sz="8000" i="1">
                              <a:latin typeface="Cambria Math"/>
                            </a:rPr>
                            <m:t>)</m:t>
                          </m:r>
                        </m:e>
                        <m:sup/>
                      </m:sSup>
                      <m:r>
                        <a:rPr lang="en-AU" sz="8000" i="1">
                          <a:latin typeface="Cambria Math"/>
                        </a:rPr>
                        <m:t>+</m:t>
                      </m:r>
                      <m:sSub>
                        <m:sSubPr>
                          <m:ctrlPr>
                            <a:rPr lang="en-US" sz="8000" i="1">
                              <a:latin typeface="Cambria Math"/>
                            </a:rPr>
                          </m:ctrlPr>
                        </m:sSubPr>
                        <m:e>
                          <m:r>
                            <a:rPr lang="en-AU" sz="8000" i="1">
                              <a:latin typeface="Cambria Math"/>
                            </a:rPr>
                            <m:t>𝑑</m:t>
                          </m:r>
                        </m:e>
                        <m:sub>
                          <m:r>
                            <a:rPr lang="en-AU" sz="8000" i="1">
                              <a:latin typeface="Cambria Math"/>
                            </a:rPr>
                            <m:t>4</m:t>
                          </m:r>
                        </m:sub>
                      </m:sSub>
                      <m:sSup>
                        <m:sSupPr>
                          <m:ctrlPr>
                            <a:rPr lang="en-US" sz="8000" i="1">
                              <a:latin typeface="Cambria Math"/>
                            </a:rPr>
                          </m:ctrlPr>
                        </m:sSupPr>
                        <m:e>
                          <m:r>
                            <a:rPr lang="en-AU" sz="8000" i="1">
                              <a:latin typeface="Cambria Math"/>
                            </a:rPr>
                            <m:t>(</m:t>
                          </m:r>
                          <m:sSup>
                            <m:sSupPr>
                              <m:ctrlPr>
                                <a:rPr lang="en-US" sz="8000" i="1">
                                  <a:latin typeface="Cambria Math"/>
                                </a:rPr>
                              </m:ctrlPr>
                            </m:sSupPr>
                            <m:e>
                              <m:r>
                                <a:rPr lang="en-AU" sz="8000" i="1">
                                  <a:latin typeface="Cambria Math"/>
                                </a:rPr>
                                <m:t>𝐻</m:t>
                              </m:r>
                            </m:e>
                            <m:sup>
                              <m:r>
                                <a:rPr lang="en-AU" sz="8000" i="1">
                                  <a:latin typeface="Cambria Math"/>
                                </a:rPr>
                                <m:t>𝑚</m:t>
                              </m:r>
                            </m:sup>
                          </m:sSup>
                          <m:r>
                            <a:rPr lang="en-AU" sz="8000" i="1">
                              <a:latin typeface="Cambria Math"/>
                            </a:rPr>
                            <m:t>−</m:t>
                          </m:r>
                          <m:sSup>
                            <m:sSupPr>
                              <m:ctrlPr>
                                <a:rPr lang="en-US" sz="8000" i="1">
                                  <a:latin typeface="Cambria Math"/>
                                </a:rPr>
                              </m:ctrlPr>
                            </m:sSupPr>
                            <m:e>
                              <m:r>
                                <a:rPr lang="en-AU" sz="8000" i="1">
                                  <a:latin typeface="Cambria Math"/>
                                </a:rPr>
                                <m:t>𝐻</m:t>
                              </m:r>
                            </m:e>
                            <m:sup>
                              <m:r>
                                <a:rPr lang="en-AU" sz="8000" i="1">
                                  <a:latin typeface="Cambria Math"/>
                                </a:rPr>
                                <m:t>𝑓</m:t>
                              </m:r>
                            </m:sup>
                          </m:sSup>
                          <m:r>
                            <a:rPr lang="en-AU" sz="8000" i="1">
                              <a:latin typeface="Cambria Math"/>
                            </a:rPr>
                            <m:t>)</m:t>
                          </m:r>
                        </m:e>
                        <m:sup>
                          <m:r>
                            <a:rPr lang="en-AU" sz="8000" i="1">
                              <a:latin typeface="Cambria Math"/>
                            </a:rPr>
                            <m:t>2</m:t>
                          </m:r>
                        </m:sup>
                      </m:sSup>
                      <m:r>
                        <a:rPr lang="en-AU" sz="8000" i="1">
                          <a:latin typeface="Cambria Math"/>
                        </a:rPr>
                        <m:t>+</m:t>
                      </m:r>
                      <m:sSubSup>
                        <m:sSubSupPr>
                          <m:ctrlPr>
                            <a:rPr lang="en-US" sz="8000" i="1">
                              <a:latin typeface="Cambria Math"/>
                            </a:rPr>
                          </m:ctrlPr>
                        </m:sSubSupPr>
                        <m:e>
                          <m:r>
                            <a:rPr lang="en-AU" sz="8000" i="1">
                              <a:latin typeface="Cambria Math"/>
                            </a:rPr>
                            <m:t>𝜀</m:t>
                          </m:r>
                        </m:e>
                        <m:sub>
                          <m:r>
                            <a:rPr lang="en-AU" sz="8000" i="1">
                              <a:latin typeface="Cambria Math"/>
                            </a:rPr>
                            <m:t>𝑡</m:t>
                          </m:r>
                        </m:sub>
                        <m:sup>
                          <m:r>
                            <a:rPr lang="en-AU" sz="8000" i="1">
                              <a:latin typeface="Cambria Math"/>
                            </a:rPr>
                            <m:t>𝑀</m:t>
                          </m:r>
                        </m:sup>
                      </m:sSubSup>
                    </m:oMath>
                  </m:oMathPara>
                </a14:m>
                <a:endParaRPr lang="en-AU" sz="8000" dirty="0"/>
              </a:p>
              <a:p>
                <a:pPr marL="109728" indent="0">
                  <a:buNone/>
                </a:pPr>
                <a:r>
                  <a:rPr lang="en-AU" sz="8000" dirty="0"/>
                  <a:t>	</a:t>
                </a:r>
              </a:p>
              <a:p>
                <a:pPr marL="109728" indent="0">
                  <a:buNone/>
                </a:pPr>
                <a:r>
                  <a:rPr lang="en-AU" sz="8000" dirty="0"/>
                  <a:t>where   </a:t>
                </a:r>
              </a:p>
              <a:p>
                <a:pPr marL="109728" indent="0">
                  <a:buNone/>
                </a:pPr>
                <a:r>
                  <a:rPr lang="en-AU" sz="7200" i="1" dirty="0"/>
                  <a:t>Education: E</a:t>
                </a:r>
                <a:r>
                  <a:rPr lang="en-AU" sz="7200" dirty="0"/>
                  <a:t>=1 if HSD,  </a:t>
                </a:r>
                <a:r>
                  <a:rPr lang="en-AU" sz="7200" i="1" dirty="0"/>
                  <a:t>E</a:t>
                </a:r>
                <a:r>
                  <a:rPr lang="en-AU" sz="7200" dirty="0"/>
                  <a:t>=2 if HSG,   </a:t>
                </a:r>
                <a:r>
                  <a:rPr lang="en-AU" sz="7200" i="1" dirty="0"/>
                  <a:t>E</a:t>
                </a:r>
                <a:r>
                  <a:rPr lang="en-AU" sz="7200" dirty="0"/>
                  <a:t>=3 if SC,   </a:t>
                </a:r>
                <a:r>
                  <a:rPr lang="en-AU" sz="7200" i="1" dirty="0"/>
                  <a:t>E</a:t>
                </a:r>
                <a:r>
                  <a:rPr lang="en-AU" sz="7200" dirty="0"/>
                  <a:t>=4 if CG,  </a:t>
                </a:r>
                <a:r>
                  <a:rPr lang="en-AU" sz="7200" i="1" dirty="0"/>
                  <a:t>E</a:t>
                </a:r>
                <a:r>
                  <a:rPr lang="en-AU" sz="7200" dirty="0"/>
                  <a:t>=5 if PC. </a:t>
                </a:r>
              </a:p>
              <a:p>
                <a:pPr marL="109728" indent="0">
                  <a:buNone/>
                </a:pPr>
                <a:endParaRPr lang="en-AU" sz="7200" i="1" dirty="0"/>
              </a:p>
              <a:p>
                <a:pPr marL="109728" indent="0">
                  <a:buNone/>
                </a:pPr>
                <a:r>
                  <a:rPr lang="en-AU" sz="7200" i="1" dirty="0"/>
                  <a:t>Health:   H</a:t>
                </a:r>
                <a:r>
                  <a:rPr lang="en-AU" sz="7200" dirty="0"/>
                  <a:t>=1 if Good, </a:t>
                </a:r>
                <a:r>
                  <a:rPr lang="en-AU" sz="7200" i="1" dirty="0"/>
                  <a:t>H</a:t>
                </a:r>
                <a:r>
                  <a:rPr lang="en-AU" sz="7200" dirty="0"/>
                  <a:t>=2 if Fair, </a:t>
                </a:r>
                <a:r>
                  <a:rPr lang="en-AU" sz="7200" i="1" dirty="0"/>
                  <a:t>H</a:t>
                </a:r>
                <a:r>
                  <a:rPr lang="en-AU" sz="7200" dirty="0"/>
                  <a:t>=3 if Poor.</a:t>
                </a:r>
              </a:p>
              <a:p>
                <a:pPr marL="109728" indent="0">
                  <a:buNone/>
                </a:pPr>
                <a:endParaRPr lang="en-AU" sz="4800" dirty="0"/>
              </a:p>
              <a:p>
                <a:pPr marL="109728" indent="0">
                  <a:buNone/>
                </a:pPr>
                <a:r>
                  <a:rPr lang="en-AU" sz="8000" dirty="0"/>
                  <a:t> </a:t>
                </a:r>
                <a14:m>
                  <m:oMath xmlns:m="http://schemas.openxmlformats.org/officeDocument/2006/math">
                    <m:sSubSup>
                      <m:sSubSupPr>
                        <m:ctrlPr>
                          <a:rPr lang="en-US" sz="8000" i="1">
                            <a:latin typeface="Cambria Math"/>
                          </a:rPr>
                        </m:ctrlPr>
                      </m:sSubSupPr>
                      <m:e>
                        <m:r>
                          <a:rPr lang="en-AU" sz="8000" i="1">
                            <a:latin typeface="Cambria Math"/>
                          </a:rPr>
                          <m:t>𝜀</m:t>
                        </m:r>
                      </m:e>
                      <m:sub>
                        <m:r>
                          <a:rPr lang="en-AU" sz="8000" i="1">
                            <a:latin typeface="Cambria Math"/>
                          </a:rPr>
                          <m:t>𝑡</m:t>
                        </m:r>
                      </m:sub>
                      <m:sup>
                        <m:r>
                          <a:rPr lang="en-AU" sz="8000" i="1">
                            <a:latin typeface="Cambria Math"/>
                          </a:rPr>
                          <m:t>𝑀</m:t>
                        </m:r>
                      </m:sup>
                    </m:sSubSup>
                    <m:r>
                      <a:rPr lang="en-AU" sz="8000" i="1">
                        <a:latin typeface="Cambria Math"/>
                      </a:rPr>
                      <m:t>~</m:t>
                    </m:r>
                    <m:r>
                      <a:rPr lang="en-AU" sz="8000" i="1">
                        <a:latin typeface="Cambria Math"/>
                      </a:rPr>
                      <m:t>𝑖𝑖𝑑𝑁</m:t>
                    </m:r>
                    <m:d>
                      <m:dPr>
                        <m:ctrlPr>
                          <a:rPr lang="en-AU" sz="8000" i="1">
                            <a:latin typeface="Cambria Math"/>
                          </a:rPr>
                        </m:ctrlPr>
                      </m:dPr>
                      <m:e>
                        <m:r>
                          <a:rPr lang="en-AU" sz="8000" i="1">
                            <a:latin typeface="Cambria Math"/>
                          </a:rPr>
                          <m:t>0</m:t>
                        </m:r>
                        <m:r>
                          <a:rPr lang="en-AU" sz="8000" i="1">
                            <a:latin typeface="Cambria Math"/>
                          </a:rPr>
                          <m:t>,</m:t>
                        </m:r>
                        <m:sSubSup>
                          <m:sSubSupPr>
                            <m:ctrlPr>
                              <a:rPr lang="en-US" sz="8000" i="1">
                                <a:latin typeface="Cambria Math"/>
                              </a:rPr>
                            </m:ctrlPr>
                          </m:sSubSupPr>
                          <m:e>
                            <m:r>
                              <a:rPr lang="en-AU" sz="8000" i="1">
                                <a:latin typeface="Cambria Math"/>
                              </a:rPr>
                              <m:t>𝜎</m:t>
                            </m:r>
                          </m:e>
                          <m:sub>
                            <m:r>
                              <a:rPr lang="en-AU" sz="8000" i="1">
                                <a:latin typeface="Cambria Math"/>
                              </a:rPr>
                              <m:t>𝜀</m:t>
                            </m:r>
                          </m:sub>
                          <m:sup>
                            <m:r>
                              <a:rPr lang="en-AU" sz="8000" i="1">
                                <a:latin typeface="Cambria Math"/>
                              </a:rPr>
                              <m:t>𝑀</m:t>
                            </m:r>
                          </m:sup>
                        </m:sSubSup>
                      </m:e>
                    </m:d>
                    <m:r>
                      <m:rPr>
                        <m:nor/>
                      </m:rPr>
                      <a:rPr lang="en-AU" sz="8000" dirty="0"/>
                      <m:t>= </m:t>
                    </m:r>
                    <m:r>
                      <m:rPr>
                        <m:nor/>
                      </m:rPr>
                      <a:rPr lang="en-AU" sz="8000" dirty="0"/>
                      <m:t>stochastic</m:t>
                    </m:r>
                    <m:r>
                      <m:rPr>
                        <m:nor/>
                      </m:rPr>
                      <a:rPr lang="en-AU" sz="8000" dirty="0"/>
                      <m:t> </m:t>
                    </m:r>
                    <m:r>
                      <m:rPr>
                        <m:nor/>
                      </m:rPr>
                      <a:rPr lang="en-AU" sz="8000" dirty="0"/>
                      <m:t>shock</m:t>
                    </m:r>
                    <m:r>
                      <m:rPr>
                        <m:nor/>
                      </m:rPr>
                      <a:rPr lang="en-AU" sz="8000" dirty="0"/>
                      <m:t> </m:t>
                    </m:r>
                    <m:r>
                      <m:rPr>
                        <m:nor/>
                      </m:rPr>
                      <a:rPr lang="en-AU" sz="8000" dirty="0"/>
                      <m:t>to</m:t>
                    </m:r>
                    <m:r>
                      <m:rPr>
                        <m:nor/>
                      </m:rPr>
                      <a:rPr lang="en-AU" sz="8000" dirty="0"/>
                      <m:t> </m:t>
                    </m:r>
                    <m:r>
                      <m:rPr>
                        <m:nor/>
                      </m:rPr>
                      <a:rPr lang="en-AU" sz="8000" dirty="0"/>
                      <m:t>tastes</m:t>
                    </m:r>
                    <m:r>
                      <m:rPr>
                        <m:nor/>
                      </m:rPr>
                      <a:rPr lang="en-AU" sz="8000" dirty="0"/>
                      <m:t> </m:t>
                    </m:r>
                    <m:r>
                      <m:rPr>
                        <m:nor/>
                      </m:rPr>
                      <a:rPr lang="en-AU" sz="8000" dirty="0"/>
                      <m:t>for</m:t>
                    </m:r>
                    <m:r>
                      <m:rPr>
                        <m:nor/>
                      </m:rPr>
                      <a:rPr lang="en-AU" sz="8000" dirty="0"/>
                      <m:t> </m:t>
                    </m:r>
                    <m:r>
                      <m:rPr>
                        <m:nor/>
                      </m:rPr>
                      <a:rPr lang="en-AU" sz="8000" dirty="0"/>
                      <m:t>marriage</m:t>
                    </m:r>
                    <m:r>
                      <m:rPr>
                        <m:nor/>
                      </m:rPr>
                      <a:rPr lang="en-AU" sz="8000" dirty="0"/>
                      <m:t>. </m:t>
                    </m:r>
                  </m:oMath>
                </a14:m>
                <a:endParaRPr lang="en-US" sz="8000" dirty="0"/>
              </a:p>
              <a:p>
                <a:pPr marL="109728" indent="0">
                  <a:buNone/>
                </a:pPr>
                <a:endParaRPr lang="en-US" sz="8000" dirty="0"/>
              </a:p>
              <a:p>
                <a:pPr marL="109728" indent="0">
                  <a:lnSpc>
                    <a:spcPct val="150000"/>
                  </a:lnSpc>
                  <a:buNone/>
                </a:pPr>
                <a:r>
                  <a:rPr lang="en-US" sz="8000" dirty="0"/>
                  <a:t>		</a:t>
                </a:r>
                <a:r>
                  <a:rPr lang="en-AU" sz="9600" dirty="0"/>
                  <a:t>		</a:t>
                </a:r>
                <a:endParaRPr lang="en-AU" sz="96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7504" y="1124744"/>
                <a:ext cx="8856984" cy="4669979"/>
              </a:xfrm>
              <a:blipFill rotWithShape="1">
                <a:blip r:embed="rId3"/>
                <a:stretch>
                  <a:fillRect b="-1436"/>
                </a:stretch>
              </a:blipFill>
            </p:spPr>
            <p:txBody>
              <a:bodyPr/>
              <a:lstStyle/>
              <a:p>
                <a:r>
                  <a:rPr lang="he-IL">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18</a:t>
            </a:fld>
            <a:endParaRPr lang="en-CA"/>
          </a:p>
        </p:txBody>
      </p:sp>
      <p:sp>
        <p:nvSpPr>
          <p:cNvPr id="4" name="Title 3"/>
          <p:cNvSpPr>
            <a:spLocks noGrp="1"/>
          </p:cNvSpPr>
          <p:nvPr>
            <p:ph type="title"/>
          </p:nvPr>
        </p:nvSpPr>
        <p:spPr/>
        <p:txBody>
          <a:bodyPr>
            <a:normAutofit/>
          </a:bodyPr>
          <a:lstStyle/>
          <a:p>
            <a:pPr algn="ctr"/>
            <a:r>
              <a:rPr lang="en-US" sz="3700" dirty="0">
                <a:solidFill>
                  <a:schemeClr val="accent1"/>
                </a:solidFill>
                <a:effectLst>
                  <a:outerShdw blurRad="38100" dist="38100" dir="2700000" algn="tl">
                    <a:srgbClr val="000000">
                      <a:alpha val="43137"/>
                    </a:srgbClr>
                  </a:outerShdw>
                </a:effectLst>
              </a:rPr>
              <a:t>Married person utility (cont.)</a:t>
            </a:r>
            <a:endParaRPr lang="en-US" sz="3700" dirty="0">
              <a:effectLst>
                <a:outerShdw blurRad="38100" dist="38100" dir="2700000" algn="tl">
                  <a:srgbClr val="000000">
                    <a:alpha val="43137"/>
                  </a:srgbClr>
                </a:outerShdw>
              </a:effectLst>
            </a:endParaRPr>
          </a:p>
        </p:txBody>
      </p:sp>
      <p:sp>
        <p:nvSpPr>
          <p:cNvPr id="5" name="Oval 4"/>
          <p:cNvSpPr/>
          <p:nvPr/>
        </p:nvSpPr>
        <p:spPr>
          <a:xfrm>
            <a:off x="4355976" y="1124744"/>
            <a:ext cx="64807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642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7504" y="1124744"/>
                <a:ext cx="8856984" cy="4669979"/>
              </a:xfrm>
            </p:spPr>
            <p:txBody>
              <a:bodyPr>
                <a:normAutofit fontScale="25000" lnSpcReduction="20000"/>
              </a:bodyPr>
              <a:lstStyle/>
              <a:p>
                <a:pPr marL="109728" indent="0">
                  <a:buNone/>
                </a:pPr>
                <a14:m>
                  <m:oMathPara xmlns:m="http://schemas.openxmlformats.org/officeDocument/2006/math">
                    <m:oMathParaPr>
                      <m:jc m:val="centerGroup"/>
                    </m:oMathParaPr>
                    <m:oMath xmlns:m="http://schemas.openxmlformats.org/officeDocument/2006/math">
                      <m:sSubSup>
                        <m:sSubSupPr>
                          <m:ctrlPr>
                            <a:rPr lang="en-US" sz="8000" i="1" smtClean="0">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𝑗𝑀</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US" sz="8000" b="0" i="1" smtClean="0">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𝜓</m:t>
                                  </m:r>
                                  <m:r>
                                    <a:rPr lang="en-AU" sz="8000" i="1">
                                      <a:latin typeface="Cambria Math"/>
                                    </a:rPr>
                                    <m:t>𝐶</m:t>
                                  </m:r>
                                </m:e>
                                <m:sub>
                                  <m:r>
                                    <a:rPr lang="en-AU" sz="8000" i="1">
                                      <a:latin typeface="Cambria Math"/>
                                    </a:rPr>
                                    <m:t>𝑡</m:t>
                                  </m:r>
                                </m:sub>
                                <m:sup>
                                  <m:r>
                                    <a:rPr lang="en-AU" sz="8000" i="1">
                                      <a:latin typeface="Cambria Math"/>
                                    </a:rPr>
                                    <m:t>𝑀</m:t>
                                  </m:r>
                                </m:sup>
                              </m:sSubSup>
                            </m:e>
                          </m:d>
                        </m:e>
                        <m:sup>
                          <m:r>
                            <a:rPr lang="en-AU" sz="8000" i="1">
                              <a:latin typeface="Cambria Math"/>
                            </a:rPr>
                            <m:t>𝛼</m:t>
                          </m:r>
                        </m:sup>
                      </m:sSup>
                      <m:r>
                        <a:rPr lang="en-AU" sz="8000" i="1">
                          <a:latin typeface="Cambria Math"/>
                        </a:rPr>
                        <m:t>+</m:t>
                      </m:r>
                      <m:r>
                        <a:rPr lang="en-AU" sz="8000" i="1">
                          <a:latin typeface="Cambria Math"/>
                        </a:rPr>
                        <m:t>𝐿</m:t>
                      </m:r>
                      <m:sSup>
                        <m:sSupPr>
                          <m:ctrlPr>
                            <a:rPr lang="en-US" sz="8000" i="1" smtClean="0">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𝑗</m:t>
                                  </m:r>
                                </m:sup>
                              </m:sSubSup>
                            </m:e>
                          </m:d>
                        </m:e>
                        <m:sup/>
                      </m:sSup>
                      <m:r>
                        <a:rPr lang="en-AU" sz="8000" i="1">
                          <a:latin typeface="Cambria Math"/>
                        </a:rPr>
                        <m:t>+</m:t>
                      </m:r>
                      <m:sSubSup>
                        <m:sSubSupPr>
                          <m:ctrlPr>
                            <a:rPr lang="en-US" sz="8000" i="1">
                              <a:latin typeface="Cambria Math"/>
                            </a:rPr>
                          </m:ctrlPr>
                        </m:sSubSupPr>
                        <m:e>
                          <m:r>
                            <a:rPr lang="en-AU" sz="8000" i="1">
                              <a:latin typeface="Cambria Math"/>
                            </a:rPr>
                            <m:t>𝜃</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𝑡</m:t>
                          </m:r>
                        </m:sub>
                        <m:sup>
                          <m:r>
                            <a:rPr lang="en-AU" sz="8000" i="1">
                              <a:latin typeface="Cambria Math"/>
                            </a:rPr>
                            <m:t>𝑀</m:t>
                          </m:r>
                        </m:sup>
                      </m:sSubSup>
                      <m:sSub>
                        <m:sSubPr>
                          <m:ctrlPr>
                            <a:rPr lang="en-US" sz="8000" i="1">
                              <a:latin typeface="Cambria Math"/>
                            </a:rPr>
                          </m:ctrlPr>
                        </m:sSubPr>
                        <m:e>
                          <m:r>
                            <a:rPr lang="en-AU" sz="8000" i="1">
                              <a:latin typeface="Cambria Math"/>
                            </a:rPr>
                            <m:t>𝑝</m:t>
                          </m:r>
                        </m:e>
                        <m:sub>
                          <m:r>
                            <a:rPr lang="en-AU" sz="8000" i="1">
                              <a:latin typeface="Cambria Math"/>
                            </a:rPr>
                            <m:t>𝑡</m:t>
                          </m:r>
                        </m:sub>
                      </m:sSub>
                      <m:r>
                        <a:rPr lang="en-AU" sz="8000" i="1">
                          <a:latin typeface="Cambria Math"/>
                        </a:rPr>
                        <m:t>+</m:t>
                      </m:r>
                      <m:sSubSup>
                        <m:sSubSupPr>
                          <m:ctrlPr>
                            <a:rPr lang="en-US" sz="8000" i="1">
                              <a:latin typeface="Cambria Math"/>
                            </a:rPr>
                          </m:ctrlPr>
                        </m:sSubSupPr>
                        <m:e>
                          <m:r>
                            <a:rPr lang="en-AU" sz="8000" i="1">
                              <a:latin typeface="Cambria Math"/>
                            </a:rPr>
                            <m:t>𝐴</m:t>
                          </m:r>
                        </m:e>
                        <m:sub>
                          <m:r>
                            <a:rPr lang="en-AU" sz="8000" i="1">
                              <a:latin typeface="Cambria Math"/>
                            </a:rPr>
                            <m:t>𝑗</m:t>
                          </m:r>
                        </m:sub>
                        <m:sup>
                          <m:r>
                            <a:rPr lang="en-AU" sz="8000" i="1">
                              <a:latin typeface="Cambria Math"/>
                            </a:rPr>
                            <m:t>𝑀</m:t>
                          </m:r>
                        </m:sup>
                      </m:sSubSup>
                      <m:r>
                        <a:rPr lang="en-AU" sz="8000" i="1">
                          <a:latin typeface="Cambria Math"/>
                        </a:rPr>
                        <m:t>𝑄</m:t>
                      </m:r>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𝑓</m:t>
                              </m:r>
                            </m:sup>
                          </m:sSubSup>
                          <m:r>
                            <a:rPr lang="en-AU" sz="8000" i="1">
                              <a:latin typeface="Cambria Math"/>
                            </a:rPr>
                            <m:t>,</m:t>
                          </m:r>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US" sz="8000" b="0" i="1" smtClean="0">
                                  <a:latin typeface="Cambria Math"/>
                                </a:rPr>
                                <m:t>𝑚</m:t>
                              </m:r>
                            </m:sup>
                          </m:sSubSup>
                          <m:r>
                            <a:rPr lang="en-AU" sz="8000" i="1">
                              <a:latin typeface="Cambria Math"/>
                            </a:rPr>
                            <m:t>, </m:t>
                          </m:r>
                          <m:sSubSup>
                            <m:sSubSupPr>
                              <m:ctrlPr>
                                <a:rPr lang="en-US" sz="8000" i="1">
                                  <a:latin typeface="Cambria Math"/>
                                </a:rPr>
                              </m:ctrlPr>
                            </m:sSubSupPr>
                            <m:e>
                              <m:r>
                                <a:rPr lang="en-AU" sz="8000" i="1">
                                  <a:latin typeface="Cambria Math"/>
                                </a:rPr>
                                <m:t>𝑌</m:t>
                              </m:r>
                            </m:e>
                            <m:sub>
                              <m:r>
                                <a:rPr lang="en-AU" sz="8000" i="1">
                                  <a:latin typeface="Cambria Math"/>
                                </a:rPr>
                                <m:t>𝑡</m:t>
                              </m:r>
                            </m:sub>
                            <m:sup>
                              <m:r>
                                <a:rPr lang="en-AU" sz="8000" i="1">
                                  <a:latin typeface="Cambria Math"/>
                                </a:rPr>
                                <m:t>𝑀</m:t>
                              </m:r>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oMath>
                  </m:oMathPara>
                </a14:m>
                <a:endParaRPr lang="en-US" sz="8000" dirty="0"/>
              </a:p>
              <a:p>
                <a:pPr marL="109728" indent="0">
                  <a:buNone/>
                </a:pPr>
                <a:r>
                  <a:rPr lang="en-AU" sz="8000" dirty="0"/>
                  <a:t>  									             </a:t>
                </a:r>
                <a:r>
                  <a:rPr lang="en-AU" sz="8000" dirty="0" smtClean="0"/>
                  <a:t>         			</a:t>
                </a:r>
                <a14:m>
                  <m:oMath xmlns:m="http://schemas.openxmlformats.org/officeDocument/2006/math">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+1</m:t>
                        </m:r>
                      </m:sub>
                    </m:sSub>
                    <m:r>
                      <a:rPr lang="en-AU" sz="8000" i="1">
                        <a:latin typeface="Cambria Math"/>
                      </a:rPr>
                      <m:t>)</m:t>
                    </m:r>
                  </m:oMath>
                </a14:m>
                <a:endParaRPr lang="en-US" sz="8000" dirty="0"/>
              </a:p>
              <a:p>
                <a:pPr marL="109728" indent="0">
                  <a:lnSpc>
                    <a:spcPct val="150000"/>
                  </a:lnSpc>
                  <a:buNone/>
                </a:pPr>
                <a14:m>
                  <m:oMath xmlns:m="http://schemas.openxmlformats.org/officeDocument/2006/math">
                    <m:sSubSup>
                      <m:sSubSupPr>
                        <m:ctrlPr>
                          <a:rPr lang="en-US" sz="8000" i="1" u="sng">
                            <a:latin typeface="Cambria Math"/>
                          </a:rPr>
                        </m:ctrlPr>
                      </m:sSubSupPr>
                      <m:e>
                        <m:r>
                          <a:rPr lang="en-AU" sz="8000" i="1" u="sng">
                            <a:latin typeface="Cambria Math"/>
                          </a:rPr>
                          <m:t>𝜋</m:t>
                        </m:r>
                      </m:e>
                      <m:sub>
                        <m:r>
                          <a:rPr lang="en-AU" sz="8000" i="1" u="sng">
                            <a:latin typeface="Cambria Math"/>
                          </a:rPr>
                          <m:t>𝑡</m:t>
                        </m:r>
                      </m:sub>
                      <m:sup>
                        <m:r>
                          <a:rPr lang="en-AU" sz="8000" i="1" u="sng">
                            <a:latin typeface="Cambria Math"/>
                          </a:rPr>
                          <m:t>𝑀</m:t>
                        </m:r>
                      </m:sup>
                    </m:sSubSup>
                    <m:sSub>
                      <m:sSubPr>
                        <m:ctrlPr>
                          <a:rPr lang="en-US" sz="8000" i="1" u="sng">
                            <a:latin typeface="Cambria Math"/>
                          </a:rPr>
                        </m:ctrlPr>
                      </m:sSubPr>
                      <m:e>
                        <m:r>
                          <a:rPr lang="en-AU" sz="8000" i="1" u="sng">
                            <a:latin typeface="Cambria Math"/>
                          </a:rPr>
                          <m:t>𝑝</m:t>
                        </m:r>
                      </m:e>
                      <m:sub>
                        <m:r>
                          <a:rPr lang="en-AU" sz="8000" i="1" u="sng">
                            <a:latin typeface="Cambria Math"/>
                          </a:rPr>
                          <m:t>𝑡</m:t>
                        </m:r>
                      </m:sub>
                    </m:sSub>
                  </m:oMath>
                </a14:m>
                <a:r>
                  <a:rPr lang="en-AU" sz="8000" u="sng" dirty="0"/>
                  <a:t> = utility from </a:t>
                </a:r>
                <a:r>
                  <a:rPr lang="en-AU" sz="8000" u="sng" dirty="0" smtClean="0"/>
                  <a:t>pregnancy:</a:t>
                </a:r>
                <a:endParaRPr lang="en-US" sz="8000" u="sng" dirty="0"/>
              </a:p>
              <a:p>
                <a:pPr marL="109728" indent="0">
                  <a:lnSpc>
                    <a:spcPct val="150000"/>
                  </a:lnSpc>
                  <a:buNone/>
                </a:pPr>
                <a:r>
                  <a:rPr lang="en-AU" sz="8000" dirty="0"/>
                  <a:t>	</a:t>
                </a:r>
                <a14:m>
                  <m:oMath xmlns:m="http://schemas.openxmlformats.org/officeDocument/2006/math">
                    <m:sSubSup>
                      <m:sSubSupPr>
                        <m:ctrlPr>
                          <a:rPr lang="en-US" sz="8000" i="1">
                            <a:latin typeface="Cambria Math"/>
                          </a:rPr>
                        </m:ctrlPr>
                      </m:sSubSupPr>
                      <m:e>
                        <m:r>
                          <a:rPr lang="en-AU" sz="8000" i="1">
                            <a:latin typeface="Cambria Math"/>
                          </a:rPr>
                          <m:t>𝜋</m:t>
                        </m:r>
                      </m:e>
                      <m:sub>
                        <m:r>
                          <a:rPr lang="en-AU" sz="8000" i="1">
                            <a:latin typeface="Cambria Math"/>
                          </a:rPr>
                          <m:t>𝑡</m:t>
                        </m:r>
                      </m:sub>
                      <m:sup/>
                    </m:sSubSup>
                    <m:r>
                      <a:rPr lang="en-AU" sz="8000" i="1">
                        <a:latin typeface="Cambria Math"/>
                      </a:rPr>
                      <m:t>=</m:t>
                    </m:r>
                    <m:sSub>
                      <m:sSubPr>
                        <m:ctrlPr>
                          <a:rPr lang="en-US" sz="8000" i="1">
                            <a:latin typeface="Cambria Math"/>
                          </a:rPr>
                        </m:ctrlPr>
                      </m:sSubPr>
                      <m:e>
                        <m:r>
                          <a:rPr lang="en-AU" sz="8000" i="1">
                            <a:latin typeface="Cambria Math"/>
                          </a:rPr>
                          <m:t>𝜋</m:t>
                        </m:r>
                      </m:e>
                      <m:sub>
                        <m:r>
                          <a:rPr lang="en-AU" sz="8000" i="1">
                            <a:latin typeface="Cambria Math"/>
                          </a:rPr>
                          <m:t>1</m:t>
                        </m:r>
                      </m:sub>
                    </m:sSub>
                    <m:r>
                      <a:rPr lang="en-AU" sz="8000" i="1">
                        <a:latin typeface="Cambria Math"/>
                      </a:rPr>
                      <m:t>𝐼</m:t>
                    </m:r>
                    <m:r>
                      <a:rPr lang="en-AU" sz="8000" i="1">
                        <a:latin typeface="Cambria Math"/>
                      </a:rPr>
                      <m:t>(</m:t>
                    </m:r>
                    <m:sSub>
                      <m:sSubPr>
                        <m:ctrlPr>
                          <a:rPr lang="en-US" sz="8000" i="1">
                            <a:latin typeface="Cambria Math"/>
                          </a:rPr>
                        </m:ctrlPr>
                      </m:sSubPr>
                      <m:e>
                        <m:r>
                          <a:rPr lang="en-AU" sz="8000" i="1">
                            <a:latin typeface="Cambria Math"/>
                          </a:rPr>
                          <m:t>𝑀</m:t>
                        </m:r>
                      </m:e>
                      <m:sub>
                        <m:r>
                          <a:rPr lang="en-AU" sz="8000" i="1">
                            <a:latin typeface="Cambria Math"/>
                          </a:rPr>
                          <m:t>𝑡</m:t>
                        </m:r>
                      </m:sub>
                    </m:sSub>
                    <m:r>
                      <a:rPr lang="en-AU" sz="8000" i="1">
                        <a:latin typeface="Cambria Math"/>
                      </a:rPr>
                      <m:t>=1)+</m:t>
                    </m:r>
                    <m:sSubSup>
                      <m:sSubSupPr>
                        <m:ctrlPr>
                          <a:rPr lang="en-US" sz="8000" i="1">
                            <a:latin typeface="Cambria Math"/>
                          </a:rPr>
                        </m:ctrlPr>
                      </m:sSubSupPr>
                      <m:e>
                        <m:r>
                          <a:rPr lang="en-AU" sz="8000" i="1">
                            <a:latin typeface="Cambria Math"/>
                          </a:rPr>
                          <m:t>𝜋</m:t>
                        </m:r>
                      </m:e>
                      <m:sub>
                        <m:r>
                          <a:rPr lang="en-AU" sz="8000" i="1">
                            <a:latin typeface="Cambria Math"/>
                          </a:rPr>
                          <m:t>2</m:t>
                        </m:r>
                      </m:sub>
                      <m:sup/>
                    </m:sSubSup>
                    <m:r>
                      <a:rPr lang="en-AU" sz="8000" i="1">
                        <a:latin typeface="Cambria Math"/>
                      </a:rPr>
                      <m:t> </m:t>
                    </m:r>
                    <m:sSub>
                      <m:sSubPr>
                        <m:ctrlPr>
                          <a:rPr lang="en-US" sz="8000" i="1">
                            <a:latin typeface="Cambria Math"/>
                          </a:rPr>
                        </m:ctrlPr>
                      </m:sSubPr>
                      <m:e>
                        <m:r>
                          <a:rPr lang="en-AU" sz="8000" i="1">
                            <a:latin typeface="Cambria Math"/>
                          </a:rPr>
                          <m:t>𝐻</m:t>
                        </m:r>
                      </m:e>
                      <m:sub>
                        <m:r>
                          <a:rPr lang="en-AU" sz="8000" i="1">
                            <a:latin typeface="Cambria Math"/>
                          </a:rPr>
                          <m:t>𝑓𝑡</m:t>
                        </m:r>
                      </m:sub>
                    </m:sSub>
                    <m:sSubSup>
                      <m:sSubSupPr>
                        <m:ctrlPr>
                          <a:rPr lang="en-US" sz="8000" i="1">
                            <a:latin typeface="Cambria Math"/>
                          </a:rPr>
                        </m:ctrlPr>
                      </m:sSubSupPr>
                      <m:e>
                        <m:r>
                          <a:rPr lang="en-AU" sz="8000" i="1">
                            <a:latin typeface="Cambria Math"/>
                          </a:rPr>
                          <m:t>+</m:t>
                        </m:r>
                        <m:r>
                          <a:rPr lang="en-AU" sz="8000" i="1">
                            <a:latin typeface="Cambria Math"/>
                          </a:rPr>
                          <m:t>𝜋</m:t>
                        </m:r>
                      </m:e>
                      <m:sub>
                        <m:r>
                          <a:rPr lang="en-AU" sz="8000" i="1">
                            <a:latin typeface="Cambria Math"/>
                          </a:rPr>
                          <m:t>3</m:t>
                        </m:r>
                      </m:sub>
                      <m:sup/>
                    </m:sSubSup>
                    <m:sSubSup>
                      <m:sSubSupPr>
                        <m:ctrlPr>
                          <a:rPr lang="en-US" sz="8000" i="1">
                            <a:latin typeface="Cambria Math"/>
                          </a:rPr>
                        </m:ctrlPr>
                      </m:sSubSupPr>
                      <m:e>
                        <m:r>
                          <a:rPr lang="en-AU" sz="8000" i="1">
                            <a:latin typeface="Cambria Math"/>
                          </a:rPr>
                          <m:t>𝑁</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4</m:t>
                        </m:r>
                      </m:sub>
                      <m:sup/>
                    </m:sSubSup>
                    <m:sSubSup>
                      <m:sSubSupPr>
                        <m:ctrlPr>
                          <a:rPr lang="en-US" sz="8000" i="1">
                            <a:latin typeface="Cambria Math"/>
                          </a:rPr>
                        </m:ctrlPr>
                      </m:sSubSupPr>
                      <m:e>
                        <m:r>
                          <a:rPr lang="en-AU" sz="8000" i="1">
                            <a:latin typeface="Cambria Math"/>
                          </a:rPr>
                          <m:t>𝑝</m:t>
                        </m:r>
                      </m:e>
                      <m:sub>
                        <m:r>
                          <a:rPr lang="en-AU" sz="8000" i="1">
                            <a:latin typeface="Cambria Math"/>
                          </a:rPr>
                          <m:t>𝑡</m:t>
                        </m:r>
                        <m:r>
                          <a:rPr lang="en-AU" sz="8000" i="1">
                            <a:latin typeface="Cambria Math"/>
                          </a:rPr>
                          <m:t>−1</m:t>
                        </m:r>
                      </m:sub>
                      <m:sup/>
                    </m:sSubSup>
                    <m:r>
                      <a:rPr lang="en-AU" sz="8000" i="1">
                        <a:latin typeface="Cambria Math"/>
                      </a:rPr>
                      <m:t>+</m:t>
                    </m:r>
                    <m:sSubSup>
                      <m:sSubSupPr>
                        <m:ctrlPr>
                          <a:rPr lang="en-US" sz="8000" i="1">
                            <a:latin typeface="Cambria Math"/>
                          </a:rPr>
                        </m:ctrlPr>
                      </m:sSubSupPr>
                      <m:e>
                        <m:r>
                          <a:rPr lang="en-AU" sz="8000" i="1">
                            <a:latin typeface="Cambria Math"/>
                          </a:rPr>
                          <m:t>𝜀</m:t>
                        </m:r>
                      </m:e>
                      <m:sub>
                        <m:r>
                          <a:rPr lang="en-AU" sz="8000" i="1">
                            <a:latin typeface="Cambria Math"/>
                          </a:rPr>
                          <m:t>𝑡</m:t>
                        </m:r>
                      </m:sub>
                      <m:sup>
                        <m:r>
                          <a:rPr lang="en-AU" sz="8000" i="1">
                            <a:latin typeface="Cambria Math"/>
                          </a:rPr>
                          <m:t>𝑝</m:t>
                        </m:r>
                      </m:sup>
                    </m:sSubSup>
                  </m:oMath>
                </a14:m>
                <a:r>
                  <a:rPr lang="en-AU" sz="8000" dirty="0"/>
                  <a:t> 	</a:t>
                </a:r>
              </a:p>
              <a:p>
                <a:pPr marL="109728" indent="0">
                  <a:lnSpc>
                    <a:spcPct val="150000"/>
                  </a:lnSpc>
                  <a:buNone/>
                </a:pPr>
                <a:r>
                  <a:rPr lang="en-AU" sz="8000" dirty="0"/>
                  <a:t>where    </a:t>
                </a:r>
                <a14:m>
                  <m:oMath xmlns:m="http://schemas.openxmlformats.org/officeDocument/2006/math">
                    <m:sSubSup>
                      <m:sSubSupPr>
                        <m:ctrlPr>
                          <a:rPr lang="en-US" sz="8000" i="1">
                            <a:latin typeface="Cambria Math"/>
                          </a:rPr>
                        </m:ctrlPr>
                      </m:sSubSupPr>
                      <m:e>
                        <m:r>
                          <a:rPr lang="en-AU" sz="8000" i="1">
                            <a:latin typeface="Cambria Math"/>
                          </a:rPr>
                          <m:t>𝜀</m:t>
                        </m:r>
                      </m:e>
                      <m:sub>
                        <m:r>
                          <a:rPr lang="en-AU" sz="8000" i="1">
                            <a:latin typeface="Cambria Math"/>
                          </a:rPr>
                          <m:t>𝑡</m:t>
                        </m:r>
                      </m:sub>
                      <m:sup>
                        <m:r>
                          <a:rPr lang="en-AU" sz="8000" i="1">
                            <a:latin typeface="Cambria Math"/>
                          </a:rPr>
                          <m:t>𝑝</m:t>
                        </m:r>
                      </m:sup>
                    </m:sSubSup>
                    <m:r>
                      <a:rPr lang="en-AU" sz="8000" i="1">
                        <a:latin typeface="Cambria Math"/>
                      </a:rPr>
                      <m:t>~</m:t>
                    </m:r>
                    <m:r>
                      <a:rPr lang="en-AU" sz="8000" i="1">
                        <a:latin typeface="Cambria Math"/>
                      </a:rPr>
                      <m:t>𝑖𝑖𝑑𝑁</m:t>
                    </m:r>
                    <m:r>
                      <a:rPr lang="en-AU" sz="8000" i="1">
                        <a:latin typeface="Cambria Math"/>
                      </a:rPr>
                      <m:t>(0,</m:t>
                    </m:r>
                    <m:sSubSup>
                      <m:sSubSupPr>
                        <m:ctrlPr>
                          <a:rPr lang="en-US" sz="8000" i="1">
                            <a:latin typeface="Cambria Math"/>
                          </a:rPr>
                        </m:ctrlPr>
                      </m:sSubSupPr>
                      <m:e>
                        <m:r>
                          <a:rPr lang="en-AU" sz="8000" i="1">
                            <a:latin typeface="Cambria Math"/>
                          </a:rPr>
                          <m:t>𝜎</m:t>
                        </m:r>
                      </m:e>
                      <m:sub>
                        <m:r>
                          <a:rPr lang="en-AU" sz="8000" i="1">
                            <a:latin typeface="Cambria Math"/>
                          </a:rPr>
                          <m:t>𝜀</m:t>
                        </m:r>
                      </m:sub>
                      <m:sup>
                        <m:r>
                          <a:rPr lang="en-AU" sz="8000" i="1">
                            <a:latin typeface="Cambria Math"/>
                          </a:rPr>
                          <m:t>𝑝</m:t>
                        </m:r>
                      </m:sup>
                    </m:sSubSup>
                    <m:r>
                      <a:rPr lang="en-AU" sz="8000" i="1">
                        <a:latin typeface="Cambria Math"/>
                      </a:rPr>
                      <m:t>)</m:t>
                    </m:r>
                  </m:oMath>
                </a14:m>
                <a:r>
                  <a:rPr lang="en-AU" sz="8000" dirty="0"/>
                  <a:t>  </a:t>
                </a:r>
                <a:endParaRPr lang="en-US" sz="8000" dirty="0"/>
              </a:p>
              <a:p>
                <a:pPr marL="109728" indent="0">
                  <a:lnSpc>
                    <a:spcPct val="150000"/>
                  </a:lnSpc>
                  <a:buNone/>
                </a:pPr>
                <a14:m>
                  <m:oMath xmlns:m="http://schemas.openxmlformats.org/officeDocument/2006/math">
                    <m:sSub>
                      <m:sSubPr>
                        <m:ctrlPr>
                          <a:rPr lang="en-US" sz="8000" i="1">
                            <a:latin typeface="Cambria Math"/>
                          </a:rPr>
                        </m:ctrlPr>
                      </m:sSubPr>
                      <m:e>
                        <m:r>
                          <a:rPr lang="en-AU" sz="8000" i="1">
                            <a:latin typeface="Cambria Math"/>
                          </a:rPr>
                          <m:t>𝜋</m:t>
                        </m:r>
                      </m:e>
                      <m:sub>
                        <m:r>
                          <a:rPr lang="en-AU" sz="8000" i="1">
                            <a:latin typeface="Cambria Math"/>
                          </a:rPr>
                          <m:t>1</m:t>
                        </m:r>
                      </m:sub>
                    </m:sSub>
                    <m:r>
                      <a:rPr lang="en-AU" sz="8000" i="1">
                        <a:latin typeface="Cambria Math"/>
                      </a:rPr>
                      <m:t> </m:t>
                    </m:r>
                  </m:oMath>
                </a14:m>
                <a:r>
                  <a:rPr lang="en-AU" sz="8000" dirty="0"/>
                  <a:t>= fixed utility of pregnancy when married; </a:t>
                </a:r>
              </a:p>
              <a:p>
                <a:pPr marL="109728" indent="0">
                  <a:lnSpc>
                    <a:spcPct val="150000"/>
                  </a:lnSpc>
                  <a:buNone/>
                </a:pPr>
                <a14:m>
                  <m:oMath xmlns:m="http://schemas.openxmlformats.org/officeDocument/2006/math">
                    <m:sSub>
                      <m:sSubPr>
                        <m:ctrlPr>
                          <a:rPr lang="en-US" sz="8000" i="1">
                            <a:latin typeface="Cambria Math"/>
                          </a:rPr>
                        </m:ctrlPr>
                      </m:sSubPr>
                      <m:e>
                        <m:r>
                          <a:rPr lang="en-AU" sz="8000" i="1">
                            <a:latin typeface="Cambria Math"/>
                          </a:rPr>
                          <m:t>𝐻</m:t>
                        </m:r>
                      </m:e>
                      <m:sub>
                        <m:r>
                          <a:rPr lang="en-AU" sz="8000" i="1">
                            <a:latin typeface="Cambria Math"/>
                          </a:rPr>
                          <m:t>𝑓𝑡</m:t>
                        </m:r>
                      </m:sub>
                    </m:sSub>
                  </m:oMath>
                </a14:m>
                <a:r>
                  <a:rPr lang="en-AU" sz="8000" dirty="0"/>
                  <a:t> = mother’s health;</a:t>
                </a:r>
              </a:p>
              <a:p>
                <a:pPr marL="109728" indent="0">
                  <a:lnSpc>
                    <a:spcPct val="150000"/>
                  </a:lnSpc>
                  <a:buNone/>
                </a:pPr>
                <a14:m>
                  <m:oMath xmlns:m="http://schemas.openxmlformats.org/officeDocument/2006/math">
                    <m:sSubSup>
                      <m:sSubSupPr>
                        <m:ctrlPr>
                          <a:rPr lang="en-US" sz="8000" i="1">
                            <a:latin typeface="Cambria Math"/>
                          </a:rPr>
                        </m:ctrlPr>
                      </m:sSubSupPr>
                      <m:e>
                        <m:r>
                          <a:rPr lang="en-AU" sz="8000" i="1">
                            <a:latin typeface="Cambria Math"/>
                          </a:rPr>
                          <m:t>𝜀</m:t>
                        </m:r>
                      </m:e>
                      <m:sub>
                        <m:r>
                          <a:rPr lang="en-AU" sz="8000" i="1">
                            <a:latin typeface="Cambria Math"/>
                          </a:rPr>
                          <m:t>𝑡</m:t>
                        </m:r>
                      </m:sub>
                      <m:sup>
                        <m:r>
                          <a:rPr lang="en-AU" sz="8000" i="1">
                            <a:latin typeface="Cambria Math"/>
                          </a:rPr>
                          <m:t>𝑝</m:t>
                        </m:r>
                      </m:sup>
                    </m:sSubSup>
                  </m:oMath>
                </a14:m>
                <a:r>
                  <a:rPr lang="en-AU" sz="8000" dirty="0"/>
                  <a:t> = shock to tastes for pregnancy; </a:t>
                </a:r>
                <a:r>
                  <a:rPr lang="en-AU" sz="8000" dirty="0" smtClean="0"/>
                  <a:t>joint </a:t>
                </a:r>
                <a:r>
                  <a:rPr lang="en-AU" sz="8000" dirty="0"/>
                  <a:t>taste</a:t>
                </a:r>
                <a:r>
                  <a:rPr lang="en-AU" sz="8000" dirty="0" smtClean="0"/>
                  <a:t>.</a:t>
                </a:r>
              </a:p>
              <a:p>
                <a:pPr marL="109728" indent="0">
                  <a:lnSpc>
                    <a:spcPct val="150000"/>
                  </a:lnSpc>
                  <a:buNone/>
                </a:pPr>
                <a:r>
                  <a:rPr lang="en-AU" sz="8000" b="1" dirty="0" smtClean="0">
                    <a:solidFill>
                      <a:schemeClr val="accent2"/>
                    </a:solidFill>
                    <a:cs typeface="+mj-cs"/>
                  </a:rPr>
                  <a:t>Uncontrolled</a:t>
                </a:r>
                <a:r>
                  <a:rPr lang="en-AU" sz="8000" dirty="0" smtClean="0">
                    <a:solidFill>
                      <a:schemeClr val="accent2"/>
                    </a:solidFill>
                    <a:cs typeface="+mj-cs"/>
                  </a:rPr>
                  <a:t> pregnancy: a </a:t>
                </a:r>
                <a:r>
                  <a:rPr lang="en-AU" sz="8000" i="1" dirty="0">
                    <a:solidFill>
                      <a:schemeClr val="accent2"/>
                    </a:solidFill>
                    <a:cs typeface="+mj-cs"/>
                  </a:rPr>
                  <a:t>positive</a:t>
                </a:r>
                <a:r>
                  <a:rPr lang="en-AU" sz="8000" dirty="0">
                    <a:solidFill>
                      <a:schemeClr val="accent2"/>
                    </a:solidFill>
                    <a:cs typeface="+mj-cs"/>
                  </a:rPr>
                  <a:t> shock to equation (6), </a:t>
                </a:r>
                <a14:m>
                  <m:oMath xmlns:m="http://schemas.openxmlformats.org/officeDocument/2006/math">
                    <m:r>
                      <m:rPr>
                        <m:sty m:val="p"/>
                      </m:rPr>
                      <a:rPr lang="en-US" sz="8000" b="0" i="0" smtClean="0">
                        <a:solidFill>
                          <a:schemeClr val="accent2"/>
                        </a:solidFill>
                        <a:latin typeface="Cambria Math"/>
                        <a:cs typeface="+mj-cs"/>
                      </a:rPr>
                      <m:t>log</m:t>
                    </m:r>
                    <m:r>
                      <a:rPr lang="en-US" sz="8000" b="0" i="0" smtClean="0">
                        <a:solidFill>
                          <a:schemeClr val="accent2"/>
                        </a:solidFill>
                        <a:latin typeface="Cambria Math"/>
                        <a:cs typeface="+mj-cs"/>
                      </a:rPr>
                      <m:t> </m:t>
                    </m:r>
                    <m:r>
                      <m:rPr>
                        <m:sty m:val="p"/>
                      </m:rPr>
                      <a:rPr lang="en-US" sz="8000" b="0" i="0" smtClean="0">
                        <a:solidFill>
                          <a:schemeClr val="accent2"/>
                        </a:solidFill>
                        <a:latin typeface="Cambria Math"/>
                        <a:cs typeface="+mj-cs"/>
                      </a:rPr>
                      <m:t>N</m:t>
                    </m:r>
                    <m:r>
                      <a:rPr lang="en-AU" sz="8000" i="1">
                        <a:solidFill>
                          <a:schemeClr val="accent2"/>
                        </a:solidFill>
                        <a:latin typeface="Cambria Math"/>
                        <a:cs typeface="+mj-cs"/>
                      </a:rPr>
                      <m:t> </m:t>
                    </m:r>
                    <m:sSubSup>
                      <m:sSubSupPr>
                        <m:ctrlPr>
                          <a:rPr lang="en-US" sz="8000" i="1">
                            <a:solidFill>
                              <a:schemeClr val="accent2"/>
                            </a:solidFill>
                            <a:latin typeface="Cambria Math"/>
                            <a:cs typeface="+mj-cs"/>
                          </a:rPr>
                        </m:ctrlPr>
                      </m:sSubSupPr>
                      <m:e>
                        <m:r>
                          <a:rPr lang="en-AU" sz="8000" i="1">
                            <a:solidFill>
                              <a:schemeClr val="accent2"/>
                            </a:solidFill>
                            <a:latin typeface="Cambria Math"/>
                            <a:cs typeface="+mj-cs"/>
                          </a:rPr>
                          <m:t>𝜀</m:t>
                        </m:r>
                      </m:e>
                      <m:sub>
                        <m:r>
                          <a:rPr lang="en-AU" sz="8000" i="1">
                            <a:solidFill>
                              <a:schemeClr val="accent2"/>
                            </a:solidFill>
                            <a:latin typeface="Cambria Math"/>
                            <a:cs typeface="+mj-cs"/>
                          </a:rPr>
                          <m:t>𝑡</m:t>
                        </m:r>
                      </m:sub>
                      <m:sup>
                        <m:r>
                          <a:rPr lang="en-AU" sz="8000" i="1">
                            <a:solidFill>
                              <a:schemeClr val="accent2"/>
                            </a:solidFill>
                            <a:latin typeface="Cambria Math"/>
                            <a:cs typeface="+mj-cs"/>
                          </a:rPr>
                          <m:t>𝑢𝑝</m:t>
                        </m:r>
                      </m:sup>
                    </m:sSubSup>
                  </m:oMath>
                </a14:m>
                <a:endParaRPr lang="en-US" sz="8000" dirty="0">
                  <a:solidFill>
                    <a:schemeClr val="accent2"/>
                  </a:solidFill>
                  <a:cs typeface="+mj-cs"/>
                </a:endParaRPr>
              </a:p>
              <a:p>
                <a:pPr marL="109728" indent="0">
                  <a:buNone/>
                </a:pPr>
                <a:endParaRPr lang="en-US" sz="8000" dirty="0"/>
              </a:p>
              <a:p>
                <a:pPr marL="109728" indent="0">
                  <a:lnSpc>
                    <a:spcPct val="150000"/>
                  </a:lnSpc>
                  <a:buNone/>
                </a:pPr>
                <a:r>
                  <a:rPr lang="en-US" sz="8000" dirty="0"/>
                  <a:t>		</a:t>
                </a:r>
                <a:r>
                  <a:rPr lang="en-AU" sz="9600" dirty="0"/>
                  <a:t>		</a:t>
                </a:r>
                <a:endParaRPr lang="en-AU" sz="96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7504" y="1124744"/>
                <a:ext cx="8856984" cy="4669979"/>
              </a:xfrm>
              <a:blipFill rotWithShape="1">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19</a:t>
            </a:fld>
            <a:endParaRPr lang="en-CA"/>
          </a:p>
        </p:txBody>
      </p:sp>
      <p:sp>
        <p:nvSpPr>
          <p:cNvPr id="4" name="Title 3"/>
          <p:cNvSpPr>
            <a:spLocks noGrp="1"/>
          </p:cNvSpPr>
          <p:nvPr>
            <p:ph type="title"/>
          </p:nvPr>
        </p:nvSpPr>
        <p:spPr/>
        <p:txBody>
          <a:bodyPr>
            <a:normAutofit/>
          </a:bodyPr>
          <a:lstStyle/>
          <a:p>
            <a:pPr algn="ctr"/>
            <a:r>
              <a:rPr lang="en-US" sz="3700" dirty="0">
                <a:solidFill>
                  <a:schemeClr val="accent1"/>
                </a:solidFill>
                <a:effectLst>
                  <a:outerShdw blurRad="38100" dist="38100" dir="2700000" algn="tl">
                    <a:srgbClr val="000000">
                      <a:alpha val="43137"/>
                    </a:srgbClr>
                  </a:outerShdw>
                </a:effectLst>
              </a:rPr>
              <a:t>Married person utility (cont.)</a:t>
            </a:r>
            <a:endParaRPr lang="en-US" sz="3700" dirty="0">
              <a:effectLst>
                <a:outerShdw blurRad="38100" dist="38100" dir="2700000" algn="tl">
                  <a:srgbClr val="000000">
                    <a:alpha val="43137"/>
                  </a:srgbClr>
                </a:outerShdw>
              </a:effectLst>
            </a:endParaRPr>
          </a:p>
        </p:txBody>
      </p:sp>
      <p:sp>
        <p:nvSpPr>
          <p:cNvPr id="5" name="Oval 4"/>
          <p:cNvSpPr/>
          <p:nvPr/>
        </p:nvSpPr>
        <p:spPr>
          <a:xfrm>
            <a:off x="5076056" y="1021594"/>
            <a:ext cx="72008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480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686800" cy="4954555"/>
          </a:xfrm>
        </p:spPr>
        <p:txBody>
          <a:bodyPr>
            <a:normAutofit fontScale="70000" lnSpcReduction="20000"/>
          </a:bodyPr>
          <a:lstStyle/>
          <a:p>
            <a:pPr algn="just">
              <a:lnSpc>
                <a:spcPct val="160000"/>
              </a:lnSpc>
            </a:pPr>
            <a:r>
              <a:rPr lang="en-AU" sz="3600" dirty="0"/>
              <a:t>S</a:t>
            </a:r>
            <a:r>
              <a:rPr lang="en-AU" sz="3600" dirty="0" smtClean="0"/>
              <a:t>tudy </a:t>
            </a:r>
            <a:r>
              <a:rPr lang="en-AU" sz="3600" dirty="0"/>
              <a:t>life-cycle decisions of five cohorts of American men and women born from the 1930s to the 1970s in a unified econometric framework applied to CPS </a:t>
            </a:r>
            <a:r>
              <a:rPr lang="en-AU" sz="3600" dirty="0" smtClean="0"/>
              <a:t>data</a:t>
            </a:r>
            <a:endParaRPr lang="en-US" sz="3600" dirty="0"/>
          </a:p>
          <a:p>
            <a:pPr algn="just">
              <a:lnSpc>
                <a:spcPct val="160000"/>
              </a:lnSpc>
            </a:pPr>
            <a:r>
              <a:rPr lang="en-US" sz="3600" dirty="0" smtClean="0"/>
              <a:t>Data</a:t>
            </a:r>
          </a:p>
          <a:p>
            <a:pPr algn="just">
              <a:lnSpc>
                <a:spcPct val="160000"/>
              </a:lnSpc>
            </a:pPr>
            <a:r>
              <a:rPr lang="en-US" sz="3600" dirty="0" smtClean="0"/>
              <a:t>Questions</a:t>
            </a:r>
          </a:p>
          <a:p>
            <a:pPr algn="just">
              <a:lnSpc>
                <a:spcPct val="160000"/>
              </a:lnSpc>
            </a:pPr>
            <a:r>
              <a:rPr lang="en-US" sz="3600" dirty="0" smtClean="0"/>
              <a:t>Model </a:t>
            </a:r>
          </a:p>
          <a:p>
            <a:pPr algn="just">
              <a:lnSpc>
                <a:spcPct val="160000"/>
              </a:lnSpc>
            </a:pPr>
            <a:r>
              <a:rPr lang="en-US" sz="3600" dirty="0" smtClean="0"/>
              <a:t>Results</a:t>
            </a:r>
          </a:p>
          <a:p>
            <a:pPr marL="109728" indent="0" algn="ctr">
              <a:buNone/>
            </a:pPr>
            <a:endParaRPr lang="en-US" sz="3600"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2</a:t>
            </a:fld>
            <a:endParaRPr lang="en-CA"/>
          </a:p>
        </p:txBody>
      </p:sp>
      <p:sp>
        <p:nvSpPr>
          <p:cNvPr id="4" name="Title 3"/>
          <p:cNvSpPr>
            <a:spLocks noGrp="1"/>
          </p:cNvSpPr>
          <p:nvPr>
            <p:ph type="title"/>
          </p:nvPr>
        </p:nvSpPr>
        <p:spPr>
          <a:xfrm>
            <a:off x="457200" y="274638"/>
            <a:ext cx="8229600" cy="562074"/>
          </a:xfrm>
        </p:spPr>
        <p:txBody>
          <a:bodyPr>
            <a:normAutofit fontScale="90000"/>
          </a:bodyPr>
          <a:lstStyle/>
          <a:p>
            <a:pPr algn="ctr"/>
            <a:r>
              <a:rPr lang="en-US" dirty="0" smtClean="0">
                <a:solidFill>
                  <a:srgbClr val="00B0F0"/>
                </a:solidFill>
                <a:effectLst>
                  <a:outerShdw blurRad="38100" dist="38100" dir="2700000" algn="tl">
                    <a:srgbClr val="000000">
                      <a:alpha val="43137"/>
                    </a:srgbClr>
                  </a:outerShdw>
                </a:effectLst>
              </a:rPr>
              <a:t>Outline</a:t>
            </a:r>
            <a:endParaRPr lang="en-US"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688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43508" y="1124744"/>
                <a:ext cx="8856984" cy="4669979"/>
              </a:xfrm>
            </p:spPr>
            <p:txBody>
              <a:bodyPr>
                <a:normAutofit fontScale="25000" lnSpcReduction="20000"/>
              </a:bodyPr>
              <a:lstStyle/>
              <a:p>
                <a:pPr marL="109728" indent="0">
                  <a:buNone/>
                </a:pPr>
                <a14:m>
                  <m:oMathPara xmlns:m="http://schemas.openxmlformats.org/officeDocument/2006/math">
                    <m:oMathParaPr>
                      <m:jc m:val="centerGroup"/>
                    </m:oMathParaPr>
                    <m:oMath xmlns:m="http://schemas.openxmlformats.org/officeDocument/2006/math">
                      <m:sSubSup>
                        <m:sSubSupPr>
                          <m:ctrlPr>
                            <a:rPr lang="en-US" sz="8000" i="1" smtClean="0">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𝑗𝑀</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US" sz="8000" b="0" i="1" smtClean="0">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𝜓</m:t>
                                  </m:r>
                                  <m:r>
                                    <a:rPr lang="en-AU" sz="8000" i="1">
                                      <a:latin typeface="Cambria Math"/>
                                    </a:rPr>
                                    <m:t>𝐶</m:t>
                                  </m:r>
                                </m:e>
                                <m:sub>
                                  <m:r>
                                    <a:rPr lang="en-AU" sz="8000" i="1">
                                      <a:latin typeface="Cambria Math"/>
                                    </a:rPr>
                                    <m:t>𝑡</m:t>
                                  </m:r>
                                </m:sub>
                                <m:sup>
                                  <m:r>
                                    <a:rPr lang="en-AU" sz="8000" i="1">
                                      <a:latin typeface="Cambria Math"/>
                                    </a:rPr>
                                    <m:t>𝑀</m:t>
                                  </m:r>
                                </m:sup>
                              </m:sSubSup>
                            </m:e>
                          </m:d>
                        </m:e>
                        <m:sup>
                          <m:r>
                            <a:rPr lang="en-AU" sz="8000" i="1">
                              <a:latin typeface="Cambria Math"/>
                            </a:rPr>
                            <m:t>𝛼</m:t>
                          </m:r>
                        </m:sup>
                      </m:sSup>
                      <m:r>
                        <a:rPr lang="en-AU" sz="8000" i="1">
                          <a:latin typeface="Cambria Math"/>
                        </a:rPr>
                        <m:t>+</m:t>
                      </m:r>
                      <m:r>
                        <a:rPr lang="en-AU" sz="8000" i="1">
                          <a:latin typeface="Cambria Math"/>
                        </a:rPr>
                        <m:t>𝐿</m:t>
                      </m:r>
                      <m:sSup>
                        <m:sSupPr>
                          <m:ctrlPr>
                            <a:rPr lang="en-US" sz="8000" i="1" smtClean="0">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𝑗</m:t>
                                  </m:r>
                                </m:sup>
                              </m:sSubSup>
                            </m:e>
                          </m:d>
                        </m:e>
                        <m:sup/>
                      </m:sSup>
                      <m:r>
                        <a:rPr lang="en-AU" sz="8000" i="1">
                          <a:latin typeface="Cambria Math"/>
                        </a:rPr>
                        <m:t>+</m:t>
                      </m:r>
                      <m:sSubSup>
                        <m:sSubSupPr>
                          <m:ctrlPr>
                            <a:rPr lang="en-US" sz="8000" i="1">
                              <a:latin typeface="Cambria Math"/>
                            </a:rPr>
                          </m:ctrlPr>
                        </m:sSubSupPr>
                        <m:e>
                          <m:r>
                            <a:rPr lang="en-AU" sz="8000" i="1">
                              <a:latin typeface="Cambria Math"/>
                            </a:rPr>
                            <m:t>𝜃</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𝑡</m:t>
                          </m:r>
                        </m:sub>
                        <m:sup>
                          <m:r>
                            <a:rPr lang="en-AU" sz="8000" i="1">
                              <a:latin typeface="Cambria Math"/>
                            </a:rPr>
                            <m:t>𝑀</m:t>
                          </m:r>
                        </m:sup>
                      </m:sSubSup>
                      <m:sSub>
                        <m:sSubPr>
                          <m:ctrlPr>
                            <a:rPr lang="en-US" sz="8000" i="1">
                              <a:latin typeface="Cambria Math"/>
                            </a:rPr>
                          </m:ctrlPr>
                        </m:sSubPr>
                        <m:e>
                          <m:r>
                            <a:rPr lang="en-AU" sz="8000" i="1">
                              <a:latin typeface="Cambria Math"/>
                            </a:rPr>
                            <m:t>𝑝</m:t>
                          </m:r>
                        </m:e>
                        <m:sub>
                          <m:r>
                            <a:rPr lang="en-AU" sz="8000" i="1">
                              <a:latin typeface="Cambria Math"/>
                            </a:rPr>
                            <m:t>𝑡</m:t>
                          </m:r>
                        </m:sub>
                      </m:sSub>
                      <m:r>
                        <a:rPr lang="en-AU" sz="8000" i="1">
                          <a:latin typeface="Cambria Math"/>
                        </a:rPr>
                        <m:t>+</m:t>
                      </m:r>
                      <m:sSubSup>
                        <m:sSubSupPr>
                          <m:ctrlPr>
                            <a:rPr lang="en-US" sz="8000" i="1">
                              <a:latin typeface="Cambria Math"/>
                            </a:rPr>
                          </m:ctrlPr>
                        </m:sSubSupPr>
                        <m:e>
                          <m:r>
                            <a:rPr lang="en-AU" sz="8000" i="1">
                              <a:latin typeface="Cambria Math"/>
                            </a:rPr>
                            <m:t>𝐴</m:t>
                          </m:r>
                        </m:e>
                        <m:sub>
                          <m:r>
                            <a:rPr lang="en-AU" sz="8000" i="1">
                              <a:latin typeface="Cambria Math"/>
                            </a:rPr>
                            <m:t>𝑗</m:t>
                          </m:r>
                        </m:sub>
                        <m:sup>
                          <m:r>
                            <a:rPr lang="en-AU" sz="8000" i="1">
                              <a:latin typeface="Cambria Math"/>
                            </a:rPr>
                            <m:t>𝑀</m:t>
                          </m:r>
                        </m:sup>
                      </m:sSubSup>
                      <m:r>
                        <a:rPr lang="en-AU" sz="8000" i="1">
                          <a:latin typeface="Cambria Math"/>
                        </a:rPr>
                        <m:t>𝑄</m:t>
                      </m:r>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AU" sz="8000" i="1">
                                  <a:latin typeface="Cambria Math"/>
                                </a:rPr>
                                <m:t>𝑓</m:t>
                              </m:r>
                            </m:sup>
                          </m:sSubSup>
                          <m:r>
                            <a:rPr lang="en-AU" sz="8000" i="1">
                              <a:latin typeface="Cambria Math"/>
                            </a:rPr>
                            <m:t>,</m:t>
                          </m:r>
                          <m:sSubSup>
                            <m:sSubSupPr>
                              <m:ctrlPr>
                                <a:rPr lang="en-US" sz="8000" i="1">
                                  <a:latin typeface="Cambria Math"/>
                                </a:rPr>
                              </m:ctrlPr>
                            </m:sSubSupPr>
                            <m:e>
                              <m:r>
                                <a:rPr lang="en-AU" sz="8000" i="1">
                                  <a:latin typeface="Cambria Math"/>
                                </a:rPr>
                                <m:t>𝑙</m:t>
                              </m:r>
                            </m:e>
                            <m:sub>
                              <m:r>
                                <a:rPr lang="en-AU" sz="8000" i="1">
                                  <a:latin typeface="Cambria Math"/>
                                </a:rPr>
                                <m:t>𝑡</m:t>
                              </m:r>
                            </m:sub>
                            <m:sup>
                              <m:r>
                                <a:rPr lang="en-US" sz="8000" b="0" i="1" smtClean="0">
                                  <a:latin typeface="Cambria Math"/>
                                </a:rPr>
                                <m:t>𝑚</m:t>
                              </m:r>
                            </m:sup>
                          </m:sSubSup>
                          <m:r>
                            <a:rPr lang="en-AU" sz="8000" i="1">
                              <a:latin typeface="Cambria Math"/>
                            </a:rPr>
                            <m:t>, </m:t>
                          </m:r>
                          <m:sSubSup>
                            <m:sSubSupPr>
                              <m:ctrlPr>
                                <a:rPr lang="en-US" sz="8000" i="1">
                                  <a:latin typeface="Cambria Math"/>
                                </a:rPr>
                              </m:ctrlPr>
                            </m:sSubSupPr>
                            <m:e>
                              <m:r>
                                <a:rPr lang="en-AU" sz="8000" i="1">
                                  <a:latin typeface="Cambria Math"/>
                                </a:rPr>
                                <m:t>𝑌</m:t>
                              </m:r>
                            </m:e>
                            <m:sub>
                              <m:r>
                                <a:rPr lang="en-AU" sz="8000" i="1">
                                  <a:latin typeface="Cambria Math"/>
                                </a:rPr>
                                <m:t>𝑡</m:t>
                              </m:r>
                            </m:sub>
                            <m:sup>
                              <m:r>
                                <a:rPr lang="en-AU" sz="8000" i="1">
                                  <a:latin typeface="Cambria Math"/>
                                </a:rPr>
                                <m:t>𝑀</m:t>
                              </m:r>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oMath>
                  </m:oMathPara>
                </a14:m>
                <a:endParaRPr lang="en-US" sz="8000" dirty="0"/>
              </a:p>
              <a:p>
                <a:pPr marL="109728" indent="0">
                  <a:buNone/>
                </a:pPr>
                <a:r>
                  <a:rPr lang="en-AU" sz="8000" dirty="0"/>
                  <a:t>  									             </a:t>
                </a:r>
                <a:r>
                  <a:rPr lang="en-AU" sz="8000" dirty="0" smtClean="0"/>
                  <a:t>         			</a:t>
                </a:r>
                <a14:m>
                  <m:oMath xmlns:m="http://schemas.openxmlformats.org/officeDocument/2006/math">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+1</m:t>
                        </m:r>
                      </m:sub>
                    </m:sSub>
                    <m:r>
                      <a:rPr lang="en-AU" sz="8000" i="1">
                        <a:latin typeface="Cambria Math"/>
                      </a:rPr>
                      <m:t>)</m:t>
                    </m:r>
                  </m:oMath>
                </a14:m>
                <a:endParaRPr lang="en-US" sz="8000" dirty="0"/>
              </a:p>
              <a:p>
                <a:pPr marL="109728" indent="0">
                  <a:lnSpc>
                    <a:spcPct val="170000"/>
                  </a:lnSpc>
                  <a:buNone/>
                </a:pPr>
                <a14:m>
                  <m:oMath xmlns:m="http://schemas.openxmlformats.org/officeDocument/2006/math">
                    <m:sSubSup>
                      <m:sSubSupPr>
                        <m:ctrlPr>
                          <a:rPr lang="en-US" sz="8000" i="1" u="sng">
                            <a:latin typeface="Cambria Math"/>
                          </a:rPr>
                        </m:ctrlPr>
                      </m:sSubSupPr>
                      <m:e>
                        <m:r>
                          <a:rPr lang="en-AU" sz="8000" i="1" u="sng">
                            <a:latin typeface="Cambria Math"/>
                          </a:rPr>
                          <m:t>𝐴</m:t>
                        </m:r>
                      </m:e>
                      <m:sub>
                        <m:r>
                          <a:rPr lang="en-AU" sz="8000" i="1" u="sng">
                            <a:latin typeface="Cambria Math"/>
                          </a:rPr>
                          <m:t>𝑗</m:t>
                        </m:r>
                      </m:sub>
                      <m:sup>
                        <m:r>
                          <a:rPr lang="en-AU" sz="8000" i="1" u="sng">
                            <a:latin typeface="Cambria Math"/>
                          </a:rPr>
                          <m:t>𝑀</m:t>
                        </m:r>
                      </m:sup>
                    </m:sSubSup>
                    <m:r>
                      <a:rPr lang="en-AU" sz="8000" i="1" u="sng">
                        <a:latin typeface="Cambria Math"/>
                      </a:rPr>
                      <m:t>𝑄</m:t>
                    </m:r>
                    <m:d>
                      <m:dPr>
                        <m:ctrlPr>
                          <a:rPr lang="en-US" sz="8000" i="1" u="sng">
                            <a:latin typeface="Cambria Math"/>
                          </a:rPr>
                        </m:ctrlPr>
                      </m:dPr>
                      <m:e>
                        <m:sSubSup>
                          <m:sSubSupPr>
                            <m:ctrlPr>
                              <a:rPr lang="en-US" sz="8000" i="1" u="sng">
                                <a:latin typeface="Cambria Math"/>
                              </a:rPr>
                            </m:ctrlPr>
                          </m:sSubSupPr>
                          <m:e>
                            <m:r>
                              <a:rPr lang="en-AU" sz="8000" i="1" u="sng">
                                <a:latin typeface="Cambria Math"/>
                              </a:rPr>
                              <m:t>𝑙</m:t>
                            </m:r>
                          </m:e>
                          <m:sub>
                            <m:r>
                              <a:rPr lang="en-AU" sz="8000" i="1" u="sng">
                                <a:latin typeface="Cambria Math"/>
                              </a:rPr>
                              <m:t>𝑡</m:t>
                            </m:r>
                          </m:sub>
                          <m:sup>
                            <m:r>
                              <a:rPr lang="en-AU" sz="8000" i="1" u="sng">
                                <a:latin typeface="Cambria Math"/>
                              </a:rPr>
                              <m:t>𝑓</m:t>
                            </m:r>
                          </m:sup>
                        </m:sSubSup>
                        <m:r>
                          <a:rPr lang="en-AU" sz="8000" i="1" u="sng">
                            <a:latin typeface="Cambria Math"/>
                          </a:rPr>
                          <m:t>,</m:t>
                        </m:r>
                        <m:sSubSup>
                          <m:sSubSupPr>
                            <m:ctrlPr>
                              <a:rPr lang="en-US" sz="8000" i="1" u="sng">
                                <a:latin typeface="Cambria Math"/>
                              </a:rPr>
                            </m:ctrlPr>
                          </m:sSubSupPr>
                          <m:e>
                            <m:r>
                              <a:rPr lang="en-AU" sz="8000" i="1" u="sng">
                                <a:latin typeface="Cambria Math"/>
                              </a:rPr>
                              <m:t>𝑙</m:t>
                            </m:r>
                          </m:e>
                          <m:sub>
                            <m:r>
                              <a:rPr lang="en-AU" sz="8000" i="1" u="sng">
                                <a:latin typeface="Cambria Math"/>
                              </a:rPr>
                              <m:t>𝑡</m:t>
                            </m:r>
                          </m:sub>
                          <m:sup>
                            <m:r>
                              <a:rPr lang="en-US" sz="8000" i="1" u="sng">
                                <a:latin typeface="Cambria Math"/>
                              </a:rPr>
                              <m:t>𝑚</m:t>
                            </m:r>
                          </m:sup>
                        </m:sSubSup>
                        <m:r>
                          <a:rPr lang="en-AU" sz="8000" i="1" u="sng">
                            <a:latin typeface="Cambria Math"/>
                          </a:rPr>
                          <m:t>, </m:t>
                        </m:r>
                        <m:sSubSup>
                          <m:sSubSupPr>
                            <m:ctrlPr>
                              <a:rPr lang="en-US" sz="8000" i="1" u="sng">
                                <a:latin typeface="Cambria Math"/>
                              </a:rPr>
                            </m:ctrlPr>
                          </m:sSubSupPr>
                          <m:e>
                            <m:r>
                              <a:rPr lang="en-AU" sz="8000" i="1" u="sng">
                                <a:latin typeface="Cambria Math"/>
                              </a:rPr>
                              <m:t>𝑌</m:t>
                            </m:r>
                          </m:e>
                          <m:sub>
                            <m:r>
                              <a:rPr lang="en-AU" sz="8000" i="1" u="sng">
                                <a:latin typeface="Cambria Math"/>
                              </a:rPr>
                              <m:t>𝑡</m:t>
                            </m:r>
                          </m:sub>
                          <m:sup>
                            <m:r>
                              <a:rPr lang="en-AU" sz="8000" i="1" u="sng">
                                <a:latin typeface="Cambria Math"/>
                              </a:rPr>
                              <m:t>𝑀</m:t>
                            </m:r>
                          </m:sup>
                        </m:sSubSup>
                        <m:r>
                          <a:rPr lang="en-AU" sz="8000" i="1" u="sng">
                            <a:latin typeface="Cambria Math"/>
                          </a:rPr>
                          <m:t>,</m:t>
                        </m:r>
                        <m:sSub>
                          <m:sSubPr>
                            <m:ctrlPr>
                              <a:rPr lang="en-US" sz="8000" i="1" u="sng">
                                <a:latin typeface="Cambria Math"/>
                              </a:rPr>
                            </m:ctrlPr>
                          </m:sSubPr>
                          <m:e>
                            <m:r>
                              <a:rPr lang="en-AU" sz="8000" i="1" u="sng">
                                <a:latin typeface="Cambria Math"/>
                              </a:rPr>
                              <m:t>𝑁</m:t>
                            </m:r>
                          </m:e>
                          <m:sub>
                            <m:r>
                              <a:rPr lang="en-AU" sz="8000" i="1" u="sng">
                                <a:latin typeface="Cambria Math"/>
                              </a:rPr>
                              <m:t>𝑡</m:t>
                            </m:r>
                          </m:sub>
                        </m:sSub>
                      </m:e>
                    </m:d>
                  </m:oMath>
                </a14:m>
                <a:r>
                  <a:rPr lang="en-AU" sz="8000" u="sng" dirty="0">
                    <a:latin typeface="Times New Roman" pitchFamily="18" charset="0"/>
                    <a:cs typeface="Times New Roman" pitchFamily="18" charset="0"/>
                  </a:rPr>
                  <a:t>= utility from quality and quantity of children</a:t>
                </a:r>
                <a:r>
                  <a:rPr lang="en-AU" sz="8000" dirty="0">
                    <a:latin typeface="Times New Roman" pitchFamily="18" charset="0"/>
                    <a:cs typeface="Times New Roman" pitchFamily="18" charset="0"/>
                  </a:rPr>
                  <a:t>:</a:t>
                </a:r>
                <a:endParaRPr lang="en-US" sz="8000" dirty="0">
                  <a:latin typeface="Times New Roman" pitchFamily="18" charset="0"/>
                  <a:cs typeface="Times New Roman" pitchFamily="18" charset="0"/>
                </a:endParaRPr>
              </a:p>
              <a:p>
                <a:pPr marL="109728" indent="0">
                  <a:lnSpc>
                    <a:spcPct val="170000"/>
                  </a:lnSpc>
                  <a:buNone/>
                </a:pPr>
                <a:r>
                  <a:rPr lang="en-AU" sz="7200" dirty="0">
                    <a:latin typeface="Times New Roman" pitchFamily="18" charset="0"/>
                    <a:cs typeface="Times New Roman" pitchFamily="18" charset="0"/>
                  </a:rPr>
                  <a:t> </a:t>
                </a:r>
                <a:r>
                  <a:rPr lang="en-AU" sz="7200" dirty="0"/>
                  <a:t>Q</a:t>
                </a:r>
                <a14:m>
                  <m:oMath xmlns:m="http://schemas.openxmlformats.org/officeDocument/2006/math">
                    <m:d>
                      <m:dPr>
                        <m:ctrlPr>
                          <a:rPr lang="en-US" sz="7200" i="1">
                            <a:latin typeface="Cambria Math"/>
                          </a:rPr>
                        </m:ctrlPr>
                      </m:dPr>
                      <m:e>
                        <m:sSubSup>
                          <m:sSubSupPr>
                            <m:ctrlPr>
                              <a:rPr lang="en-US" sz="7200" i="1">
                                <a:latin typeface="Cambria Math"/>
                              </a:rPr>
                            </m:ctrlPr>
                          </m:sSubSupPr>
                          <m:e>
                            <m:r>
                              <a:rPr lang="en-AU" sz="7200" i="1">
                                <a:latin typeface="Cambria Math"/>
                              </a:rPr>
                              <m:t>𝑙</m:t>
                            </m:r>
                          </m:e>
                          <m:sub>
                            <m:r>
                              <a:rPr lang="en-AU" sz="7200" i="1">
                                <a:latin typeface="Cambria Math"/>
                              </a:rPr>
                              <m:t>𝑡</m:t>
                            </m:r>
                          </m:sub>
                          <m:sup>
                            <m:r>
                              <a:rPr lang="en-AU" sz="7200" i="1">
                                <a:latin typeface="Cambria Math"/>
                              </a:rPr>
                              <m:t>𝑓</m:t>
                            </m:r>
                          </m:sup>
                        </m:sSubSup>
                        <m:r>
                          <a:rPr lang="en-AU" sz="7200" i="1">
                            <a:latin typeface="Cambria Math"/>
                          </a:rPr>
                          <m:t>,</m:t>
                        </m:r>
                        <m:sSubSup>
                          <m:sSubSupPr>
                            <m:ctrlPr>
                              <a:rPr lang="en-US" sz="7200" i="1">
                                <a:latin typeface="Cambria Math"/>
                              </a:rPr>
                            </m:ctrlPr>
                          </m:sSubSupPr>
                          <m:e>
                            <m:r>
                              <a:rPr lang="en-AU" sz="7200" i="1">
                                <a:latin typeface="Cambria Math"/>
                              </a:rPr>
                              <m:t>𝑙</m:t>
                            </m:r>
                          </m:e>
                          <m:sub>
                            <m:r>
                              <a:rPr lang="en-AU" sz="7200" i="1">
                                <a:latin typeface="Cambria Math"/>
                              </a:rPr>
                              <m:t>𝑡</m:t>
                            </m:r>
                          </m:sub>
                          <m:sup>
                            <m:r>
                              <a:rPr lang="en-AU" sz="7200" i="1">
                                <a:latin typeface="Cambria Math"/>
                              </a:rPr>
                              <m:t>𝑚</m:t>
                            </m:r>
                          </m:sup>
                        </m:sSubSup>
                        <m:r>
                          <a:rPr lang="en-AU" sz="7200" i="1">
                            <a:latin typeface="Cambria Math"/>
                          </a:rPr>
                          <m:t>, </m:t>
                        </m:r>
                        <m:sSubSup>
                          <m:sSubSupPr>
                            <m:ctrlPr>
                              <a:rPr lang="en-US" sz="7200" i="1">
                                <a:latin typeface="Cambria Math"/>
                              </a:rPr>
                            </m:ctrlPr>
                          </m:sSubSupPr>
                          <m:e>
                            <m:r>
                              <a:rPr lang="en-AU" sz="7200" i="1">
                                <a:latin typeface="Cambria Math"/>
                              </a:rPr>
                              <m:t>𝑌</m:t>
                            </m:r>
                          </m:e>
                          <m:sub>
                            <m:r>
                              <a:rPr lang="en-AU" sz="7200" i="1">
                                <a:latin typeface="Cambria Math"/>
                              </a:rPr>
                              <m:t>𝑡</m:t>
                            </m:r>
                          </m:sub>
                          <m:sup>
                            <m:r>
                              <a:rPr lang="en-AU" sz="7200" i="1">
                                <a:latin typeface="Cambria Math"/>
                              </a:rPr>
                              <m:t>𝑀</m:t>
                            </m:r>
                          </m:sup>
                        </m:sSubSup>
                        <m:r>
                          <a:rPr lang="en-AU" sz="7200" i="1">
                            <a:latin typeface="Cambria Math"/>
                          </a:rPr>
                          <m:t>,</m:t>
                        </m:r>
                        <m:sSub>
                          <m:sSubPr>
                            <m:ctrlPr>
                              <a:rPr lang="en-US" sz="7200" i="1">
                                <a:latin typeface="Cambria Math"/>
                              </a:rPr>
                            </m:ctrlPr>
                          </m:sSubPr>
                          <m:e>
                            <m:r>
                              <a:rPr lang="en-AU" sz="7200" i="1">
                                <a:latin typeface="Cambria Math"/>
                              </a:rPr>
                              <m:t>𝑁</m:t>
                            </m:r>
                          </m:e>
                          <m:sub>
                            <m:r>
                              <a:rPr lang="en-AU" sz="7200" i="1">
                                <a:latin typeface="Cambria Math"/>
                              </a:rPr>
                              <m:t>𝑡</m:t>
                            </m:r>
                          </m:sub>
                        </m:sSub>
                      </m:e>
                    </m:d>
                    <m:r>
                      <a:rPr lang="en-AU" sz="7200" i="1">
                        <a:latin typeface="Cambria Math"/>
                      </a:rPr>
                      <m:t>=</m:t>
                    </m:r>
                    <m:sSup>
                      <m:sSupPr>
                        <m:ctrlPr>
                          <a:rPr lang="en-US" sz="7200" i="1">
                            <a:latin typeface="Cambria Math"/>
                          </a:rPr>
                        </m:ctrlPr>
                      </m:sSupPr>
                      <m:e>
                        <m:d>
                          <m:dPr>
                            <m:ctrlPr>
                              <a:rPr lang="en-US" sz="7200" i="1">
                                <a:latin typeface="Cambria Math"/>
                              </a:rPr>
                            </m:ctrlPr>
                          </m:dPr>
                          <m:e>
                            <m:sSub>
                              <m:sSubPr>
                                <m:ctrlPr>
                                  <a:rPr lang="en-US" sz="7200" i="1">
                                    <a:latin typeface="Cambria Math"/>
                                  </a:rPr>
                                </m:ctrlPr>
                              </m:sSubPr>
                              <m:e>
                                <m:r>
                                  <a:rPr lang="en-AU" sz="7200" i="1">
                                    <a:latin typeface="Cambria Math"/>
                                  </a:rPr>
                                  <m:t>𝑎</m:t>
                                </m:r>
                              </m:e>
                              <m:sub>
                                <m:r>
                                  <a:rPr lang="en-US" sz="7200" b="0" i="1" smtClean="0">
                                    <a:latin typeface="Cambria Math" panose="02040503050406030204" pitchFamily="18" charset="0"/>
                                  </a:rPr>
                                  <m:t>𝑓</m:t>
                                </m:r>
                              </m:sub>
                            </m:sSub>
                            <m:sSup>
                              <m:sSupPr>
                                <m:ctrlPr>
                                  <a:rPr lang="en-US" sz="7200" i="1">
                                    <a:latin typeface="Cambria Math"/>
                                  </a:rPr>
                                </m:ctrlPr>
                              </m:sSupPr>
                              <m:e>
                                <m:d>
                                  <m:dPr>
                                    <m:ctrlPr>
                                      <a:rPr lang="en-US" sz="7200" i="1">
                                        <a:latin typeface="Cambria Math"/>
                                      </a:rPr>
                                    </m:ctrlPr>
                                  </m:dPr>
                                  <m:e>
                                    <m:sSubSup>
                                      <m:sSubSupPr>
                                        <m:ctrlPr>
                                          <a:rPr lang="en-US" sz="7200" i="1">
                                            <a:latin typeface="Cambria Math"/>
                                          </a:rPr>
                                        </m:ctrlPr>
                                      </m:sSubSupPr>
                                      <m:e>
                                        <m:r>
                                          <a:rPr lang="en-AU" sz="7200" i="1">
                                            <a:latin typeface="Cambria Math"/>
                                          </a:rPr>
                                          <m:t>𝑙</m:t>
                                        </m:r>
                                      </m:e>
                                      <m:sub>
                                        <m:r>
                                          <a:rPr lang="en-AU" sz="7200" i="1">
                                            <a:latin typeface="Cambria Math"/>
                                          </a:rPr>
                                          <m:t>𝑡</m:t>
                                        </m:r>
                                      </m:sub>
                                      <m:sup>
                                        <m:r>
                                          <a:rPr lang="en-US" sz="7200" b="0" i="1" smtClean="0">
                                            <a:latin typeface="Cambria Math" panose="02040503050406030204" pitchFamily="18" charset="0"/>
                                          </a:rPr>
                                          <m:t>𝑓</m:t>
                                        </m:r>
                                      </m:sup>
                                    </m:sSubSup>
                                  </m:e>
                                </m:d>
                              </m:e>
                              <m:sup>
                                <m:r>
                                  <a:rPr lang="en-AU" sz="7200" i="1">
                                    <a:latin typeface="Cambria Math"/>
                                  </a:rPr>
                                  <m:t>𝜌</m:t>
                                </m:r>
                              </m:sup>
                            </m:sSup>
                            <m:r>
                              <a:rPr lang="en-AU" sz="7200" i="1">
                                <a:latin typeface="Cambria Math"/>
                              </a:rPr>
                              <m:t>+</m:t>
                            </m:r>
                            <m:sSub>
                              <m:sSubPr>
                                <m:ctrlPr>
                                  <a:rPr lang="en-US" sz="7200" i="1">
                                    <a:latin typeface="Cambria Math"/>
                                  </a:rPr>
                                </m:ctrlPr>
                              </m:sSubPr>
                              <m:e>
                                <m:r>
                                  <a:rPr lang="en-AU" sz="7200" i="1">
                                    <a:latin typeface="Cambria Math"/>
                                  </a:rPr>
                                  <m:t>𝑎</m:t>
                                </m:r>
                              </m:e>
                              <m:sub>
                                <m:r>
                                  <a:rPr lang="en-AU" sz="7200" i="1">
                                    <a:latin typeface="Cambria Math"/>
                                  </a:rPr>
                                  <m:t>𝑚</m:t>
                                </m:r>
                              </m:sub>
                            </m:sSub>
                            <m:sSup>
                              <m:sSupPr>
                                <m:ctrlPr>
                                  <a:rPr lang="en-US" sz="7200" i="1">
                                    <a:latin typeface="Cambria Math"/>
                                  </a:rPr>
                                </m:ctrlPr>
                              </m:sSupPr>
                              <m:e>
                                <m:d>
                                  <m:dPr>
                                    <m:ctrlPr>
                                      <a:rPr lang="en-US" sz="7200" i="1">
                                        <a:latin typeface="Cambria Math"/>
                                      </a:rPr>
                                    </m:ctrlPr>
                                  </m:dPr>
                                  <m:e>
                                    <m:sSubSup>
                                      <m:sSubSupPr>
                                        <m:ctrlPr>
                                          <a:rPr lang="en-US" sz="7200" i="1">
                                            <a:latin typeface="Cambria Math"/>
                                          </a:rPr>
                                        </m:ctrlPr>
                                      </m:sSubSupPr>
                                      <m:e>
                                        <m:r>
                                          <a:rPr lang="en-AU" sz="7200" i="1">
                                            <a:latin typeface="Cambria Math"/>
                                          </a:rPr>
                                          <m:t>𝑙</m:t>
                                        </m:r>
                                      </m:e>
                                      <m:sub>
                                        <m:r>
                                          <a:rPr lang="en-AU" sz="7200" i="1">
                                            <a:latin typeface="Cambria Math"/>
                                          </a:rPr>
                                          <m:t>𝑡</m:t>
                                        </m:r>
                                      </m:sub>
                                      <m:sup>
                                        <m:r>
                                          <a:rPr lang="en-AU" sz="7200" i="1">
                                            <a:latin typeface="Cambria Math"/>
                                          </a:rPr>
                                          <m:t>𝑚</m:t>
                                        </m:r>
                                      </m:sup>
                                    </m:sSubSup>
                                  </m:e>
                                </m:d>
                              </m:e>
                              <m:sup>
                                <m:r>
                                  <a:rPr lang="en-AU" sz="7200" i="1">
                                    <a:latin typeface="Cambria Math"/>
                                  </a:rPr>
                                  <m:t>𝜌</m:t>
                                </m:r>
                              </m:sup>
                            </m:sSup>
                            <m:r>
                              <a:rPr lang="en-AU" sz="7200" i="1">
                                <a:latin typeface="Cambria Math"/>
                              </a:rPr>
                              <m:t>+</m:t>
                            </m:r>
                            <m:sSub>
                              <m:sSubPr>
                                <m:ctrlPr>
                                  <a:rPr lang="en-US" sz="7200" i="1">
                                    <a:latin typeface="Cambria Math"/>
                                  </a:rPr>
                                </m:ctrlPr>
                              </m:sSubPr>
                              <m:e>
                                <m:r>
                                  <a:rPr lang="en-AU" sz="7200" i="1">
                                    <a:latin typeface="Cambria Math"/>
                                  </a:rPr>
                                  <m:t>𝑎</m:t>
                                </m:r>
                              </m:e>
                              <m:sub>
                                <m:r>
                                  <a:rPr lang="en-AU" sz="7200" i="1">
                                    <a:latin typeface="Cambria Math"/>
                                  </a:rPr>
                                  <m:t>𝑔</m:t>
                                </m:r>
                              </m:sub>
                            </m:sSub>
                            <m:sSup>
                              <m:sSupPr>
                                <m:ctrlPr>
                                  <a:rPr lang="en-US" sz="7200" i="1">
                                    <a:latin typeface="Cambria Math"/>
                                  </a:rPr>
                                </m:ctrlPr>
                              </m:sSupPr>
                              <m:e>
                                <m:d>
                                  <m:dPr>
                                    <m:ctrlPr>
                                      <a:rPr lang="en-US" sz="7200" i="1">
                                        <a:latin typeface="Cambria Math"/>
                                      </a:rPr>
                                    </m:ctrlPr>
                                  </m:dPr>
                                  <m:e>
                                    <m:r>
                                      <m:rPr>
                                        <m:sty m:val="p"/>
                                      </m:rPr>
                                      <a:rPr lang="el-GR" sz="7200" i="1">
                                        <a:latin typeface="Cambria Math"/>
                                      </a:rPr>
                                      <m:t>θ</m:t>
                                    </m:r>
                                    <m:d>
                                      <m:dPr>
                                        <m:ctrlPr>
                                          <a:rPr lang="en-US" sz="7200" i="1">
                                            <a:latin typeface="Cambria Math"/>
                                          </a:rPr>
                                        </m:ctrlPr>
                                      </m:dPr>
                                      <m:e>
                                        <m:r>
                                          <a:rPr lang="en-AU" sz="7200" i="1">
                                            <a:latin typeface="Cambria Math"/>
                                          </a:rPr>
                                          <m:t>1</m:t>
                                        </m:r>
                                      </m:e>
                                    </m:d>
                                    <m:sSubSup>
                                      <m:sSubSupPr>
                                        <m:ctrlPr>
                                          <a:rPr lang="en-US" sz="7200" i="1">
                                            <a:latin typeface="Cambria Math"/>
                                          </a:rPr>
                                        </m:ctrlPr>
                                      </m:sSubSupPr>
                                      <m:e>
                                        <m:r>
                                          <a:rPr lang="en-AU" sz="7200" i="1">
                                            <a:latin typeface="Cambria Math"/>
                                          </a:rPr>
                                          <m:t>𝑌</m:t>
                                        </m:r>
                                      </m:e>
                                      <m:sub>
                                        <m:r>
                                          <a:rPr lang="en-AU" sz="7200" i="1">
                                            <a:latin typeface="Cambria Math"/>
                                          </a:rPr>
                                          <m:t>𝑡</m:t>
                                        </m:r>
                                      </m:sub>
                                      <m:sup>
                                        <m:r>
                                          <a:rPr lang="en-AU" sz="7200" i="1">
                                            <a:latin typeface="Cambria Math"/>
                                          </a:rPr>
                                          <m:t>𝑀</m:t>
                                        </m:r>
                                      </m:sup>
                                    </m:sSubSup>
                                  </m:e>
                                </m:d>
                              </m:e>
                              <m:sup>
                                <m:r>
                                  <a:rPr lang="en-AU" sz="7200" i="1">
                                    <a:latin typeface="Cambria Math"/>
                                  </a:rPr>
                                  <m:t>𝜌</m:t>
                                </m:r>
                              </m:sup>
                            </m:sSup>
                            <m:r>
                              <a:rPr lang="en-AU" sz="7200" i="1">
                                <a:latin typeface="Cambria Math"/>
                              </a:rPr>
                              <m:t>+(1−</m:t>
                            </m:r>
                            <m:sSub>
                              <m:sSubPr>
                                <m:ctrlPr>
                                  <a:rPr lang="en-US" sz="7200" i="1">
                                    <a:latin typeface="Cambria Math"/>
                                  </a:rPr>
                                </m:ctrlPr>
                              </m:sSubPr>
                              <m:e>
                                <m:r>
                                  <a:rPr lang="en-AU" sz="7200" i="1">
                                    <a:latin typeface="Cambria Math"/>
                                  </a:rPr>
                                  <m:t>𝑎</m:t>
                                </m:r>
                              </m:e>
                              <m:sub>
                                <m:r>
                                  <a:rPr lang="en-AU" sz="7200" i="1">
                                    <a:latin typeface="Cambria Math"/>
                                  </a:rPr>
                                  <m:t>𝑓</m:t>
                                </m:r>
                              </m:sub>
                            </m:sSub>
                            <m:r>
                              <a:rPr lang="en-AU" sz="7200" i="1">
                                <a:latin typeface="Cambria Math"/>
                              </a:rPr>
                              <m:t>−</m:t>
                            </m:r>
                            <m:sSub>
                              <m:sSubPr>
                                <m:ctrlPr>
                                  <a:rPr lang="en-US" sz="7200" i="1">
                                    <a:latin typeface="Cambria Math"/>
                                  </a:rPr>
                                </m:ctrlPr>
                              </m:sSubPr>
                              <m:e>
                                <m:r>
                                  <a:rPr lang="en-AU" sz="7200" i="1">
                                    <a:latin typeface="Cambria Math"/>
                                  </a:rPr>
                                  <m:t>𝑎</m:t>
                                </m:r>
                              </m:e>
                              <m:sub>
                                <m:r>
                                  <a:rPr lang="en-AU" sz="7200" i="1">
                                    <a:latin typeface="Cambria Math"/>
                                  </a:rPr>
                                  <m:t>𝑚</m:t>
                                </m:r>
                              </m:sub>
                            </m:sSub>
                            <m:r>
                              <a:rPr lang="en-AU" sz="7200" i="1">
                                <a:latin typeface="Cambria Math"/>
                              </a:rPr>
                              <m:t>−</m:t>
                            </m:r>
                            <m:sSub>
                              <m:sSubPr>
                                <m:ctrlPr>
                                  <a:rPr lang="en-US" sz="7200" i="1">
                                    <a:latin typeface="Cambria Math"/>
                                  </a:rPr>
                                </m:ctrlPr>
                              </m:sSubPr>
                              <m:e>
                                <m:r>
                                  <a:rPr lang="en-AU" sz="7200" i="1">
                                    <a:latin typeface="Cambria Math"/>
                                  </a:rPr>
                                  <m:t>𝑎</m:t>
                                </m:r>
                              </m:e>
                              <m:sub>
                                <m:r>
                                  <a:rPr lang="en-AU" sz="7200" i="1">
                                    <a:latin typeface="Cambria Math"/>
                                  </a:rPr>
                                  <m:t>𝑔</m:t>
                                </m:r>
                              </m:sub>
                            </m:sSub>
                            <m:r>
                              <a:rPr lang="en-AU" sz="7200" i="1">
                                <a:latin typeface="Cambria Math"/>
                              </a:rPr>
                              <m:t>)</m:t>
                            </m:r>
                            <m:sSubSup>
                              <m:sSubSupPr>
                                <m:ctrlPr>
                                  <a:rPr lang="en-US" sz="7200" i="1">
                                    <a:latin typeface="Cambria Math"/>
                                  </a:rPr>
                                </m:ctrlPr>
                              </m:sSubSupPr>
                              <m:e>
                                <m:r>
                                  <a:rPr lang="en-AU" sz="7200" i="1">
                                    <a:latin typeface="Cambria Math"/>
                                  </a:rPr>
                                  <m:t>𝑁</m:t>
                                </m:r>
                              </m:e>
                              <m:sub>
                                <m:r>
                                  <a:rPr lang="en-AU" sz="7200" i="1">
                                    <a:latin typeface="Cambria Math"/>
                                  </a:rPr>
                                  <m:t>𝑡</m:t>
                                </m:r>
                              </m:sub>
                              <m:sup>
                                <m:r>
                                  <a:rPr lang="en-AU" sz="7200" i="1">
                                    <a:latin typeface="Cambria Math"/>
                                  </a:rPr>
                                  <m:t>𝜌</m:t>
                                </m:r>
                              </m:sup>
                            </m:sSubSup>
                          </m:e>
                        </m:d>
                      </m:e>
                      <m:sup>
                        <m:r>
                          <a:rPr lang="en-AU" sz="7200" i="1">
                            <a:latin typeface="Cambria Math"/>
                          </a:rPr>
                          <m:t>1/</m:t>
                        </m:r>
                        <m:r>
                          <a:rPr lang="en-AU" sz="7200" i="1">
                            <a:latin typeface="Cambria Math"/>
                          </a:rPr>
                          <m:t>𝜌</m:t>
                        </m:r>
                      </m:sup>
                    </m:sSup>
                  </m:oMath>
                </a14:m>
                <a:endParaRPr lang="en-US" sz="8000" dirty="0"/>
              </a:p>
              <a:p>
                <a:pPr marL="109728" indent="0">
                  <a:lnSpc>
                    <a:spcPct val="170000"/>
                  </a:lnSpc>
                  <a:buNone/>
                </a:pPr>
                <a14:m>
                  <m:oMath xmlns:m="http://schemas.openxmlformats.org/officeDocument/2006/math">
                    <m:r>
                      <m:rPr>
                        <m:sty m:val="p"/>
                      </m:rPr>
                      <a:rPr lang="el-GR" sz="8000" i="1">
                        <a:latin typeface="Cambria Math"/>
                      </a:rPr>
                      <m:t>θ</m:t>
                    </m:r>
                    <m:d>
                      <m:dPr>
                        <m:ctrlPr>
                          <a:rPr lang="en-US" sz="8000" i="1">
                            <a:latin typeface="Cambria Math"/>
                          </a:rPr>
                        </m:ctrlPr>
                      </m:dPr>
                      <m:e>
                        <m:r>
                          <a:rPr lang="en-AU" sz="8000" i="1">
                            <a:latin typeface="Cambria Math"/>
                          </a:rPr>
                          <m:t>1</m:t>
                        </m:r>
                      </m:e>
                    </m:d>
                    <m:sSubSup>
                      <m:sSubSupPr>
                        <m:ctrlPr>
                          <a:rPr lang="en-US" sz="8000" i="1">
                            <a:latin typeface="Cambria Math"/>
                          </a:rPr>
                        </m:ctrlPr>
                      </m:sSubSupPr>
                      <m:e>
                        <m:r>
                          <a:rPr lang="en-AU" sz="8000" i="1">
                            <a:latin typeface="Cambria Math"/>
                          </a:rPr>
                          <m:t>𝑌</m:t>
                        </m:r>
                      </m:e>
                      <m:sub>
                        <m:r>
                          <a:rPr lang="en-AU" sz="8000" i="1">
                            <a:latin typeface="Cambria Math"/>
                          </a:rPr>
                          <m:t>𝑡</m:t>
                        </m:r>
                      </m:sub>
                      <m:sup>
                        <m:r>
                          <a:rPr lang="en-AU" sz="8000" i="1">
                            <a:latin typeface="Cambria Math"/>
                          </a:rPr>
                          <m:t>𝑀</m:t>
                        </m:r>
                      </m:sup>
                    </m:sSubSup>
                  </m:oMath>
                </a14:m>
                <a:r>
                  <a:rPr lang="en-AU" sz="8000" dirty="0">
                    <a:latin typeface="Times New Roman" pitchFamily="18" charset="0"/>
                    <a:cs typeface="Times New Roman" pitchFamily="18" charset="0"/>
                  </a:rPr>
                  <a:t>= spending per child; </a:t>
                </a:r>
              </a:p>
              <a:p>
                <a:pPr marL="109728" indent="0">
                  <a:lnSpc>
                    <a:spcPct val="170000"/>
                  </a:lnSpc>
                  <a:buNone/>
                </a:pPr>
                <a:r>
                  <a:rPr lang="en-AU" sz="8000" i="1" dirty="0">
                    <a:latin typeface="Times New Roman" pitchFamily="18" charset="0"/>
                    <a:cs typeface="Times New Roman" pitchFamily="18" charset="0"/>
                  </a:rPr>
                  <a:t>A</a:t>
                </a:r>
                <a:r>
                  <a:rPr lang="en-AU" sz="8000" i="1" baseline="30000" dirty="0">
                    <a:latin typeface="Times New Roman" pitchFamily="18" charset="0"/>
                    <a:cs typeface="Times New Roman" pitchFamily="18" charset="0"/>
                  </a:rPr>
                  <a:t>M</a:t>
                </a:r>
                <a:r>
                  <a:rPr lang="en-AU" sz="8000" dirty="0">
                    <a:latin typeface="Times New Roman" pitchFamily="18" charset="0"/>
                    <a:cs typeface="Times New Roman" pitchFamily="18" charset="0"/>
                  </a:rPr>
                  <a:t> = a scale parameter allowed to differ in the single state.</a:t>
                </a:r>
                <a:endParaRPr lang="en-US" sz="8000" dirty="0">
                  <a:latin typeface="Times New Roman" pitchFamily="18" charset="0"/>
                  <a:cs typeface="Times New Roman" pitchFamily="18" charset="0"/>
                </a:endParaRPr>
              </a:p>
              <a:p>
                <a:pPr marL="109728" indent="0">
                  <a:buNone/>
                </a:pPr>
                <a:endParaRPr lang="en-US" sz="8000" dirty="0"/>
              </a:p>
              <a:p>
                <a:pPr marL="109728" indent="0">
                  <a:lnSpc>
                    <a:spcPct val="150000"/>
                  </a:lnSpc>
                  <a:buNone/>
                </a:pPr>
                <a:r>
                  <a:rPr lang="en-US" sz="8000" dirty="0"/>
                  <a:t>		</a:t>
                </a:r>
                <a:r>
                  <a:rPr lang="en-AU" sz="9600" dirty="0"/>
                  <a:t>		</a:t>
                </a:r>
                <a:endParaRPr lang="en-AU" sz="9600"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43508" y="1124744"/>
                <a:ext cx="8856984" cy="4669979"/>
              </a:xfrm>
              <a:blipFill rotWithShape="0">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20</a:t>
            </a:fld>
            <a:endParaRPr lang="en-CA"/>
          </a:p>
        </p:txBody>
      </p:sp>
      <p:sp>
        <p:nvSpPr>
          <p:cNvPr id="4" name="Title 3"/>
          <p:cNvSpPr>
            <a:spLocks noGrp="1"/>
          </p:cNvSpPr>
          <p:nvPr>
            <p:ph type="title"/>
          </p:nvPr>
        </p:nvSpPr>
        <p:spPr/>
        <p:txBody>
          <a:bodyPr>
            <a:normAutofit/>
          </a:bodyPr>
          <a:lstStyle/>
          <a:p>
            <a:pPr algn="ctr"/>
            <a:r>
              <a:rPr lang="en-US" sz="3700" dirty="0">
                <a:solidFill>
                  <a:schemeClr val="accent1"/>
                </a:solidFill>
                <a:effectLst>
                  <a:outerShdw blurRad="38100" dist="38100" dir="2700000" algn="tl">
                    <a:srgbClr val="000000">
                      <a:alpha val="43137"/>
                    </a:srgbClr>
                  </a:outerShdw>
                </a:effectLst>
              </a:rPr>
              <a:t>Married person utility (cont.)</a:t>
            </a:r>
            <a:endParaRPr lang="en-US" sz="3700" dirty="0">
              <a:effectLst>
                <a:outerShdw blurRad="38100" dist="38100" dir="2700000" algn="tl">
                  <a:srgbClr val="000000">
                    <a:alpha val="43137"/>
                  </a:srgbClr>
                </a:outerShdw>
              </a:effectLst>
            </a:endParaRPr>
          </a:p>
        </p:txBody>
      </p:sp>
      <p:sp>
        <p:nvSpPr>
          <p:cNvPr id="5" name="Oval 4"/>
          <p:cNvSpPr/>
          <p:nvPr/>
        </p:nvSpPr>
        <p:spPr>
          <a:xfrm>
            <a:off x="6012160" y="1130102"/>
            <a:ext cx="25922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81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72" y="1412776"/>
            <a:ext cx="9252520" cy="4536504"/>
          </a:xfrm>
        </p:spPr>
        <p:txBody>
          <a:bodyPr>
            <a:normAutofit/>
          </a:bodyPr>
          <a:lstStyle/>
          <a:p>
            <a:pPr marL="109728" indent="0">
              <a:buNone/>
            </a:pPr>
            <a:r>
              <a:rPr lang="en-US" sz="2400" dirty="0">
                <a:latin typeface="Times New Roman" panose="02020603050405020304" pitchFamily="18" charset="0"/>
                <a:cs typeface="Times New Roman" panose="02020603050405020304" pitchFamily="18" charset="0"/>
              </a:rPr>
              <a:t>The health transition probability </a:t>
            </a:r>
            <a:r>
              <a:rPr lang="en-AU" sz="2400" dirty="0">
                <a:latin typeface="Times New Roman" panose="02020603050405020304" pitchFamily="18" charset="0"/>
                <a:cs typeface="Times New Roman" panose="02020603050405020304" pitchFamily="18" charset="0"/>
              </a:rPr>
              <a:t>is a multinomial L</a:t>
            </a:r>
            <a:r>
              <a:rPr lang="en-AU" sz="2400" dirty="0" smtClean="0">
                <a:latin typeface="Times New Roman" panose="02020603050405020304" pitchFamily="18" charset="0"/>
                <a:cs typeface="Times New Roman" panose="02020603050405020304" pitchFamily="18" charset="0"/>
              </a:rPr>
              <a:t>ogit function</a:t>
            </a:r>
            <a:r>
              <a:rPr lang="en-AU" dirty="0" smtClean="0"/>
              <a:t>:</a:t>
            </a:r>
            <a:endParaRPr lang="en-US" dirty="0"/>
          </a:p>
          <a:p>
            <a:pPr marL="109728" indent="0">
              <a:buNone/>
            </a:pPr>
            <a:r>
              <a:rPr lang="en-AU" dirty="0" smtClean="0"/>
              <a:t>                                  </a:t>
            </a:r>
            <a:endParaRPr lang="en-US" dirty="0"/>
          </a:p>
          <a:p>
            <a:pPr marL="109728" indent="0">
              <a:buNone/>
            </a:pPr>
            <a:endParaRPr lang="en-US"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21</a:t>
            </a:fld>
            <a:endParaRPr lang="en-CA"/>
          </a:p>
        </p:txBody>
      </p:sp>
      <p:sp>
        <p:nvSpPr>
          <p:cNvPr id="4" name="Title 3"/>
          <p:cNvSpPr>
            <a:spLocks noGrp="1"/>
          </p:cNvSpPr>
          <p:nvPr>
            <p:ph type="title"/>
          </p:nvPr>
        </p:nvSpPr>
        <p:spPr/>
        <p:txBody>
          <a:bodyPr>
            <a:noAutofit/>
          </a:bodyPr>
          <a:lstStyle/>
          <a:p>
            <a:pPr algn="ctr"/>
            <a:r>
              <a:rPr lang="en-AU" sz="3700" dirty="0" smtClean="0">
                <a:solidFill>
                  <a:schemeClr val="accent1"/>
                </a:solidFill>
                <a:effectLst>
                  <a:outerShdw blurRad="38100" dist="38100" dir="2700000" algn="tl">
                    <a:srgbClr val="000000">
                      <a:alpha val="43137"/>
                    </a:srgbClr>
                  </a:outerShdw>
                </a:effectLst>
              </a:rPr>
              <a:t>Health process</a:t>
            </a:r>
            <a:endParaRPr lang="en-US" sz="3700" dirty="0">
              <a:effectLst>
                <a:outerShdw blurRad="38100" dist="38100" dir="2700000" algn="tl">
                  <a:srgbClr val="000000">
                    <a:alpha val="43137"/>
                  </a:srgbClr>
                </a:outerShdw>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27895010"/>
              </p:ext>
            </p:extLst>
          </p:nvPr>
        </p:nvGraphicFramePr>
        <p:xfrm>
          <a:off x="467544" y="2204864"/>
          <a:ext cx="7272337" cy="2601912"/>
        </p:xfrm>
        <a:graphic>
          <a:graphicData uri="http://schemas.openxmlformats.org/presentationml/2006/ole">
            <mc:AlternateContent xmlns:mc="http://schemas.openxmlformats.org/markup-compatibility/2006">
              <mc:Choice xmlns:v="urn:schemas-microsoft-com:vml" Requires="v">
                <p:oleObj spid="_x0000_s3378" name="Equation" r:id="rId3" imgW="4292280" imgH="1536480" progId="Equation.3">
                  <p:embed/>
                </p:oleObj>
              </mc:Choice>
              <mc:Fallback>
                <p:oleObj name="Equation" r:id="rId3" imgW="4292280" imgH="1536480" progId="Equation.3">
                  <p:embed/>
                  <p:pic>
                    <p:nvPicPr>
                      <p:cNvPr id="0" name=""/>
                      <p:cNvPicPr/>
                      <p:nvPr/>
                    </p:nvPicPr>
                    <p:blipFill>
                      <a:blip r:embed="rId4"/>
                      <a:stretch>
                        <a:fillRect/>
                      </a:stretch>
                    </p:blipFill>
                    <p:spPr>
                      <a:xfrm>
                        <a:off x="467544" y="2204864"/>
                        <a:ext cx="7272337" cy="2601912"/>
                      </a:xfrm>
                      <a:prstGeom prst="rect">
                        <a:avLst/>
                      </a:prstGeom>
                    </p:spPr>
                  </p:pic>
                </p:oleObj>
              </mc:Fallback>
            </mc:AlternateContent>
          </a:graphicData>
        </a:graphic>
      </p:graphicFrame>
      <p:sp>
        <p:nvSpPr>
          <p:cNvPr id="6" name="Right Arrow 5">
            <a:hlinkClick r:id="rId5" action="ppaction://hlinksldjump"/>
          </p:cNvPr>
          <p:cNvSpPr/>
          <p:nvPr/>
        </p:nvSpPr>
        <p:spPr>
          <a:xfrm>
            <a:off x="7452320" y="6021288"/>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3753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7504" y="764704"/>
                <a:ext cx="8856984" cy="5328592"/>
              </a:xfrm>
            </p:spPr>
            <p:txBody>
              <a:bodyPr>
                <a:normAutofit fontScale="25000" lnSpcReduction="20000"/>
              </a:bodyPr>
              <a:lstStyle/>
              <a:p>
                <a:pPr marL="109728" indent="0">
                  <a:lnSpc>
                    <a:spcPct val="170000"/>
                  </a:lnSpc>
                  <a:buNone/>
                </a:pPr>
                <a:r>
                  <a:rPr lang="en-AU" sz="8000" b="1" dirty="0" smtClean="0">
                    <a:latin typeface="Times New Roman" pitchFamily="18" charset="0"/>
                    <a:cs typeface="Times New Roman" pitchFamily="18" charset="0"/>
                  </a:rPr>
                  <a:t>Female: </a:t>
                </a:r>
                <a14:m>
                  <m:oMath xmlns:m="http://schemas.openxmlformats.org/officeDocument/2006/math">
                    <m:sSubSup>
                      <m:sSubSupPr>
                        <m:ctrlPr>
                          <a:rPr lang="en-US" sz="8000" i="1">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𝑓</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AU" sz="8000" i="1">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𝐶</m:t>
                                </m:r>
                              </m:e>
                              <m:sub>
                                <m:r>
                                  <a:rPr lang="en-AU" sz="8000" i="1">
                                    <a:latin typeface="Cambria Math"/>
                                  </a:rPr>
                                  <m:t>𝑡</m:t>
                                </m:r>
                              </m:sub>
                              <m:sup/>
                            </m:sSubSup>
                          </m:e>
                        </m:d>
                      </m:e>
                      <m:sup>
                        <m:r>
                          <a:rPr lang="en-AU" sz="8000" i="1">
                            <a:latin typeface="Cambria Math"/>
                          </a:rPr>
                          <m:t>𝛼</m:t>
                        </m:r>
                      </m:sup>
                    </m:sSup>
                    <m:r>
                      <a:rPr lang="en-AU" sz="8000" i="1">
                        <a:latin typeface="Cambria Math"/>
                      </a:rPr>
                      <m:t>+</m:t>
                    </m:r>
                    <m:r>
                      <a:rPr lang="en-AU" sz="8000" i="1">
                        <a:latin typeface="Cambria Math"/>
                      </a:rPr>
                      <m:t>𝐿</m:t>
                    </m:r>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sSubSup>
                          </m:e>
                        </m:d>
                      </m:e>
                      <m:sup/>
                    </m:sSup>
                    <m:r>
                      <a:rPr lang="en-AU" sz="8000" i="1">
                        <a:latin typeface="Cambria Math"/>
                      </a:rPr>
                      <m:t>+</m:t>
                    </m:r>
                    <m:sSub>
                      <m:sSubPr>
                        <m:ctrlPr>
                          <a:rPr lang="en-US" sz="8000" i="1">
                            <a:latin typeface="Cambria Math"/>
                          </a:rPr>
                        </m:ctrlPr>
                      </m:sSubPr>
                      <m:e>
                        <m:sSub>
                          <m:sSubPr>
                            <m:ctrlPr>
                              <a:rPr lang="en-US" sz="8000" i="1">
                                <a:latin typeface="Cambria Math"/>
                              </a:rPr>
                            </m:ctrlPr>
                          </m:sSubPr>
                          <m:e>
                            <m:r>
                              <a:rPr lang="en-AU" sz="8000" i="1">
                                <a:latin typeface="Cambria Math"/>
                              </a:rPr>
                              <m:t>𝜗</m:t>
                            </m:r>
                          </m:e>
                          <m:sub>
                            <m:r>
                              <a:rPr lang="en-AU" sz="8000" i="1">
                                <a:latin typeface="Cambria Math"/>
                              </a:rPr>
                              <m:t>𝑓𝑡</m:t>
                            </m:r>
                          </m:sub>
                        </m:sSub>
                        <m:r>
                          <a:rPr lang="en-AU" sz="8000" i="1">
                            <a:latin typeface="Cambria Math"/>
                          </a:rPr>
                          <m:t>𝑠</m:t>
                        </m:r>
                      </m:e>
                      <m:sub>
                        <m:r>
                          <a:rPr lang="en-AU" sz="8000" i="1">
                            <a:latin typeface="Cambria Math"/>
                          </a:rPr>
                          <m:t>𝑡</m:t>
                        </m:r>
                      </m:sub>
                    </m:sSub>
                    <m:r>
                      <a:rPr lang="en-AU" sz="8000" i="1">
                        <a:latin typeface="Cambria Math"/>
                      </a:rPr>
                      <m:t>+</m:t>
                    </m:r>
                    <m:sSubSup>
                      <m:sSubSupPr>
                        <m:ctrlPr>
                          <a:rPr lang="en-US" sz="8000" i="1">
                            <a:latin typeface="Cambria Math"/>
                          </a:rPr>
                        </m:ctrlPr>
                      </m:sSubSupPr>
                      <m:e>
                        <m:r>
                          <a:rPr lang="en-AU" sz="8000" i="1">
                            <a:latin typeface="Cambria Math"/>
                          </a:rPr>
                          <m:t>𝜋</m:t>
                        </m:r>
                      </m:e>
                      <m:sub>
                        <m:r>
                          <a:rPr lang="en-AU" sz="8000" i="1">
                            <a:latin typeface="Cambria Math"/>
                          </a:rPr>
                          <m:t>𝑡</m:t>
                        </m:r>
                      </m:sub>
                      <m:sup/>
                    </m:sSubSup>
                    <m:sSub>
                      <m:sSubPr>
                        <m:ctrlPr>
                          <a:rPr lang="en-US" sz="8000" i="1">
                            <a:latin typeface="Cambria Math"/>
                          </a:rPr>
                        </m:ctrlPr>
                      </m:sSubPr>
                      <m:e>
                        <m:r>
                          <a:rPr lang="en-AU" sz="8000" i="1">
                            <a:latin typeface="Cambria Math"/>
                          </a:rPr>
                          <m:t>𝑝</m:t>
                        </m:r>
                      </m:e>
                      <m:sub>
                        <m:r>
                          <a:rPr lang="en-AU" sz="8000" i="1">
                            <a:latin typeface="Cambria Math"/>
                          </a:rPr>
                          <m:t>𝑡</m:t>
                        </m:r>
                      </m:sub>
                    </m:sSub>
                    <m:r>
                      <a:rPr lang="en-AU" sz="8000" i="1">
                        <a:latin typeface="Cambria Math"/>
                      </a:rPr>
                      <m:t>+</m:t>
                    </m:r>
                    <m:sSubSup>
                      <m:sSubSupPr>
                        <m:ctrlPr>
                          <a:rPr lang="en-US" sz="8000" i="1">
                            <a:latin typeface="Cambria Math"/>
                          </a:rPr>
                        </m:ctrlPr>
                      </m:sSubSupPr>
                      <m:e>
                        <m:r>
                          <a:rPr lang="en-AU" sz="8000" i="1">
                            <a:latin typeface="Cambria Math"/>
                          </a:rPr>
                          <m:t>𝐴</m:t>
                        </m:r>
                      </m:e>
                      <m:sub>
                        <m:r>
                          <a:rPr lang="en-AU" sz="8000" i="1">
                            <a:latin typeface="Cambria Math"/>
                          </a:rPr>
                          <m:t>𝑓</m:t>
                        </m:r>
                      </m:sub>
                      <m:sup>
                        <m:r>
                          <a:rPr lang="en-AU" sz="8000" i="1">
                            <a:latin typeface="Cambria Math"/>
                          </a:rPr>
                          <m:t>𝑠</m:t>
                        </m:r>
                      </m:sup>
                    </m:sSubSup>
                    <m:r>
                      <a:rPr lang="en-AU" sz="8000" i="1">
                        <a:latin typeface="Cambria Math"/>
                      </a:rPr>
                      <m:t>𝑄</m:t>
                    </m:r>
                    <m:d>
                      <m:dPr>
                        <m:ctrlPr>
                          <a:rPr lang="en-US"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sSubSup>
                        <m:r>
                          <a:rPr lang="en-AU" sz="8000" i="1">
                            <a:latin typeface="Cambria Math"/>
                          </a:rPr>
                          <m:t>,0, </m:t>
                        </m:r>
                        <m:sSubSup>
                          <m:sSubSupPr>
                            <m:ctrlPr>
                              <a:rPr lang="en-US" sz="8000" i="1">
                                <a:latin typeface="Cambria Math"/>
                              </a:rPr>
                            </m:ctrlPr>
                          </m:sSubSupPr>
                          <m:e>
                            <m:r>
                              <a:rPr lang="en-AU" sz="8000" i="1">
                                <a:latin typeface="Cambria Math"/>
                              </a:rPr>
                              <m:t>𝑌</m:t>
                            </m:r>
                          </m:e>
                          <m:sub>
                            <m:r>
                              <a:rPr lang="en-AU" sz="8000" i="1">
                                <a:latin typeface="Cambria Math"/>
                              </a:rPr>
                              <m:t>𝑡</m:t>
                            </m:r>
                          </m:sub>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oMath>
                </a14:m>
                <a:endParaRPr lang="en-US" sz="8000" dirty="0">
                  <a:latin typeface="Times New Roman" panose="02020603050405020304" pitchFamily="18" charset="0"/>
                  <a:cs typeface="Times New Roman" panose="02020603050405020304" pitchFamily="18" charset="0"/>
                </a:endParaRPr>
              </a:p>
              <a:p>
                <a:pPr marL="109728" indent="0">
                  <a:lnSpc>
                    <a:spcPct val="170000"/>
                  </a:lnSpc>
                  <a:buNone/>
                </a:pPr>
                <a:r>
                  <a:rPr lang="en-AU" sz="8000" dirty="0" smtClean="0">
                    <a:latin typeface="Times New Roman" panose="02020603050405020304" pitchFamily="18" charset="0"/>
                    <a:cs typeface="Times New Roman" panose="02020603050405020304" pitchFamily="18" charset="0"/>
                  </a:rPr>
                  <a:t>               </a:t>
                </a:r>
                <a14:m>
                  <m:oMath xmlns:m="http://schemas.openxmlformats.org/officeDocument/2006/math">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+1</m:t>
                        </m:r>
                      </m:sub>
                    </m:sSub>
                    <m:r>
                      <a:rPr lang="en-AU" sz="8000" i="1">
                        <a:latin typeface="Cambria Math"/>
                      </a:rPr>
                      <m:t>)</m:t>
                    </m:r>
                  </m:oMath>
                </a14:m>
                <a:endParaRPr lang="en-US" sz="8000" dirty="0">
                  <a:latin typeface="Times New Roman" panose="02020603050405020304" pitchFamily="18" charset="0"/>
                  <a:cs typeface="Times New Roman" panose="02020603050405020304" pitchFamily="18" charset="0"/>
                </a:endParaRPr>
              </a:p>
              <a:p>
                <a:pPr marL="109728" indent="0">
                  <a:lnSpc>
                    <a:spcPct val="170000"/>
                  </a:lnSpc>
                  <a:buNone/>
                </a:pPr>
                <a:r>
                  <a:rPr lang="en-AU" sz="8000" b="1" dirty="0" smtClean="0">
                    <a:latin typeface="Times New Roman" pitchFamily="18" charset="0"/>
                    <a:cs typeface="Times New Roman" pitchFamily="18" charset="0"/>
                  </a:rPr>
                  <a:t>Male: </a:t>
                </a:r>
                <a14:m>
                  <m:oMath xmlns:m="http://schemas.openxmlformats.org/officeDocument/2006/math">
                    <m:sSubSup>
                      <m:sSubSupPr>
                        <m:ctrlPr>
                          <a:rPr lang="en-US" sz="8000" i="1">
                            <a:latin typeface="Cambria Math"/>
                          </a:rPr>
                        </m:ctrlPr>
                      </m:sSubSupPr>
                      <m:e>
                        <m:r>
                          <a:rPr lang="en-AU" sz="8000" i="1">
                            <a:latin typeface="Cambria Math"/>
                          </a:rPr>
                          <m:t>𝑉</m:t>
                        </m:r>
                      </m:e>
                      <m:sub>
                        <m:r>
                          <a:rPr lang="en-AU" sz="8000" i="1">
                            <a:latin typeface="Cambria Math"/>
                          </a:rPr>
                          <m:t>𝑡</m:t>
                        </m:r>
                      </m:sub>
                      <m:sup>
                        <m:r>
                          <a:rPr lang="en-AU" sz="8000" i="1">
                            <a:latin typeface="Cambria Math"/>
                          </a:rPr>
                          <m:t>𝑚</m:t>
                        </m:r>
                      </m:sup>
                    </m:sSubSup>
                    <m:d>
                      <m:dPr>
                        <m:ctrlPr>
                          <a:rPr lang="en-US" sz="8000" i="1">
                            <a:latin typeface="Cambria Math"/>
                          </a:rPr>
                        </m:ctrlPr>
                      </m:dPr>
                      <m:e>
                        <m:sSub>
                          <m:sSubPr>
                            <m:ctrlPr>
                              <a:rPr lang="en-US" sz="8000" i="1">
                                <a:latin typeface="Cambria Math"/>
                              </a:rPr>
                            </m:ctrlPr>
                          </m:sSubPr>
                          <m:e>
                            <m:r>
                              <a:rPr lang="en-AU" sz="8000" i="1">
                                <a:latin typeface="Cambria Math"/>
                              </a:rPr>
                              <m:t>𝛺</m:t>
                            </m:r>
                          </m:e>
                          <m:sub>
                            <m:r>
                              <a:rPr lang="en-AU" sz="8000" i="1">
                                <a:latin typeface="Cambria Math"/>
                              </a:rPr>
                              <m:t>𝑗𝑡</m:t>
                            </m:r>
                          </m:sub>
                        </m:sSub>
                      </m:e>
                    </m:d>
                    <m:r>
                      <a:rPr lang="en-AU" sz="8000" i="1">
                        <a:latin typeface="Cambria Math"/>
                      </a:rPr>
                      <m:t>=</m:t>
                    </m:r>
                    <m:f>
                      <m:fPr>
                        <m:ctrlPr>
                          <a:rPr lang="en-US" sz="8000" i="1">
                            <a:latin typeface="Cambria Math"/>
                          </a:rPr>
                        </m:ctrlPr>
                      </m:fPr>
                      <m:num>
                        <m:r>
                          <a:rPr lang="en-AU" sz="8000" i="1">
                            <a:latin typeface="Cambria Math"/>
                          </a:rPr>
                          <m:t>1</m:t>
                        </m:r>
                      </m:num>
                      <m:den>
                        <m:r>
                          <a:rPr lang="en-AU" sz="8000" i="1">
                            <a:latin typeface="Cambria Math"/>
                          </a:rPr>
                          <m:t>𝛼</m:t>
                        </m:r>
                      </m:den>
                    </m:f>
                    <m:sSup>
                      <m:sSupPr>
                        <m:ctrlPr>
                          <a:rPr lang="en-US" sz="8000" i="1">
                            <a:latin typeface="Cambria Math"/>
                          </a:rPr>
                        </m:ctrlPr>
                      </m:sSupPr>
                      <m:e>
                        <m:d>
                          <m:dPr>
                            <m:ctrlPr>
                              <a:rPr lang="en-US" sz="8000" i="1">
                                <a:latin typeface="Cambria Math"/>
                              </a:rPr>
                            </m:ctrlPr>
                          </m:dPr>
                          <m:e>
                            <m:sSubSup>
                              <m:sSubSupPr>
                                <m:ctrlPr>
                                  <a:rPr lang="en-US" sz="8000" i="1">
                                    <a:latin typeface="Cambria Math"/>
                                  </a:rPr>
                                </m:ctrlPr>
                              </m:sSubSupPr>
                              <m:e>
                                <m:r>
                                  <a:rPr lang="en-AU" sz="8000" i="1">
                                    <a:latin typeface="Cambria Math"/>
                                  </a:rPr>
                                  <m:t>𝐶</m:t>
                                </m:r>
                              </m:e>
                              <m:sub>
                                <m:r>
                                  <a:rPr lang="en-AU" sz="8000" i="1">
                                    <a:latin typeface="Cambria Math"/>
                                  </a:rPr>
                                  <m:t>𝑡</m:t>
                                </m:r>
                              </m:sub>
                              <m:sup/>
                            </m:sSubSup>
                          </m:e>
                        </m:d>
                      </m:e>
                      <m:sup>
                        <m:r>
                          <a:rPr lang="en-AU" sz="8000" i="1">
                            <a:latin typeface="Cambria Math"/>
                          </a:rPr>
                          <m:t>𝛼</m:t>
                        </m:r>
                      </m:sup>
                    </m:sSup>
                    <m:r>
                      <a:rPr lang="en-AU" sz="8000" i="1">
                        <a:latin typeface="Cambria Math"/>
                      </a:rPr>
                      <m:t>+</m:t>
                    </m:r>
                    <m:r>
                      <a:rPr lang="en-AU" sz="8000" i="1">
                        <a:latin typeface="Cambria Math"/>
                      </a:rPr>
                      <m:t>𝐿</m:t>
                    </m:r>
                    <m:d>
                      <m:dPr>
                        <m:ctrlPr>
                          <a:rPr lang="en-AU" sz="8000" i="1">
                            <a:latin typeface="Cambria Math"/>
                          </a:rPr>
                        </m:ctrlPr>
                      </m:dPr>
                      <m:e>
                        <m:sSubSup>
                          <m:sSubSupPr>
                            <m:ctrlPr>
                              <a:rPr lang="en-US" sz="8000" i="1">
                                <a:latin typeface="Cambria Math"/>
                              </a:rPr>
                            </m:ctrlPr>
                          </m:sSubSupPr>
                          <m:e>
                            <m:r>
                              <a:rPr lang="en-AU" sz="8000" i="1">
                                <a:latin typeface="Cambria Math"/>
                              </a:rPr>
                              <m:t>𝑙</m:t>
                            </m:r>
                          </m:e>
                          <m:sub>
                            <m:r>
                              <a:rPr lang="en-AU" sz="8000" i="1">
                                <a:latin typeface="Cambria Math"/>
                              </a:rPr>
                              <m:t>𝑡</m:t>
                            </m:r>
                          </m:sub>
                          <m:sup/>
                        </m:sSubSup>
                      </m:e>
                    </m:d>
                    <m:r>
                      <a:rPr lang="en-AU" sz="8000" i="1">
                        <a:latin typeface="Cambria Math"/>
                      </a:rPr>
                      <m:t>+</m:t>
                    </m:r>
                    <m:sSub>
                      <m:sSubPr>
                        <m:ctrlPr>
                          <a:rPr lang="en-US" sz="8000" i="1">
                            <a:latin typeface="Cambria Math"/>
                          </a:rPr>
                        </m:ctrlPr>
                      </m:sSubPr>
                      <m:e>
                        <m:sSub>
                          <m:sSubPr>
                            <m:ctrlPr>
                              <a:rPr lang="en-US" sz="8000" i="1">
                                <a:latin typeface="Cambria Math"/>
                              </a:rPr>
                            </m:ctrlPr>
                          </m:sSubPr>
                          <m:e>
                            <m:r>
                              <a:rPr lang="en-AU" sz="8000" i="1">
                                <a:latin typeface="Cambria Math"/>
                              </a:rPr>
                              <m:t>𝜗</m:t>
                            </m:r>
                          </m:e>
                          <m:sub>
                            <m:r>
                              <a:rPr lang="en-AU" sz="8000" i="1">
                                <a:latin typeface="Cambria Math"/>
                              </a:rPr>
                              <m:t>𝑚𝑡</m:t>
                            </m:r>
                          </m:sub>
                        </m:sSub>
                        <m:r>
                          <a:rPr lang="en-AU" sz="8000" i="1">
                            <a:latin typeface="Cambria Math"/>
                          </a:rPr>
                          <m:t>𝑠</m:t>
                        </m:r>
                      </m:e>
                      <m:sub>
                        <m:r>
                          <a:rPr lang="en-AU" sz="8000" i="1">
                            <a:latin typeface="Cambria Math"/>
                          </a:rPr>
                          <m:t>𝑡</m:t>
                        </m:r>
                      </m:sub>
                    </m:sSub>
                    <m:r>
                      <a:rPr lang="en-AU" sz="8000" i="1">
                        <a:latin typeface="Cambria Math"/>
                      </a:rPr>
                      <m:t>+</m:t>
                    </m:r>
                    <m:sSubSup>
                      <m:sSubSupPr>
                        <m:ctrlPr>
                          <a:rPr lang="en-US" sz="8000" i="1">
                            <a:latin typeface="Cambria Math"/>
                          </a:rPr>
                        </m:ctrlPr>
                      </m:sSubSupPr>
                      <m:e>
                        <m:r>
                          <a:rPr lang="en-AU" sz="8000" i="1">
                            <a:latin typeface="Cambria Math"/>
                          </a:rPr>
                          <m:t>𝐴</m:t>
                        </m:r>
                      </m:e>
                      <m:sub>
                        <m:r>
                          <a:rPr lang="en-AU" sz="8000" i="1">
                            <a:latin typeface="Cambria Math"/>
                          </a:rPr>
                          <m:t>𝑚</m:t>
                        </m:r>
                      </m:sub>
                      <m:sup>
                        <m:r>
                          <a:rPr lang="en-AU" sz="8000" i="1">
                            <a:latin typeface="Cambria Math"/>
                          </a:rPr>
                          <m:t>𝑠</m:t>
                        </m:r>
                      </m:sup>
                    </m:sSubSup>
                    <m:r>
                      <a:rPr lang="en-AU" sz="8000" i="1">
                        <a:latin typeface="Cambria Math"/>
                      </a:rPr>
                      <m:t>𝑄</m:t>
                    </m:r>
                    <m:d>
                      <m:dPr>
                        <m:ctrlPr>
                          <a:rPr lang="en-US" sz="8000" i="1">
                            <a:latin typeface="Cambria Math"/>
                          </a:rPr>
                        </m:ctrlPr>
                      </m:dPr>
                      <m:e>
                        <m:r>
                          <a:rPr lang="en-AU" sz="8000" i="1">
                            <a:latin typeface="Cambria Math"/>
                          </a:rPr>
                          <m:t>0,</m:t>
                        </m:r>
                        <m:sSubSup>
                          <m:sSubSupPr>
                            <m:ctrlPr>
                              <a:rPr lang="en-US" sz="8000" i="1">
                                <a:latin typeface="Cambria Math"/>
                              </a:rPr>
                            </m:ctrlPr>
                          </m:sSubSupPr>
                          <m:e>
                            <m:r>
                              <a:rPr lang="en-AU" sz="8000" i="1">
                                <a:latin typeface="Cambria Math"/>
                              </a:rPr>
                              <m:t>𝑙</m:t>
                            </m:r>
                          </m:e>
                          <m:sub>
                            <m:r>
                              <a:rPr lang="en-AU" sz="8000" i="1">
                                <a:latin typeface="Cambria Math"/>
                              </a:rPr>
                              <m:t>𝑡</m:t>
                            </m:r>
                          </m:sub>
                          <m:sup/>
                        </m:sSubSup>
                        <m:r>
                          <a:rPr lang="en-AU" sz="8000" i="1">
                            <a:latin typeface="Cambria Math"/>
                          </a:rPr>
                          <m:t>, </m:t>
                        </m:r>
                        <m:sSubSup>
                          <m:sSubSupPr>
                            <m:ctrlPr>
                              <a:rPr lang="en-US" sz="8000" i="1">
                                <a:latin typeface="Cambria Math"/>
                              </a:rPr>
                            </m:ctrlPr>
                          </m:sSubSupPr>
                          <m:e>
                            <m:r>
                              <a:rPr lang="en-AU" sz="8000" i="1">
                                <a:latin typeface="Cambria Math"/>
                              </a:rPr>
                              <m:t>𝑌</m:t>
                            </m:r>
                          </m:e>
                          <m:sub>
                            <m:r>
                              <a:rPr lang="en-AU" sz="8000" i="1">
                                <a:latin typeface="Cambria Math"/>
                              </a:rPr>
                              <m:t>𝑡</m:t>
                            </m:r>
                          </m:sub>
                          <m:sup/>
                        </m:sSubSup>
                        <m:r>
                          <a:rPr lang="en-AU" sz="8000" i="1">
                            <a:latin typeface="Cambria Math"/>
                          </a:rPr>
                          <m:t>,</m:t>
                        </m:r>
                        <m:sSub>
                          <m:sSubPr>
                            <m:ctrlPr>
                              <a:rPr lang="en-US" sz="8000" i="1">
                                <a:latin typeface="Cambria Math"/>
                              </a:rPr>
                            </m:ctrlPr>
                          </m:sSubPr>
                          <m:e>
                            <m:r>
                              <a:rPr lang="en-AU" sz="8000" i="1">
                                <a:latin typeface="Cambria Math"/>
                              </a:rPr>
                              <m:t>𝑁</m:t>
                            </m:r>
                          </m:e>
                          <m:sub>
                            <m:r>
                              <a:rPr lang="en-AU" sz="8000" i="1">
                                <a:latin typeface="Cambria Math"/>
                              </a:rPr>
                              <m:t>𝑡</m:t>
                            </m:r>
                          </m:sub>
                        </m:sSub>
                      </m:e>
                    </m:d>
                    <m:r>
                      <a:rPr lang="en-AU" sz="8000" i="1">
                        <a:latin typeface="Cambria Math"/>
                      </a:rPr>
                      <m:t>+</m:t>
                    </m:r>
                    <m:r>
                      <a:rPr lang="en-AU" sz="8000" i="1">
                        <a:latin typeface="Cambria Math"/>
                      </a:rPr>
                      <m:t>𝛿</m:t>
                    </m:r>
                    <m:r>
                      <a:rPr lang="en-AU" sz="8000" i="1">
                        <a:latin typeface="Cambria Math"/>
                      </a:rPr>
                      <m:t>𝐸𝑉</m:t>
                    </m:r>
                    <m:r>
                      <a:rPr lang="en-AU" sz="8000" i="1">
                        <a:latin typeface="Cambria Math"/>
                      </a:rPr>
                      <m:t>(</m:t>
                    </m:r>
                    <m:sSub>
                      <m:sSubPr>
                        <m:ctrlPr>
                          <a:rPr lang="en-US" sz="8000" i="1">
                            <a:latin typeface="Cambria Math"/>
                          </a:rPr>
                        </m:ctrlPr>
                      </m:sSubPr>
                      <m:e>
                        <m:r>
                          <a:rPr lang="en-AU" sz="8000" i="1">
                            <a:latin typeface="Cambria Math"/>
                          </a:rPr>
                          <m:t>𝛺</m:t>
                        </m:r>
                      </m:e>
                      <m:sub>
                        <m:r>
                          <a:rPr lang="en-AU" sz="8000" i="1">
                            <a:latin typeface="Cambria Math"/>
                          </a:rPr>
                          <m:t>𝑗</m:t>
                        </m:r>
                        <m:r>
                          <a:rPr lang="en-AU" sz="8000" i="1">
                            <a:latin typeface="Cambria Math"/>
                          </a:rPr>
                          <m:t>,</m:t>
                        </m:r>
                        <m:r>
                          <a:rPr lang="en-AU" sz="8000" i="1">
                            <a:latin typeface="Cambria Math"/>
                          </a:rPr>
                          <m:t>𝑡</m:t>
                        </m:r>
                        <m:r>
                          <a:rPr lang="en-AU" sz="8000" i="1">
                            <a:latin typeface="Cambria Math"/>
                          </a:rPr>
                          <m:t>+1</m:t>
                        </m:r>
                      </m:sub>
                    </m:sSub>
                    <m:r>
                      <a:rPr lang="en-AU" sz="8000" i="1">
                        <a:latin typeface="Cambria Math"/>
                      </a:rPr>
                      <m:t>)</m:t>
                    </m:r>
                  </m:oMath>
                </a14:m>
                <a:r>
                  <a:rPr lang="en-AU" sz="8000" dirty="0">
                    <a:latin typeface="Times New Roman" panose="02020603050405020304" pitchFamily="18" charset="0"/>
                    <a:cs typeface="Times New Roman" panose="02020603050405020304" pitchFamily="18" charset="0"/>
                  </a:rPr>
                  <a:t>  </a:t>
                </a:r>
                <a:endParaRPr lang="en-US" sz="8000" dirty="0">
                  <a:latin typeface="Times New Roman" panose="02020603050405020304" pitchFamily="18" charset="0"/>
                  <a:cs typeface="Times New Roman" panose="02020603050405020304" pitchFamily="18" charset="0"/>
                </a:endParaRPr>
              </a:p>
              <a:p>
                <a:pPr marL="109728" indent="0">
                  <a:lnSpc>
                    <a:spcPct val="170000"/>
                  </a:lnSpc>
                  <a:buNone/>
                </a:pPr>
                <a14:m>
                  <m:oMath xmlns:m="http://schemas.openxmlformats.org/officeDocument/2006/math">
                    <m:sSub>
                      <m:sSubPr>
                        <m:ctrlPr>
                          <a:rPr lang="en-US" sz="8000" i="1">
                            <a:latin typeface="Cambria Math"/>
                          </a:rPr>
                        </m:ctrlPr>
                      </m:sSubPr>
                      <m:e>
                        <m:sSub>
                          <m:sSubPr>
                            <m:ctrlPr>
                              <a:rPr lang="en-US" sz="8000" i="1">
                                <a:latin typeface="Cambria Math"/>
                              </a:rPr>
                            </m:ctrlPr>
                          </m:sSubPr>
                          <m:e>
                            <m:r>
                              <a:rPr lang="en-AU" sz="8000" i="1">
                                <a:latin typeface="Cambria Math"/>
                              </a:rPr>
                              <m:t>𝜗</m:t>
                            </m:r>
                          </m:e>
                          <m:sub>
                            <m:r>
                              <a:rPr lang="en-US" sz="8000" b="0" i="1" smtClean="0">
                                <a:latin typeface="Cambria Math"/>
                              </a:rPr>
                              <m:t>𝑗</m:t>
                            </m:r>
                            <m:r>
                              <a:rPr lang="en-AU" sz="8000" i="1">
                                <a:latin typeface="Cambria Math"/>
                              </a:rPr>
                              <m:t>𝑡</m:t>
                            </m:r>
                          </m:sub>
                        </m:sSub>
                        <m:r>
                          <a:rPr lang="en-AU" sz="8000" i="1">
                            <a:latin typeface="Cambria Math"/>
                          </a:rPr>
                          <m:t>𝑠</m:t>
                        </m:r>
                      </m:e>
                      <m:sub>
                        <m:r>
                          <a:rPr lang="en-AU" sz="8000" i="1">
                            <a:latin typeface="Cambria Math"/>
                          </a:rPr>
                          <m:t>𝑡</m:t>
                        </m:r>
                      </m:sub>
                    </m:sSub>
                  </m:oMath>
                </a14:m>
                <a:r>
                  <a:rPr lang="en-AU" sz="8000" dirty="0">
                    <a:latin typeface="Times New Roman" panose="02020603050405020304" pitchFamily="18" charset="0"/>
                    <a:cs typeface="Times New Roman" panose="02020603050405020304" pitchFamily="18" charset="0"/>
                  </a:rPr>
                  <a:t> = utility from </a:t>
                </a:r>
                <a:r>
                  <a:rPr lang="en-AU" sz="8000" dirty="0" smtClean="0">
                    <a:latin typeface="Times New Roman" panose="02020603050405020304" pitchFamily="18" charset="0"/>
                    <a:cs typeface="Times New Roman" panose="02020603050405020304" pitchFamily="18" charset="0"/>
                  </a:rPr>
                  <a:t>school: </a:t>
                </a:r>
                <a14:m>
                  <m:oMath xmlns:m="http://schemas.openxmlformats.org/officeDocument/2006/math">
                    <m:sSub>
                      <m:sSubPr>
                        <m:ctrlPr>
                          <a:rPr lang="en-US" sz="8000" i="1">
                            <a:latin typeface="Cambria Math"/>
                          </a:rPr>
                        </m:ctrlPr>
                      </m:sSubPr>
                      <m:e>
                        <m:r>
                          <a:rPr lang="en-US" sz="8000" b="0" i="1" smtClean="0">
                            <a:latin typeface="Cambria Math"/>
                          </a:rPr>
                          <m:t>    </m:t>
                        </m:r>
                        <m:r>
                          <a:rPr lang="en-AU" sz="8000" i="1">
                            <a:latin typeface="Cambria Math"/>
                          </a:rPr>
                          <m:t>𝜗</m:t>
                        </m:r>
                      </m:e>
                      <m:sub>
                        <m:r>
                          <a:rPr lang="en-US" sz="8000" b="0" i="1" smtClean="0">
                            <a:latin typeface="Cambria Math"/>
                          </a:rPr>
                          <m:t>𝑗</m:t>
                        </m:r>
                        <m:r>
                          <a:rPr lang="en-AU" sz="8000" i="1">
                            <a:latin typeface="Cambria Math"/>
                          </a:rPr>
                          <m:t>𝑡</m:t>
                        </m:r>
                      </m:sub>
                    </m:sSub>
                    <m:r>
                      <a:rPr lang="en-AU" sz="8000" i="1">
                        <a:latin typeface="Cambria Math"/>
                      </a:rPr>
                      <m:t>=</m:t>
                    </m:r>
                    <m:sSub>
                      <m:sSubPr>
                        <m:ctrlPr>
                          <a:rPr lang="en-US" sz="8000" i="1">
                            <a:latin typeface="Cambria Math"/>
                          </a:rPr>
                        </m:ctrlPr>
                      </m:sSubPr>
                      <m:e>
                        <m:r>
                          <a:rPr lang="en-AU" sz="8000" i="1">
                            <a:latin typeface="Cambria Math"/>
                          </a:rPr>
                          <m:t>𝜗</m:t>
                        </m:r>
                      </m:e>
                      <m:sub>
                        <m:r>
                          <a:rPr lang="en-AU" sz="8000" i="1">
                            <a:latin typeface="Cambria Math"/>
                          </a:rPr>
                          <m:t>0</m:t>
                        </m:r>
                        <m:r>
                          <a:rPr lang="en-US" sz="8000" b="0" i="1" smtClean="0">
                            <a:latin typeface="Cambria Math"/>
                          </a:rPr>
                          <m:t>𝑗</m:t>
                        </m:r>
                      </m:sub>
                    </m:sSub>
                    <m:r>
                      <a:rPr lang="en-AU" sz="8000" i="1">
                        <a:latin typeface="Cambria Math"/>
                      </a:rPr>
                      <m:t>+</m:t>
                    </m:r>
                    <m:r>
                      <a:rPr lang="en-AU" sz="8000" i="1">
                        <a:latin typeface="Cambria Math"/>
                      </a:rPr>
                      <m:t>𝑇𝑢</m:t>
                    </m:r>
                    <m:r>
                      <a:rPr lang="en-AU" sz="8000" i="1">
                        <a:latin typeface="Cambria Math"/>
                      </a:rPr>
                      <m:t>(</m:t>
                    </m:r>
                    <m:sSub>
                      <m:sSubPr>
                        <m:ctrlPr>
                          <a:rPr lang="en-US" sz="8000" i="1">
                            <a:latin typeface="Cambria Math"/>
                          </a:rPr>
                        </m:ctrlPr>
                      </m:sSubPr>
                      <m:e>
                        <m:r>
                          <a:rPr lang="en-AU" sz="8000" i="1">
                            <a:latin typeface="Cambria Math"/>
                          </a:rPr>
                          <m:t>𝑠</m:t>
                        </m:r>
                      </m:e>
                      <m:sub>
                        <m:r>
                          <a:rPr lang="en-AU" sz="8000" i="1">
                            <a:latin typeface="Cambria Math"/>
                          </a:rPr>
                          <m:t>𝑡</m:t>
                        </m:r>
                      </m:sub>
                    </m:sSub>
                    <m:r>
                      <a:rPr lang="en-AU" sz="8000" i="1">
                        <a:latin typeface="Cambria Math"/>
                      </a:rPr>
                      <m:t>&gt;</m:t>
                    </m:r>
                    <m:r>
                      <a:rPr lang="en-AU" sz="8000" i="1">
                        <a:latin typeface="Cambria Math"/>
                      </a:rPr>
                      <m:t>𝐻𝑆𝐺</m:t>
                    </m:r>
                    <m:r>
                      <a:rPr lang="en-AU" sz="8000" i="1">
                        <a:latin typeface="Cambria Math"/>
                      </a:rPr>
                      <m:t>)+</m:t>
                    </m:r>
                    <m:sSub>
                      <m:sSubPr>
                        <m:ctrlPr>
                          <a:rPr lang="en-US" sz="8000" i="1">
                            <a:latin typeface="Cambria Math"/>
                          </a:rPr>
                        </m:ctrlPr>
                      </m:sSubPr>
                      <m:e>
                        <m:r>
                          <a:rPr lang="en-AU" sz="8000" i="1">
                            <a:latin typeface="Cambria Math"/>
                          </a:rPr>
                          <m:t>𝜗</m:t>
                        </m:r>
                      </m:e>
                      <m:sub>
                        <m:r>
                          <a:rPr lang="en-AU" sz="8000" i="1">
                            <a:latin typeface="Cambria Math"/>
                          </a:rPr>
                          <m:t>1</m:t>
                        </m:r>
                        <m:r>
                          <a:rPr lang="en-US" sz="8000" b="0" i="1" smtClean="0">
                            <a:latin typeface="Cambria Math"/>
                          </a:rPr>
                          <m:t>𝑗</m:t>
                        </m:r>
                      </m:sub>
                    </m:sSub>
                    <m:r>
                      <a:rPr lang="en-AU" sz="8000" i="1">
                        <a:latin typeface="Cambria Math"/>
                      </a:rPr>
                      <m:t>𝑃𝐸</m:t>
                    </m:r>
                    <m:r>
                      <a:rPr lang="en-AU" sz="8000" i="1">
                        <a:latin typeface="Cambria Math"/>
                      </a:rPr>
                      <m:t>+</m:t>
                    </m:r>
                    <m:sSub>
                      <m:sSubPr>
                        <m:ctrlPr>
                          <a:rPr lang="en-US" sz="8000" i="1">
                            <a:latin typeface="Cambria Math"/>
                          </a:rPr>
                        </m:ctrlPr>
                      </m:sSubPr>
                      <m:e>
                        <m:r>
                          <a:rPr lang="en-AU" sz="8000" i="1">
                            <a:latin typeface="Cambria Math"/>
                          </a:rPr>
                          <m:t>𝜗</m:t>
                        </m:r>
                      </m:e>
                      <m:sub>
                        <m:r>
                          <a:rPr lang="en-AU" sz="8000" i="1">
                            <a:latin typeface="Cambria Math"/>
                          </a:rPr>
                          <m:t>2</m:t>
                        </m:r>
                        <m:r>
                          <a:rPr lang="en-US" sz="8000" b="0" i="1" smtClean="0">
                            <a:latin typeface="Cambria Math"/>
                          </a:rPr>
                          <m:t>𝑗</m:t>
                        </m:r>
                      </m:sub>
                    </m:sSub>
                    <m:sSubSup>
                      <m:sSubSupPr>
                        <m:ctrlPr>
                          <a:rPr lang="en-US" sz="7200" i="1">
                            <a:latin typeface="Cambria Math"/>
                          </a:rPr>
                        </m:ctrlPr>
                      </m:sSubSupPr>
                      <m:e>
                        <m:acc>
                          <m:accPr>
                            <m:chr m:val="̅"/>
                            <m:ctrlPr>
                              <a:rPr lang="en-US" sz="7200" i="1">
                                <a:latin typeface="Cambria Math"/>
                              </a:rPr>
                            </m:ctrlPr>
                          </m:accPr>
                          <m:e>
                            <m:r>
                              <a:rPr lang="en-US" sz="7200" i="1">
                                <a:latin typeface="Cambria Math"/>
                                <a:ea typeface="Cambria Math"/>
                              </a:rPr>
                              <m:t>𝜀</m:t>
                            </m:r>
                          </m:e>
                        </m:acc>
                      </m:e>
                      <m:sub>
                        <m:r>
                          <a:rPr lang="en-AU" sz="7200" i="1">
                            <a:latin typeface="Cambria Math"/>
                          </a:rPr>
                          <m:t>𝑗</m:t>
                        </m:r>
                      </m:sub>
                      <m:sup/>
                    </m:sSubSup>
                  </m:oMath>
                </a14:m>
                <a:endParaRPr lang="en-US" sz="8000" dirty="0" smtClean="0"/>
              </a:p>
              <a:p>
                <a:pPr marL="109728" indent="0">
                  <a:lnSpc>
                    <a:spcPct val="170000"/>
                  </a:lnSpc>
                  <a:buNone/>
                </a:pPr>
                <a:r>
                  <a:rPr lang="en-US" sz="7200" dirty="0" smtClean="0"/>
                  <a:t>Where: </a:t>
                </a:r>
                <a:r>
                  <a:rPr lang="en-US" sz="6400" i="1" dirty="0" smtClean="0"/>
                  <a:t>PE</a:t>
                </a:r>
                <a:r>
                  <a:rPr lang="en-US" sz="6400" dirty="0" smtClean="0"/>
                  <a:t> – Parents Education; </a:t>
                </a:r>
                <a:r>
                  <a:rPr lang="en-US" sz="6400" i="1" dirty="0" err="1" smtClean="0"/>
                  <a:t>Tu</a:t>
                </a:r>
                <a:r>
                  <a:rPr lang="en-US" sz="6400" dirty="0" smtClean="0"/>
                  <a:t> – college tuition;</a:t>
                </a:r>
                <a14:m>
                  <m:oMath xmlns:m="http://schemas.openxmlformats.org/officeDocument/2006/math">
                    <m:sSubSup>
                      <m:sSubSupPr>
                        <m:ctrlPr>
                          <a:rPr lang="en-US" sz="6400" i="1">
                            <a:latin typeface="Cambria Math"/>
                          </a:rPr>
                        </m:ctrlPr>
                      </m:sSubSupPr>
                      <m:e>
                        <m:acc>
                          <m:accPr>
                            <m:chr m:val="̅"/>
                            <m:ctrlPr>
                              <a:rPr lang="en-US" sz="6400" i="1">
                                <a:latin typeface="Cambria Math"/>
                              </a:rPr>
                            </m:ctrlPr>
                          </m:accPr>
                          <m:e>
                            <m:r>
                              <a:rPr lang="en-US" sz="6400" i="1">
                                <a:latin typeface="Cambria Math"/>
                                <a:ea typeface="Cambria Math"/>
                              </a:rPr>
                              <m:t>𝜀</m:t>
                            </m:r>
                          </m:e>
                        </m:acc>
                      </m:e>
                      <m:sub>
                        <m:r>
                          <a:rPr lang="en-AU" sz="6400" i="1">
                            <a:latin typeface="Cambria Math"/>
                          </a:rPr>
                          <m:t>𝑗</m:t>
                        </m:r>
                      </m:sub>
                      <m:sup/>
                    </m:sSubSup>
                  </m:oMath>
                </a14:m>
                <a:r>
                  <a:rPr lang="en-US" sz="6400" dirty="0" smtClean="0"/>
                  <a:t>- skill </a:t>
                </a:r>
                <a:r>
                  <a:rPr lang="en-AU" sz="6400" dirty="0">
                    <a:cs typeface="Times New Roman" pitchFamily="18" charset="0"/>
                  </a:rPr>
                  <a:t>endowment</a:t>
                </a:r>
                <a:endParaRPr lang="en-US" sz="6400" dirty="0"/>
              </a:p>
              <a:p>
                <a:pPr marL="109728" indent="0">
                  <a:lnSpc>
                    <a:spcPct val="170000"/>
                  </a:lnSpc>
                  <a:buNone/>
                </a:pPr>
                <a:r>
                  <a:rPr lang="en-US" sz="8000" dirty="0" smtClean="0">
                    <a:latin typeface="Times New Roman" panose="02020603050405020304" pitchFamily="18" charset="0"/>
                    <a:cs typeface="Times New Roman" panose="02020603050405020304" pitchFamily="18" charset="0"/>
                  </a:rPr>
                  <a:t> </a:t>
                </a:r>
                <a:r>
                  <a:rPr lang="en-AU" sz="8000" b="1" dirty="0" smtClean="0">
                    <a:latin typeface="Times New Roman" pitchFamily="18" charset="0"/>
                    <a:cs typeface="Times New Roman" pitchFamily="18" charset="0"/>
                  </a:rPr>
                  <a:t>Income:</a:t>
                </a:r>
                <a:r>
                  <a:rPr lang="en-AU" sz="8000" dirty="0" smtClean="0">
                    <a:latin typeface="Times New Roman" panose="02020603050405020304" pitchFamily="18" charset="0"/>
                    <a:cs typeface="Times New Roman" panose="02020603050405020304" pitchFamily="18" charset="0"/>
                  </a:rPr>
                  <a:t> </a:t>
                </a:r>
                <a:r>
                  <a:rPr lang="en-AU" sz="8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8000" i="1">
                            <a:latin typeface="Cambria Math"/>
                          </a:rPr>
                        </m:ctrlPr>
                      </m:sSubSupPr>
                      <m:e>
                        <m:r>
                          <a:rPr lang="en-AU" sz="8000" i="1">
                            <a:latin typeface="Cambria Math"/>
                          </a:rPr>
                          <m:t>𝑌</m:t>
                        </m:r>
                      </m:e>
                      <m:sub>
                        <m:r>
                          <a:rPr lang="en-AU" sz="8000" i="1">
                            <a:latin typeface="Cambria Math"/>
                          </a:rPr>
                          <m:t>𝑡</m:t>
                        </m:r>
                      </m:sub>
                      <m:sup/>
                    </m:sSubSup>
                    <m:r>
                      <a:rPr lang="en-AU" sz="8000" i="1">
                        <a:latin typeface="Cambria Math"/>
                      </a:rPr>
                      <m:t>=</m:t>
                    </m:r>
                    <m:sSubSup>
                      <m:sSubSupPr>
                        <m:ctrlPr>
                          <a:rPr lang="en-US" sz="8000" i="1">
                            <a:latin typeface="Cambria Math"/>
                          </a:rPr>
                        </m:ctrlPr>
                      </m:sSubSupPr>
                      <m:e>
                        <m:r>
                          <a:rPr lang="en-AU" sz="8000" i="1">
                            <a:latin typeface="Cambria Math"/>
                          </a:rPr>
                          <m:t>𝑤</m:t>
                        </m:r>
                      </m:e>
                      <m:sub>
                        <m:r>
                          <a:rPr lang="en-AU" sz="8000" i="1">
                            <a:latin typeface="Cambria Math"/>
                          </a:rPr>
                          <m:t>𝑡</m:t>
                        </m:r>
                      </m:sub>
                      <m:sup>
                        <m:r>
                          <a:rPr lang="en-AU" sz="8000" i="1">
                            <a:latin typeface="Cambria Math"/>
                          </a:rPr>
                          <m:t>𝑗</m:t>
                        </m:r>
                      </m:sup>
                    </m:sSubSup>
                    <m:sSubSup>
                      <m:sSubSupPr>
                        <m:ctrlPr>
                          <a:rPr lang="en-US" sz="8000" i="1">
                            <a:latin typeface="Cambria Math"/>
                          </a:rPr>
                        </m:ctrlPr>
                      </m:sSubSupPr>
                      <m:e>
                        <m:r>
                          <a:rPr lang="en-AU" sz="8000" i="1">
                            <a:latin typeface="Cambria Math"/>
                          </a:rPr>
                          <m:t>h</m:t>
                        </m:r>
                      </m:e>
                      <m:sub>
                        <m:r>
                          <a:rPr lang="en-AU" sz="8000" i="1">
                            <a:latin typeface="Cambria Math"/>
                          </a:rPr>
                          <m:t>𝑡</m:t>
                        </m:r>
                      </m:sub>
                      <m:sup>
                        <m:r>
                          <a:rPr lang="en-AU" sz="8000" i="1">
                            <a:latin typeface="Cambria Math"/>
                          </a:rPr>
                          <m:t>𝑗</m:t>
                        </m:r>
                      </m:sup>
                    </m:sSubSup>
                    <m:r>
                      <a:rPr lang="en-AU" sz="8000" i="1">
                        <a:latin typeface="Cambria Math"/>
                      </a:rPr>
                      <m:t>+(</m:t>
                    </m:r>
                    <m:sSub>
                      <m:sSubPr>
                        <m:ctrlPr>
                          <a:rPr lang="en-US" sz="8000" i="1">
                            <a:latin typeface="Cambria Math"/>
                          </a:rPr>
                        </m:ctrlPr>
                      </m:sSubPr>
                      <m:e>
                        <m:sSub>
                          <m:sSubPr>
                            <m:ctrlPr>
                              <a:rPr lang="en-US" sz="8000" i="1">
                                <a:latin typeface="Cambria Math"/>
                              </a:rPr>
                            </m:ctrlPr>
                          </m:sSubPr>
                          <m:e>
                            <m:r>
                              <a:rPr lang="en-AU" sz="8000" i="1">
                                <a:latin typeface="Cambria Math"/>
                              </a:rPr>
                              <m:t>𝑏</m:t>
                            </m:r>
                          </m:e>
                          <m:sub>
                            <m:r>
                              <a:rPr lang="en-AU" sz="8000" i="1">
                                <a:latin typeface="Cambria Math"/>
                              </a:rPr>
                              <m:t>𝑗</m:t>
                            </m:r>
                          </m:sub>
                        </m:sSub>
                        <m:r>
                          <a:rPr lang="en-AU" sz="8000" i="1">
                            <a:latin typeface="Cambria Math"/>
                          </a:rPr>
                          <m:t>+</m:t>
                        </m:r>
                        <m:r>
                          <a:rPr lang="en-AU" sz="8000" i="1">
                            <a:latin typeface="Cambria Math"/>
                          </a:rPr>
                          <m:t>𝑐𝑏𝐼</m:t>
                        </m:r>
                        <m:r>
                          <a:rPr lang="en-AU" sz="8000" i="1">
                            <a:latin typeface="Cambria Math"/>
                          </a:rPr>
                          <m:t>(</m:t>
                        </m:r>
                        <m:sSub>
                          <m:sSubPr>
                            <m:ctrlPr>
                              <a:rPr lang="en-US" sz="8000" i="1">
                                <a:latin typeface="Cambria Math"/>
                              </a:rPr>
                            </m:ctrlPr>
                          </m:sSubPr>
                          <m:e>
                            <m:r>
                              <a:rPr lang="en-AU" sz="8000" i="1">
                                <a:latin typeface="Cambria Math"/>
                              </a:rPr>
                              <m:t>𝑗</m:t>
                            </m:r>
                            <m:r>
                              <a:rPr lang="en-AU" sz="8000" i="1">
                                <a:latin typeface="Cambria Math"/>
                              </a:rPr>
                              <m:t>=</m:t>
                            </m:r>
                            <m:r>
                              <a:rPr lang="en-AU" sz="8000" i="1">
                                <a:latin typeface="Cambria Math"/>
                              </a:rPr>
                              <m:t>𝐹</m:t>
                            </m:r>
                            <m:r>
                              <a:rPr lang="en-AU" sz="8000" i="1">
                                <a:latin typeface="Cambria Math"/>
                              </a:rPr>
                              <m:t>,</m:t>
                            </m:r>
                            <m:r>
                              <a:rPr lang="en-AU" sz="8000" i="1">
                                <a:latin typeface="Cambria Math"/>
                              </a:rPr>
                              <m:t>𝑁</m:t>
                            </m:r>
                          </m:e>
                          <m:sub>
                            <m:r>
                              <a:rPr lang="en-AU" sz="8000" i="1">
                                <a:latin typeface="Cambria Math"/>
                              </a:rPr>
                              <m:t>𝑡</m:t>
                            </m:r>
                          </m:sub>
                        </m:sSub>
                        <m:r>
                          <a:rPr lang="en-AU" sz="8000" i="1">
                            <a:latin typeface="Cambria Math"/>
                          </a:rPr>
                          <m:t>&gt;0))</m:t>
                        </m:r>
                      </m:e>
                      <m:sub/>
                    </m:sSub>
                    <m:r>
                      <a:rPr lang="en-AU" sz="8000" i="1">
                        <a:latin typeface="Cambria Math"/>
                      </a:rPr>
                      <m:t>∙</m:t>
                    </m:r>
                    <m:r>
                      <a:rPr lang="en-AU" sz="8000" i="1">
                        <a:latin typeface="Cambria Math"/>
                      </a:rPr>
                      <m:t>𝐼</m:t>
                    </m:r>
                    <m:d>
                      <m:dPr>
                        <m:begChr m:val="["/>
                        <m:endChr m:val="]"/>
                        <m:ctrlPr>
                          <a:rPr lang="en-US" sz="8000" i="1">
                            <a:latin typeface="Cambria Math"/>
                          </a:rPr>
                        </m:ctrlPr>
                      </m:dPr>
                      <m:e>
                        <m:sSubSup>
                          <m:sSubSupPr>
                            <m:ctrlPr>
                              <a:rPr lang="en-US" sz="8000" i="1">
                                <a:latin typeface="Cambria Math"/>
                              </a:rPr>
                            </m:ctrlPr>
                          </m:sSubSupPr>
                          <m:e>
                            <m:r>
                              <a:rPr lang="en-AU" sz="8000" i="1">
                                <a:latin typeface="Cambria Math"/>
                              </a:rPr>
                              <m:t>h</m:t>
                            </m:r>
                          </m:e>
                          <m:sub>
                            <m:r>
                              <a:rPr lang="en-AU" sz="8000" i="1">
                                <a:latin typeface="Cambria Math"/>
                              </a:rPr>
                              <m:t>𝑡</m:t>
                            </m:r>
                          </m:sub>
                          <m:sup>
                            <m:r>
                              <a:rPr lang="en-AU" sz="8000" i="1">
                                <a:latin typeface="Cambria Math"/>
                              </a:rPr>
                              <m:t>𝑗</m:t>
                            </m:r>
                          </m:sup>
                        </m:sSubSup>
                        <m:r>
                          <a:rPr lang="en-AU" sz="8000" i="1">
                            <a:latin typeface="Cambria Math"/>
                          </a:rPr>
                          <m:t>=0</m:t>
                        </m:r>
                      </m:e>
                    </m:d>
                  </m:oMath>
                </a14:m>
                <a:r>
                  <a:rPr lang="en-AU" sz="8000" dirty="0">
                    <a:latin typeface="Times New Roman" panose="02020603050405020304" pitchFamily="18" charset="0"/>
                    <a:cs typeface="Times New Roman" panose="02020603050405020304" pitchFamily="18" charset="0"/>
                  </a:rPr>
                  <a:t> </a:t>
                </a:r>
                <a:endParaRPr lang="en-US" sz="8000" dirty="0">
                  <a:latin typeface="Times New Roman" panose="02020603050405020304" pitchFamily="18" charset="0"/>
                  <a:cs typeface="Times New Roman" panose="02020603050405020304" pitchFamily="18" charset="0"/>
                </a:endParaRPr>
              </a:p>
              <a:p>
                <a:pPr marL="109728" indent="0">
                  <a:lnSpc>
                    <a:spcPct val="170000"/>
                  </a:lnSpc>
                  <a:buNone/>
                </a:pPr>
                <a:r>
                  <a:rPr lang="en-AU" sz="8000" i="1" dirty="0" smtClean="0">
                    <a:latin typeface="Times New Roman" panose="02020603050405020304" pitchFamily="18" charset="0"/>
                    <a:cs typeface="Times New Roman" panose="02020603050405020304" pitchFamily="18" charset="0"/>
                  </a:rPr>
                  <a:t>                                                  </a:t>
                </a:r>
                <a:r>
                  <a:rPr lang="en-AU" sz="8000" i="1" dirty="0" err="1" smtClean="0">
                    <a:latin typeface="Times New Roman" panose="02020603050405020304" pitchFamily="18" charset="0"/>
                    <a:cs typeface="Times New Roman" panose="02020603050405020304" pitchFamily="18" charset="0"/>
                  </a:rPr>
                  <a:t>cb</a:t>
                </a:r>
                <a:r>
                  <a:rPr lang="en-AU" sz="8000" i="1" dirty="0" smtClean="0">
                    <a:latin typeface="Times New Roman" panose="02020603050405020304" pitchFamily="18" charset="0"/>
                    <a:cs typeface="Times New Roman" panose="02020603050405020304" pitchFamily="18" charset="0"/>
                  </a:rPr>
                  <a:t> –</a:t>
                </a:r>
                <a:r>
                  <a:rPr lang="en-AU" sz="8000" b="1" dirty="0" smtClean="0">
                    <a:latin typeface="Times New Roman" pitchFamily="18" charset="0"/>
                    <a:cs typeface="Times New Roman" pitchFamily="18" charset="0"/>
                  </a:rPr>
                  <a:t> </a:t>
                </a:r>
                <a:r>
                  <a:rPr lang="en-AU" sz="8000" dirty="0" smtClean="0">
                    <a:latin typeface="Times New Roman" panose="02020603050405020304" pitchFamily="18" charset="0"/>
                    <a:cs typeface="Times New Roman" panose="02020603050405020304" pitchFamily="18" charset="0"/>
                  </a:rPr>
                  <a:t>child benefit for single mothers</a:t>
                </a:r>
                <a:endParaRPr lang="en-AU" sz="8000" b="1" dirty="0" smtClean="0">
                  <a:latin typeface="Times New Roman" pitchFamily="18" charset="0"/>
                  <a:cs typeface="Times New Roman" pitchFamily="18" charset="0"/>
                </a:endParaRPr>
              </a:p>
              <a:p>
                <a:pPr marL="109728" indent="0">
                  <a:lnSpc>
                    <a:spcPct val="170000"/>
                  </a:lnSpc>
                  <a:buNone/>
                </a:pPr>
                <a:r>
                  <a:rPr lang="en-AU" sz="8000" b="1" dirty="0" smtClean="0">
                    <a:latin typeface="Times New Roman" pitchFamily="18" charset="0"/>
                    <a:cs typeface="Times New Roman" pitchFamily="18" charset="0"/>
                  </a:rPr>
                  <a:t>Budget </a:t>
                </a:r>
                <a:r>
                  <a:rPr lang="en-AU" sz="8000" b="1" dirty="0">
                    <a:latin typeface="Times New Roman" panose="02020603050405020304" pitchFamily="18" charset="0"/>
                    <a:cs typeface="Times New Roman" panose="02020603050405020304" pitchFamily="18" charset="0"/>
                  </a:rPr>
                  <a:t>constraint </a:t>
                </a:r>
                <a:r>
                  <a:rPr lang="en-AU" sz="8000" b="1" dirty="0" smtClean="0">
                    <a:latin typeface="Times New Roman" pitchFamily="18" charset="0"/>
                    <a:cs typeface="Times New Roman" pitchFamily="18" charset="0"/>
                  </a:rPr>
                  <a:t>      </a:t>
                </a:r>
                <a:r>
                  <a:rPr lang="en-AU" sz="8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8000" i="1">
                            <a:latin typeface="Cambria Math"/>
                          </a:rPr>
                        </m:ctrlPr>
                      </m:sSubSupPr>
                      <m:e>
                        <m:r>
                          <a:rPr lang="en-AU" sz="8000" i="1">
                            <a:latin typeface="Cambria Math"/>
                          </a:rPr>
                          <m:t>𝐶</m:t>
                        </m:r>
                      </m:e>
                      <m:sub>
                        <m:r>
                          <a:rPr lang="en-AU" sz="8000" i="1">
                            <a:latin typeface="Cambria Math"/>
                          </a:rPr>
                          <m:t>𝑡</m:t>
                        </m:r>
                      </m:sub>
                      <m:sup>
                        <m:r>
                          <a:rPr lang="en-AU" sz="8000" i="1">
                            <a:latin typeface="Cambria Math"/>
                          </a:rPr>
                          <m:t>𝑗</m:t>
                        </m:r>
                      </m:sup>
                    </m:sSubSup>
                    <m:r>
                      <a:rPr lang="en-AU" sz="8000" i="1">
                        <a:latin typeface="Cambria Math"/>
                      </a:rPr>
                      <m:t>=(1−</m:t>
                    </m:r>
                    <m:r>
                      <m:rPr>
                        <m:sty m:val="p"/>
                      </m:rPr>
                      <a:rPr lang="el-GR" sz="8000" i="1" smtClean="0">
                        <a:latin typeface="Cambria Math"/>
                      </a:rPr>
                      <m:t>θ</m:t>
                    </m:r>
                    <m:d>
                      <m:dPr>
                        <m:ctrlPr>
                          <a:rPr lang="en-US" sz="8000" i="1">
                            <a:latin typeface="Cambria Math"/>
                          </a:rPr>
                        </m:ctrlPr>
                      </m:dPr>
                      <m:e>
                        <m:sSub>
                          <m:sSubPr>
                            <m:ctrlPr>
                              <a:rPr lang="en-US" sz="8000" i="1">
                                <a:latin typeface="Cambria Math"/>
                              </a:rPr>
                            </m:ctrlPr>
                          </m:sSubPr>
                          <m:e>
                            <m:r>
                              <a:rPr lang="en-AU" sz="8000" i="1">
                                <a:latin typeface="Cambria Math"/>
                              </a:rPr>
                              <m:t>𝑁</m:t>
                            </m:r>
                          </m:e>
                          <m:sub>
                            <m:r>
                              <a:rPr lang="en-AU" sz="8000" i="1">
                                <a:latin typeface="Cambria Math"/>
                              </a:rPr>
                              <m:t>𝑡</m:t>
                            </m:r>
                          </m:sub>
                        </m:sSub>
                      </m:e>
                    </m:d>
                    <m:r>
                      <a:rPr lang="en-AU" sz="8000" i="1">
                        <a:latin typeface="Cambria Math"/>
                      </a:rPr>
                      <m:t>)</m:t>
                    </m:r>
                    <m:sSubSup>
                      <m:sSubSupPr>
                        <m:ctrlPr>
                          <a:rPr lang="en-US" sz="8000" i="1">
                            <a:latin typeface="Cambria Math"/>
                          </a:rPr>
                        </m:ctrlPr>
                      </m:sSubSupPr>
                      <m:e>
                        <m:r>
                          <a:rPr lang="en-AU" sz="8000" i="1">
                            <a:latin typeface="Cambria Math"/>
                          </a:rPr>
                          <m:t>𝑌</m:t>
                        </m:r>
                      </m:e>
                      <m:sub>
                        <m:r>
                          <a:rPr lang="en-AU" sz="8000" i="1">
                            <a:latin typeface="Cambria Math"/>
                          </a:rPr>
                          <m:t>𝑡</m:t>
                        </m:r>
                      </m:sub>
                      <m:sup/>
                    </m:sSubSup>
                  </m:oMath>
                </a14:m>
                <a:endParaRPr lang="en-US" sz="8000" dirty="0">
                  <a:latin typeface="Times New Roman" panose="02020603050405020304" pitchFamily="18" charset="0"/>
                  <a:cs typeface="Times New Roman" panose="02020603050405020304" pitchFamily="18" charset="0"/>
                </a:endParaRPr>
              </a:p>
              <a:p>
                <a:pPr marL="109728" indent="0">
                  <a:lnSpc>
                    <a:spcPct val="170000"/>
                  </a:lnSpc>
                  <a:buNone/>
                </a:pPr>
                <a:r>
                  <a:rPr lang="en-AU" sz="9600" dirty="0" smtClean="0">
                    <a:latin typeface="Times New Roman" panose="02020603050405020304" pitchFamily="18" charset="0"/>
                    <a:cs typeface="Times New Roman" panose="02020603050405020304" pitchFamily="18" charset="0"/>
                  </a:rPr>
                  <a:t> </a:t>
                </a:r>
                <a:endParaRPr lang="en-US" sz="6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7504" y="764704"/>
                <a:ext cx="8856984" cy="5328592"/>
              </a:xfrm>
              <a:blipFill rotWithShape="1">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51D1BCC-8D78-4931-8383-1492A443E39C}" type="slidenum">
              <a:rPr lang="en-CA" smtClean="0"/>
              <a:pPr/>
              <a:t>22</a:t>
            </a:fld>
            <a:endParaRPr lang="en-CA"/>
          </a:p>
        </p:txBody>
      </p:sp>
      <p:sp>
        <p:nvSpPr>
          <p:cNvPr id="3" name="Title 2"/>
          <p:cNvSpPr>
            <a:spLocks noGrp="1"/>
          </p:cNvSpPr>
          <p:nvPr>
            <p:ph type="title"/>
          </p:nvPr>
        </p:nvSpPr>
        <p:spPr>
          <a:xfrm>
            <a:off x="457200" y="116632"/>
            <a:ext cx="8229600" cy="936104"/>
          </a:xfrm>
        </p:spPr>
        <p:txBody>
          <a:bodyPr>
            <a:normAutofit/>
          </a:bodyPr>
          <a:lstStyle/>
          <a:p>
            <a:pPr algn="ctr"/>
            <a:r>
              <a:rPr lang="en-US" sz="3700" dirty="0" smtClean="0">
                <a:solidFill>
                  <a:schemeClr val="accent1"/>
                </a:solidFill>
                <a:effectLst>
                  <a:outerShdw blurRad="38100" dist="38100" dir="2700000" algn="tl">
                    <a:srgbClr val="000000">
                      <a:alpha val="43137"/>
                    </a:srgbClr>
                  </a:outerShdw>
                </a:effectLst>
              </a:rPr>
              <a:t>Value functions for singles</a:t>
            </a:r>
            <a:endParaRPr lang="en-US" sz="3700" dirty="0">
              <a:solidFill>
                <a:srgbClr val="0070C0"/>
              </a:solidFill>
              <a:effectLst>
                <a:outerShdw blurRad="38100" dist="38100" dir="2700000" algn="tl">
                  <a:srgbClr val="000000">
                    <a:alpha val="43137"/>
                  </a:srgbClr>
                </a:outerShdw>
              </a:effectLst>
            </a:endParaRPr>
          </a:p>
        </p:txBody>
      </p:sp>
      <p:sp>
        <p:nvSpPr>
          <p:cNvPr id="5" name="Oval 4"/>
          <p:cNvSpPr/>
          <p:nvPr/>
        </p:nvSpPr>
        <p:spPr>
          <a:xfrm>
            <a:off x="4427984" y="888840"/>
            <a:ext cx="648072" cy="648072"/>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Oval 5"/>
          <p:cNvSpPr/>
          <p:nvPr/>
        </p:nvSpPr>
        <p:spPr>
          <a:xfrm>
            <a:off x="4103948" y="2132856"/>
            <a:ext cx="648072" cy="648072"/>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Oval 6"/>
          <p:cNvSpPr/>
          <p:nvPr/>
        </p:nvSpPr>
        <p:spPr>
          <a:xfrm>
            <a:off x="1043608" y="3318825"/>
            <a:ext cx="432048" cy="432048"/>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Oval 7"/>
          <p:cNvSpPr/>
          <p:nvPr/>
        </p:nvSpPr>
        <p:spPr>
          <a:xfrm>
            <a:off x="3366447" y="3318825"/>
            <a:ext cx="432048" cy="432048"/>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16031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51520" y="980728"/>
                <a:ext cx="8784976" cy="5688632"/>
              </a:xfrm>
            </p:spPr>
            <p:txBody>
              <a:bodyPr>
                <a:noAutofit/>
              </a:bodyPr>
              <a:lstStyle/>
              <a:p>
                <a:pPr marL="109728" indent="0">
                  <a:lnSpc>
                    <a:spcPct val="160000"/>
                  </a:lnSpc>
                  <a:buNone/>
                </a:pPr>
                <a:r>
                  <a:rPr lang="en-AU" sz="2000" b="1" dirty="0" smtClean="0">
                    <a:latin typeface="Times New Roman" pitchFamily="18" charset="0"/>
                    <a:cs typeface="Times New Roman" pitchFamily="18" charset="0"/>
                  </a:rPr>
                  <a:t>Wage equation</a:t>
                </a:r>
                <a:r>
                  <a:rPr lang="en-A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109728" indent="0">
                  <a:lnSpc>
                    <a:spcPct val="160000"/>
                  </a:lnSpc>
                  <a:buNone/>
                </a:pPr>
                <a14:m>
                  <m:oMath xmlns:m="http://schemas.openxmlformats.org/officeDocument/2006/math">
                    <m:r>
                      <a:rPr lang="en-AU" sz="2000" i="1">
                        <a:latin typeface="Cambria Math"/>
                      </a:rPr>
                      <m:t>𝑙𝑛</m:t>
                    </m:r>
                    <m:sSubSup>
                      <m:sSubSupPr>
                        <m:ctrlPr>
                          <a:rPr lang="en-US" sz="2000" i="1">
                            <a:latin typeface="Cambria Math"/>
                          </a:rPr>
                        </m:ctrlPr>
                      </m:sSubSupPr>
                      <m:e>
                        <m:r>
                          <a:rPr lang="en-AU" sz="2000" i="1">
                            <a:latin typeface="Cambria Math"/>
                          </a:rPr>
                          <m:t>𝑤</m:t>
                        </m:r>
                      </m:e>
                      <m:sub>
                        <m:r>
                          <a:rPr lang="en-AU" sz="2000" i="1">
                            <a:latin typeface="Cambria Math"/>
                          </a:rPr>
                          <m:t>𝑡</m:t>
                        </m:r>
                      </m:sub>
                      <m:sup>
                        <m:r>
                          <a:rPr lang="en-AU" sz="2000" i="1">
                            <a:latin typeface="Cambria Math"/>
                          </a:rPr>
                          <m:t>𝑗</m:t>
                        </m:r>
                      </m:sup>
                    </m:sSubSup>
                    <m:r>
                      <a:rPr lang="en-AU" sz="2000" i="1">
                        <a:latin typeface="Cambria Math"/>
                      </a:rPr>
                      <m:t>=</m:t>
                    </m:r>
                    <m:sSub>
                      <m:sSubPr>
                        <m:ctrlPr>
                          <a:rPr lang="en-US" sz="2000" i="1">
                            <a:latin typeface="Cambria Math"/>
                          </a:rPr>
                        </m:ctrlPr>
                      </m:sSubPr>
                      <m:e>
                        <m:r>
                          <a:rPr lang="en-AU" sz="2000" i="1">
                            <a:latin typeface="Cambria Math"/>
                          </a:rPr>
                          <m:t>𝜔</m:t>
                        </m:r>
                      </m:e>
                      <m:sub>
                        <m:r>
                          <a:rPr lang="en-AU" sz="2000" i="1">
                            <a:latin typeface="Cambria Math"/>
                          </a:rPr>
                          <m:t>0</m:t>
                        </m:r>
                        <m:r>
                          <a:rPr lang="en-AU" sz="2000" i="1">
                            <a:latin typeface="Cambria Math"/>
                          </a:rPr>
                          <m:t>𝑗</m:t>
                        </m:r>
                      </m:sub>
                    </m:sSub>
                    <m:r>
                      <a:rPr lang="en-AU" sz="2000" i="1">
                        <a:latin typeface="Cambria Math"/>
                      </a:rPr>
                      <m:t>+</m:t>
                    </m:r>
                    <m:sSub>
                      <m:sSubPr>
                        <m:ctrlPr>
                          <a:rPr lang="en-US" sz="2000" i="1">
                            <a:latin typeface="Cambria Math"/>
                          </a:rPr>
                        </m:ctrlPr>
                      </m:sSubPr>
                      <m:e>
                        <m:r>
                          <a:rPr lang="en-AU" sz="2000" i="1">
                            <a:latin typeface="Cambria Math"/>
                          </a:rPr>
                          <m:t>𝜔</m:t>
                        </m:r>
                      </m:e>
                      <m:sub>
                        <m:r>
                          <a:rPr lang="en-AU" sz="2000" i="1">
                            <a:latin typeface="Cambria Math"/>
                          </a:rPr>
                          <m:t>1</m:t>
                        </m:r>
                        <m:r>
                          <a:rPr lang="en-AU" sz="2000" i="1">
                            <a:latin typeface="Cambria Math"/>
                          </a:rPr>
                          <m:t>𝑗</m:t>
                        </m:r>
                      </m:sub>
                    </m:sSub>
                    <m:sSub>
                      <m:sSubPr>
                        <m:ctrlPr>
                          <a:rPr lang="en-US" sz="2000" i="1">
                            <a:latin typeface="Cambria Math"/>
                          </a:rPr>
                        </m:ctrlPr>
                      </m:sSubPr>
                      <m:e>
                        <m:r>
                          <a:rPr lang="en-AU" sz="2000" i="1">
                            <a:latin typeface="Cambria Math"/>
                          </a:rPr>
                          <m:t>𝐸</m:t>
                        </m:r>
                      </m:e>
                      <m:sub>
                        <m:r>
                          <a:rPr lang="en-AU" sz="2000" i="1">
                            <a:latin typeface="Cambria Math"/>
                          </a:rPr>
                          <m:t>𝑗𝑡</m:t>
                        </m:r>
                      </m:sub>
                    </m:sSub>
                    <m:r>
                      <a:rPr lang="en-AU" sz="2000" i="1">
                        <a:latin typeface="Cambria Math"/>
                      </a:rPr>
                      <m:t>+</m:t>
                    </m:r>
                    <m:sSub>
                      <m:sSubPr>
                        <m:ctrlPr>
                          <a:rPr lang="en-US" sz="2000" i="1">
                            <a:latin typeface="Cambria Math"/>
                          </a:rPr>
                        </m:ctrlPr>
                      </m:sSubPr>
                      <m:e>
                        <m:r>
                          <a:rPr lang="en-AU" sz="2000" i="1">
                            <a:latin typeface="Cambria Math"/>
                          </a:rPr>
                          <m:t>𝜔</m:t>
                        </m:r>
                      </m:e>
                      <m:sub>
                        <m:r>
                          <a:rPr lang="en-AU" sz="2000" i="1">
                            <a:latin typeface="Cambria Math"/>
                          </a:rPr>
                          <m:t>2</m:t>
                        </m:r>
                        <m:r>
                          <a:rPr lang="en-AU" sz="2000" i="1">
                            <a:latin typeface="Cambria Math"/>
                          </a:rPr>
                          <m:t>𝑗</m:t>
                        </m:r>
                      </m:sub>
                    </m:sSub>
                    <m:sSub>
                      <m:sSubPr>
                        <m:ctrlPr>
                          <a:rPr lang="en-US" sz="2000" i="1">
                            <a:latin typeface="Cambria Math"/>
                          </a:rPr>
                        </m:ctrlPr>
                      </m:sSubPr>
                      <m:e>
                        <m:r>
                          <a:rPr lang="en-AU" sz="2000" i="1">
                            <a:latin typeface="Cambria Math"/>
                          </a:rPr>
                          <m:t>𝑋</m:t>
                        </m:r>
                      </m:e>
                      <m:sub>
                        <m:r>
                          <a:rPr lang="en-AU" sz="2000" i="1">
                            <a:latin typeface="Cambria Math"/>
                          </a:rPr>
                          <m:t>𝑗𝑡</m:t>
                        </m:r>
                      </m:sub>
                    </m:sSub>
                    <m:r>
                      <a:rPr lang="en-AU" sz="2000" i="1">
                        <a:latin typeface="Cambria Math"/>
                      </a:rPr>
                      <m:t>−</m:t>
                    </m:r>
                    <m:sSub>
                      <m:sSubPr>
                        <m:ctrlPr>
                          <a:rPr lang="en-US" sz="2000" i="1">
                            <a:latin typeface="Cambria Math"/>
                          </a:rPr>
                        </m:ctrlPr>
                      </m:sSubPr>
                      <m:e>
                        <m:r>
                          <a:rPr lang="en-AU" sz="2000" i="1">
                            <a:latin typeface="Cambria Math"/>
                          </a:rPr>
                          <m:t>𝜔</m:t>
                        </m:r>
                      </m:e>
                      <m:sub>
                        <m:r>
                          <a:rPr lang="en-AU" sz="2000" i="1">
                            <a:latin typeface="Cambria Math"/>
                          </a:rPr>
                          <m:t>3</m:t>
                        </m:r>
                        <m:r>
                          <a:rPr lang="en-AU" sz="2000" i="1">
                            <a:latin typeface="Cambria Math"/>
                          </a:rPr>
                          <m:t>𝑗</m:t>
                        </m:r>
                      </m:sub>
                    </m:sSub>
                    <m:sSubSup>
                      <m:sSubSupPr>
                        <m:ctrlPr>
                          <a:rPr lang="en-US" sz="2000" i="1">
                            <a:latin typeface="Cambria Math"/>
                          </a:rPr>
                        </m:ctrlPr>
                      </m:sSubSupPr>
                      <m:e>
                        <m:r>
                          <a:rPr lang="en-AU" sz="2000" i="1">
                            <a:latin typeface="Cambria Math"/>
                          </a:rPr>
                          <m:t>𝑋</m:t>
                        </m:r>
                      </m:e>
                      <m:sub>
                        <m:r>
                          <a:rPr lang="en-AU" sz="2000" i="1">
                            <a:latin typeface="Cambria Math"/>
                          </a:rPr>
                          <m:t>𝑗𝑡</m:t>
                        </m:r>
                      </m:sub>
                      <m:sup>
                        <m:r>
                          <a:rPr lang="en-AU" sz="2000" i="1">
                            <a:latin typeface="Cambria Math"/>
                          </a:rPr>
                          <m:t>2</m:t>
                        </m:r>
                      </m:sup>
                    </m:sSubSup>
                    <m:r>
                      <a:rPr lang="en-AU" sz="2000" i="1">
                        <a:latin typeface="Cambria Math"/>
                      </a:rPr>
                      <m:t>+</m:t>
                    </m:r>
                    <m:sSubSup>
                      <m:sSubSupPr>
                        <m:ctrlPr>
                          <a:rPr lang="en-US" sz="2000" i="1">
                            <a:latin typeface="Cambria Math"/>
                          </a:rPr>
                        </m:ctrlPr>
                      </m:sSubSupPr>
                      <m:e>
                        <m:r>
                          <a:rPr lang="en-AU" sz="2000" i="1">
                            <a:latin typeface="Cambria Math"/>
                          </a:rPr>
                          <m:t>𝜀</m:t>
                        </m:r>
                      </m:e>
                      <m:sub>
                        <m:r>
                          <a:rPr lang="en-AU" sz="2000" i="1">
                            <a:latin typeface="Cambria Math"/>
                          </a:rPr>
                          <m:t>𝑗𝑡</m:t>
                        </m:r>
                      </m:sub>
                      <m:sup>
                        <m:r>
                          <a:rPr lang="en-AU" sz="2000" i="1">
                            <a:latin typeface="Cambria Math"/>
                          </a:rPr>
                          <m:t>𝑊</m:t>
                        </m:r>
                      </m:sup>
                    </m:sSubSup>
                  </m:oMath>
                </a14:m>
                <a:r>
                  <a:rPr lang="en-AU" sz="2000" dirty="0">
                    <a:latin typeface="Times New Roman" panose="02020603050405020304" pitchFamily="18" charset="0"/>
                    <a:cs typeface="Times New Roman" panose="02020603050405020304" pitchFamily="18" charset="0"/>
                  </a:rPr>
                  <a:t>  </a:t>
                </a:r>
                <a:r>
                  <a:rPr lang="en-AU" sz="2000" dirty="0" smtClean="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sz="2000" i="1">
                            <a:latin typeface="Cambria Math"/>
                          </a:rPr>
                        </m:ctrlPr>
                      </m:sSubSupPr>
                      <m:e>
                        <m:r>
                          <a:rPr lang="en-AU" sz="2000" i="1">
                            <a:latin typeface="Cambria Math"/>
                          </a:rPr>
                          <m:t>𝜀</m:t>
                        </m:r>
                      </m:e>
                      <m:sub>
                        <m:r>
                          <a:rPr lang="en-AU" sz="2000" i="1">
                            <a:latin typeface="Cambria Math"/>
                          </a:rPr>
                          <m:t>𝑗𝑡</m:t>
                        </m:r>
                      </m:sub>
                      <m:sup>
                        <m:r>
                          <a:rPr lang="en-AU" sz="2000" i="1">
                            <a:latin typeface="Cambria Math"/>
                          </a:rPr>
                          <m:t>𝑊</m:t>
                        </m:r>
                      </m:sup>
                    </m:sSubSup>
                    <m:r>
                      <a:rPr lang="en-AU" sz="2000" i="1">
                        <a:latin typeface="Cambria Math"/>
                      </a:rPr>
                      <m:t>~</m:t>
                    </m:r>
                    <m:r>
                      <a:rPr lang="en-AU" sz="2000" i="1">
                        <a:latin typeface="Cambria Math"/>
                      </a:rPr>
                      <m:t>𝑖𝑖𝑑𝑁</m:t>
                    </m:r>
                    <m:r>
                      <a:rPr lang="en-AU" sz="2000" i="1">
                        <a:latin typeface="Cambria Math"/>
                      </a:rPr>
                      <m:t>(</m:t>
                    </m:r>
                    <m:r>
                      <a:rPr lang="en-AU" sz="2000" i="1">
                        <a:latin typeface="Cambria Math"/>
                      </a:rPr>
                      <m:t>0</m:t>
                    </m:r>
                    <m:r>
                      <a:rPr lang="en-AU" sz="2000" i="1">
                        <a:latin typeface="Cambria Math"/>
                      </a:rPr>
                      <m:t>,</m:t>
                    </m:r>
                    <m:sSubSup>
                      <m:sSubSupPr>
                        <m:ctrlPr>
                          <a:rPr lang="en-US" sz="2000" i="1">
                            <a:latin typeface="Cambria Math"/>
                          </a:rPr>
                        </m:ctrlPr>
                      </m:sSubSupPr>
                      <m:e>
                        <m:r>
                          <a:rPr lang="en-AU" sz="2000" i="1">
                            <a:latin typeface="Cambria Math"/>
                          </a:rPr>
                          <m:t>𝜎</m:t>
                        </m:r>
                      </m:e>
                      <m:sub>
                        <m:r>
                          <a:rPr lang="en-AU" sz="2000" i="1">
                            <a:latin typeface="Cambria Math"/>
                          </a:rPr>
                          <m:t>𝜀</m:t>
                        </m:r>
                      </m:sub>
                      <m:sup>
                        <m:r>
                          <a:rPr lang="en-AU" sz="2000" i="1">
                            <a:latin typeface="Cambria Math"/>
                          </a:rPr>
                          <m:t>𝑊</m:t>
                        </m:r>
                      </m:sup>
                    </m:sSubSup>
                    <m:r>
                      <a:rPr lang="en-AU" sz="2000" i="1">
                        <a:latin typeface="Cambria Math"/>
                      </a:rPr>
                      <m:t>)</m:t>
                    </m:r>
                  </m:oMath>
                </a14:m>
                <a:r>
                  <a:rPr lang="en-AU" sz="2000" dirty="0">
                    <a:latin typeface="Times New Roman" panose="02020603050405020304" pitchFamily="18" charset="0"/>
                    <a:cs typeface="Times New Roman" panose="02020603050405020304" pitchFamily="18" charset="0"/>
                  </a:rPr>
                  <a:t> </a:t>
                </a:r>
                <a:endParaRPr lang="en-AU" sz="2000" i="1" dirty="0">
                  <a:latin typeface="Times New Roman" pitchFamily="18" charset="0"/>
                  <a:cs typeface="Times New Roman" pitchFamily="18" charset="0"/>
                </a:endParaRPr>
              </a:p>
              <a:p>
                <a:pPr marL="109728" indent="0">
                  <a:lnSpc>
                    <a:spcPct val="160000"/>
                  </a:lnSpc>
                  <a:buNone/>
                </a:pPr>
                <a:r>
                  <a:rPr lang="en-AU" sz="2000" i="1" dirty="0" err="1" smtClean="0">
                    <a:latin typeface="Times New Roman" pitchFamily="18" charset="0"/>
                    <a:cs typeface="Times New Roman" pitchFamily="18" charset="0"/>
                  </a:rPr>
                  <a:t>E</a:t>
                </a:r>
                <a:r>
                  <a:rPr lang="en-AU" sz="2000" i="1" baseline="-25000" dirty="0" err="1" smtClean="0">
                    <a:latin typeface="Times New Roman" pitchFamily="18" charset="0"/>
                    <a:cs typeface="Times New Roman" pitchFamily="18" charset="0"/>
                  </a:rPr>
                  <a:t>jt</a:t>
                </a:r>
                <a:r>
                  <a:rPr lang="en-AU" sz="2000" dirty="0" smtClean="0">
                    <a:latin typeface="Times New Roman" pitchFamily="18" charset="0"/>
                    <a:cs typeface="Times New Roman" pitchFamily="18" charset="0"/>
                  </a:rPr>
                  <a:t> = </a:t>
                </a:r>
                <a:r>
                  <a:rPr lang="en-AU" sz="2000" dirty="0">
                    <a:latin typeface="Times New Roman" pitchFamily="18" charset="0"/>
                    <a:cs typeface="Times New Roman" pitchFamily="18" charset="0"/>
                  </a:rPr>
                  <a:t>education </a:t>
                </a:r>
                <a:r>
                  <a:rPr lang="en-AU" sz="2000" dirty="0" smtClean="0">
                    <a:latin typeface="Times New Roman" pitchFamily="18" charset="0"/>
                    <a:cs typeface="Times New Roman" pitchFamily="18" charset="0"/>
                  </a:rPr>
                  <a:t>(5 levels);</a:t>
                </a:r>
              </a:p>
              <a:p>
                <a:pPr marL="109728" indent="0">
                  <a:lnSpc>
                    <a:spcPct val="160000"/>
                  </a:lnSpc>
                  <a:buNone/>
                </a:pPr>
                <a:r>
                  <a:rPr lang="en-AU" sz="2000" i="1" dirty="0" err="1" smtClean="0">
                    <a:latin typeface="Times New Roman" pitchFamily="18" charset="0"/>
                    <a:cs typeface="Times New Roman" pitchFamily="18" charset="0"/>
                  </a:rPr>
                  <a:t>X</a:t>
                </a:r>
                <a:r>
                  <a:rPr lang="en-AU" sz="2000" i="1" baseline="-25000" dirty="0" err="1" smtClean="0">
                    <a:latin typeface="Times New Roman" pitchFamily="18" charset="0"/>
                    <a:cs typeface="Times New Roman" pitchFamily="18" charset="0"/>
                  </a:rPr>
                  <a:t>jt</a:t>
                </a:r>
                <a:r>
                  <a:rPr lang="en-AU" sz="2000" dirty="0" smtClean="0">
                    <a:latin typeface="Times New Roman" pitchFamily="18" charset="0"/>
                    <a:cs typeface="Times New Roman" pitchFamily="18" charset="0"/>
                  </a:rPr>
                  <a:t> = </a:t>
                </a:r>
                <a:r>
                  <a:rPr lang="en-AU" sz="2000" dirty="0">
                    <a:latin typeface="Times New Roman" pitchFamily="18" charset="0"/>
                    <a:cs typeface="Times New Roman" pitchFamily="18" charset="0"/>
                  </a:rPr>
                  <a:t>work experience (years); </a:t>
                </a:r>
                <a:endParaRPr lang="en-AU" sz="2000" dirty="0" smtClean="0">
                  <a:latin typeface="Times New Roman" pitchFamily="18" charset="0"/>
                  <a:cs typeface="Times New Roman" pitchFamily="18" charset="0"/>
                </a:endParaRPr>
              </a:p>
              <a:p>
                <a:pPr marL="109728" indent="0">
                  <a:lnSpc>
                    <a:spcPct val="160000"/>
                  </a:lnSpc>
                  <a:buNone/>
                </a:pPr>
                <a14:m>
                  <m:oMath xmlns:m="http://schemas.openxmlformats.org/officeDocument/2006/math">
                    <m:sSubSup>
                      <m:sSubSupPr>
                        <m:ctrlPr>
                          <a:rPr lang="en-US" sz="2000" i="1" smtClean="0">
                            <a:solidFill>
                              <a:srgbClr val="FF0000"/>
                            </a:solidFill>
                            <a:latin typeface="Cambria Math"/>
                          </a:rPr>
                        </m:ctrlPr>
                      </m:sSubSupPr>
                      <m:e>
                        <m:r>
                          <a:rPr lang="en-AU" sz="2000" i="1">
                            <a:solidFill>
                              <a:srgbClr val="FF0000"/>
                            </a:solidFill>
                            <a:latin typeface="Cambria Math"/>
                          </a:rPr>
                          <m:t>𝜀</m:t>
                        </m:r>
                      </m:e>
                      <m:sub>
                        <m:r>
                          <a:rPr lang="en-AU" sz="2000" i="1">
                            <a:solidFill>
                              <a:srgbClr val="FF0000"/>
                            </a:solidFill>
                            <a:latin typeface="Cambria Math"/>
                          </a:rPr>
                          <m:t>𝑗𝑡</m:t>
                        </m:r>
                      </m:sub>
                      <m:sup>
                        <m:r>
                          <a:rPr lang="en-AU" sz="2000" i="1">
                            <a:solidFill>
                              <a:srgbClr val="FF0000"/>
                            </a:solidFill>
                            <a:latin typeface="Cambria Math"/>
                          </a:rPr>
                          <m:t>𝑊</m:t>
                        </m:r>
                      </m:sup>
                    </m:sSubSup>
                  </m:oMath>
                </a14:m>
                <a:r>
                  <a:rPr lang="en-AU" sz="2000" dirty="0">
                    <a:solidFill>
                      <a:srgbClr val="FF0000"/>
                    </a:solidFill>
                    <a:latin typeface="Times New Roman" pitchFamily="18" charset="0"/>
                    <a:cs typeface="Times New Roman" pitchFamily="18" charset="0"/>
                  </a:rPr>
                  <a:t> has </a:t>
                </a:r>
                <a:r>
                  <a:rPr lang="en-AU" sz="2000" dirty="0" smtClean="0">
                    <a:solidFill>
                      <a:srgbClr val="FF0000"/>
                    </a:solidFill>
                    <a:latin typeface="Times New Roman" pitchFamily="18" charset="0"/>
                    <a:cs typeface="Times New Roman" pitchFamily="18" charset="0"/>
                  </a:rPr>
                  <a:t>permanent and transitory elements: </a:t>
                </a:r>
                <a14:m>
                  <m:oMath xmlns:m="http://schemas.openxmlformats.org/officeDocument/2006/math">
                    <m:sSubSup>
                      <m:sSubSupPr>
                        <m:ctrlPr>
                          <a:rPr lang="en-US" sz="2000" i="1">
                            <a:latin typeface="Cambria Math"/>
                          </a:rPr>
                        </m:ctrlPr>
                      </m:sSubSupPr>
                      <m:e>
                        <m:r>
                          <a:rPr lang="en-AU" sz="2000" i="1">
                            <a:latin typeface="Cambria Math"/>
                          </a:rPr>
                          <m:t>𝜀</m:t>
                        </m:r>
                      </m:e>
                      <m:sub>
                        <m:r>
                          <a:rPr lang="en-AU" sz="2000" i="1">
                            <a:latin typeface="Cambria Math"/>
                          </a:rPr>
                          <m:t>𝑗𝑡</m:t>
                        </m:r>
                      </m:sub>
                      <m:sup>
                        <m:r>
                          <a:rPr lang="en-AU" sz="2000" i="1">
                            <a:latin typeface="Cambria Math"/>
                          </a:rPr>
                          <m:t>𝑊</m:t>
                        </m:r>
                      </m:sup>
                    </m:sSubSup>
                    <m:r>
                      <a:rPr lang="en-AU" sz="2000" i="1">
                        <a:latin typeface="Cambria Math"/>
                      </a:rPr>
                      <m:t>=</m:t>
                    </m:r>
                    <m:sSubSup>
                      <m:sSubSupPr>
                        <m:ctrlPr>
                          <a:rPr lang="en-US" sz="2000" i="1">
                            <a:latin typeface="Cambria Math"/>
                          </a:rPr>
                        </m:ctrlPr>
                      </m:sSubSupPr>
                      <m:e>
                        <m:acc>
                          <m:accPr>
                            <m:chr m:val="̅"/>
                            <m:ctrlPr>
                              <a:rPr lang="en-US" sz="2000" i="1" smtClean="0">
                                <a:latin typeface="Cambria Math"/>
                              </a:rPr>
                            </m:ctrlPr>
                          </m:accPr>
                          <m:e>
                            <m:r>
                              <a:rPr lang="en-US" sz="2000" i="1" smtClean="0">
                                <a:latin typeface="Cambria Math"/>
                                <a:ea typeface="Cambria Math"/>
                              </a:rPr>
                              <m:t>𝜀</m:t>
                            </m:r>
                          </m:e>
                        </m:acc>
                      </m:e>
                      <m:sub>
                        <m:r>
                          <a:rPr lang="en-AU" sz="2000" i="1">
                            <a:latin typeface="Cambria Math"/>
                          </a:rPr>
                          <m:t>𝑗</m:t>
                        </m:r>
                      </m:sub>
                      <m:sup/>
                    </m:sSubSup>
                    <m:r>
                      <a:rPr lang="en-AU" sz="2000" i="1">
                        <a:latin typeface="Cambria Math"/>
                      </a:rPr>
                      <m:t>(</m:t>
                    </m:r>
                    <m:sSub>
                      <m:sSubPr>
                        <m:ctrlPr>
                          <a:rPr lang="en-US" sz="2000" i="1">
                            <a:latin typeface="Cambria Math"/>
                          </a:rPr>
                        </m:ctrlPr>
                      </m:sSubPr>
                      <m:e>
                        <m:r>
                          <a:rPr lang="en-AU" sz="2000" i="1">
                            <a:latin typeface="Cambria Math"/>
                          </a:rPr>
                          <m:t>𝑃𝐸</m:t>
                        </m:r>
                      </m:e>
                      <m:sub>
                        <m:r>
                          <a:rPr lang="en-AU" sz="2000" i="1">
                            <a:latin typeface="Cambria Math"/>
                          </a:rPr>
                          <m:t>𝑗</m:t>
                        </m:r>
                      </m:sub>
                    </m:sSub>
                    <m:r>
                      <a:rPr lang="en-AU" sz="2000" i="1">
                        <a:latin typeface="Cambria Math"/>
                      </a:rPr>
                      <m:t>)+</m:t>
                    </m:r>
                    <m:sSubSup>
                      <m:sSubSupPr>
                        <m:ctrlPr>
                          <a:rPr lang="en-US" sz="2000" i="1">
                            <a:latin typeface="Cambria Math"/>
                          </a:rPr>
                        </m:ctrlPr>
                      </m:sSubSupPr>
                      <m:e>
                        <m:acc>
                          <m:accPr>
                            <m:chr m:val="̃"/>
                            <m:ctrlPr>
                              <a:rPr lang="en-US" sz="2000" i="1">
                                <a:latin typeface="Cambria Math"/>
                              </a:rPr>
                            </m:ctrlPr>
                          </m:accPr>
                          <m:e>
                            <m:r>
                              <a:rPr lang="en-AU" sz="2000" i="1">
                                <a:latin typeface="Cambria Math"/>
                              </a:rPr>
                              <m:t>𝜀</m:t>
                            </m:r>
                          </m:e>
                        </m:acc>
                      </m:e>
                      <m:sub>
                        <m:r>
                          <a:rPr lang="en-AU" sz="2000" i="1">
                            <a:latin typeface="Cambria Math"/>
                          </a:rPr>
                          <m:t>𝑗𝑡</m:t>
                        </m:r>
                      </m:sub>
                      <m:sup/>
                    </m:sSubSup>
                  </m:oMath>
                </a14:m>
                <a:endParaRPr lang="en-AU" sz="2000" dirty="0" smtClean="0">
                  <a:latin typeface="Times New Roman" pitchFamily="18" charset="0"/>
                  <a:cs typeface="Times New Roman" pitchFamily="18" charset="0"/>
                </a:endParaRPr>
              </a:p>
              <a:p>
                <a:pPr marL="109728" indent="0">
                  <a:lnSpc>
                    <a:spcPct val="160000"/>
                  </a:lnSpc>
                  <a:buNone/>
                </a:pPr>
                <a14:m>
                  <m:oMath xmlns:m="http://schemas.openxmlformats.org/officeDocument/2006/math">
                    <m:sSubSup>
                      <m:sSubSupPr>
                        <m:ctrlPr>
                          <a:rPr lang="en-US" sz="2000" i="1">
                            <a:latin typeface="Cambria Math"/>
                          </a:rPr>
                        </m:ctrlPr>
                      </m:sSubSupPr>
                      <m:e>
                        <m:acc>
                          <m:accPr>
                            <m:chr m:val="̅"/>
                            <m:ctrlPr>
                              <a:rPr lang="en-US" sz="2000" i="1">
                                <a:latin typeface="Cambria Math"/>
                              </a:rPr>
                            </m:ctrlPr>
                          </m:accPr>
                          <m:e>
                            <m:r>
                              <a:rPr lang="en-US" sz="2000" i="1">
                                <a:latin typeface="Cambria Math"/>
                                <a:ea typeface="Cambria Math"/>
                              </a:rPr>
                              <m:t>𝜀</m:t>
                            </m:r>
                          </m:e>
                        </m:acc>
                      </m:e>
                      <m:sub>
                        <m:r>
                          <a:rPr lang="en-AU" sz="2000" i="1">
                            <a:latin typeface="Cambria Math"/>
                          </a:rPr>
                          <m:t>𝑗</m:t>
                        </m:r>
                      </m:sub>
                      <m:sup/>
                    </m:sSubSup>
                    <m:r>
                      <a:rPr lang="en-AU" sz="2000" i="1">
                        <a:latin typeface="Cambria Math"/>
                      </a:rPr>
                      <m:t>(</m:t>
                    </m:r>
                    <m:sSub>
                      <m:sSubPr>
                        <m:ctrlPr>
                          <a:rPr lang="en-US" sz="2000" i="1">
                            <a:latin typeface="Cambria Math"/>
                          </a:rPr>
                        </m:ctrlPr>
                      </m:sSubPr>
                      <m:e>
                        <m:r>
                          <a:rPr lang="en-AU" sz="2000" i="1">
                            <a:latin typeface="Cambria Math"/>
                          </a:rPr>
                          <m:t>𝑃𝐸</m:t>
                        </m:r>
                      </m:e>
                      <m:sub>
                        <m:r>
                          <a:rPr lang="en-AU" sz="2000" i="1">
                            <a:latin typeface="Cambria Math"/>
                          </a:rPr>
                          <m:t>𝑗</m:t>
                        </m:r>
                      </m:sub>
                    </m:sSub>
                    <m:r>
                      <a:rPr lang="en-AU" sz="2000" i="1">
                        <a:latin typeface="Cambria Math"/>
                      </a:rPr>
                      <m:t>)</m:t>
                    </m:r>
                  </m:oMath>
                </a14:m>
                <a:r>
                  <a:rPr lang="en-AU" sz="2000" dirty="0" smtClean="0">
                    <a:latin typeface="Times New Roman" pitchFamily="18" charset="0"/>
                    <a:cs typeface="Times New Roman" pitchFamily="18" charset="0"/>
                  </a:rPr>
                  <a:t>= </a:t>
                </a:r>
                <a:r>
                  <a:rPr lang="en-AU" sz="2000" dirty="0">
                    <a:latin typeface="Times New Roman" pitchFamily="18" charset="0"/>
                    <a:cs typeface="Times New Roman" pitchFamily="18" charset="0"/>
                  </a:rPr>
                  <a:t>the person’s skill </a:t>
                </a:r>
                <a:r>
                  <a:rPr lang="en-AU" sz="2000" dirty="0" smtClean="0">
                    <a:latin typeface="Times New Roman" pitchFamily="18" charset="0"/>
                    <a:cs typeface="Times New Roman" pitchFamily="18" charset="0"/>
                  </a:rPr>
                  <a:t>endowment; function of parents education.</a:t>
                </a:r>
                <a:endParaRPr lang="en-US" sz="2000" dirty="0">
                  <a:latin typeface="Times New Roman" pitchFamily="18" charset="0"/>
                  <a:cs typeface="Times New Roman" pitchFamily="18" charset="0"/>
                </a:endParaRPr>
              </a:p>
              <a:p>
                <a:pPr marL="109728" indent="0">
                  <a:lnSpc>
                    <a:spcPct val="160000"/>
                  </a:lnSpc>
                  <a:buNone/>
                </a:pPr>
                <a:r>
                  <a:rPr lang="en-AU" sz="2000" b="1" dirty="0" smtClean="0">
                    <a:latin typeface="Times New Roman" pitchFamily="18" charset="0"/>
                    <a:cs typeface="Times New Roman" pitchFamily="18" charset="0"/>
                  </a:rPr>
                  <a:t>Job </a:t>
                </a:r>
                <a:r>
                  <a:rPr lang="en-AU" sz="2000" b="1" dirty="0">
                    <a:latin typeface="Times New Roman" pitchFamily="18" charset="0"/>
                    <a:cs typeface="Times New Roman" pitchFamily="18" charset="0"/>
                  </a:rPr>
                  <a:t>offers</a:t>
                </a:r>
                <a:r>
                  <a:rPr lang="en-AU" sz="2000" dirty="0">
                    <a:latin typeface="Times New Roman" pitchFamily="18" charset="0"/>
                    <a:cs typeface="Times New Roman" pitchFamily="18" charset="0"/>
                  </a:rPr>
                  <a:t>: each period (year) a person receives a job offer with a probability </a:t>
                </a:r>
                <a:r>
                  <a:rPr lang="en-AU" sz="2000" dirty="0" smtClean="0">
                    <a:latin typeface="Times New Roman" pitchFamily="18" charset="0"/>
                    <a:cs typeface="Times New Roman" pitchFamily="18" charset="0"/>
                  </a:rPr>
                  <a:t>depending </a:t>
                </a:r>
                <a:r>
                  <a:rPr lang="en-AU" sz="2000" dirty="0">
                    <a:latin typeface="Times New Roman" pitchFamily="18" charset="0"/>
                    <a:cs typeface="Times New Roman" pitchFamily="18" charset="0"/>
                  </a:rPr>
                  <a:t>on previous period employment, </a:t>
                </a:r>
                <a:r>
                  <a:rPr lang="en-AU" sz="2000" i="1" dirty="0" err="1">
                    <a:latin typeface="Times New Roman" pitchFamily="18" charset="0"/>
                    <a:cs typeface="Times New Roman" pitchFamily="18" charset="0"/>
                  </a:rPr>
                  <a:t>E</a:t>
                </a:r>
                <a:r>
                  <a:rPr lang="en-AU" sz="2000" i="1" baseline="-25000" dirty="0" err="1">
                    <a:latin typeface="Times New Roman" pitchFamily="18" charset="0"/>
                    <a:cs typeface="Times New Roman" pitchFamily="18" charset="0"/>
                  </a:rPr>
                  <a:t>jt</a:t>
                </a:r>
                <a:r>
                  <a:rPr lang="en-AU" sz="2000" dirty="0">
                    <a:latin typeface="Times New Roman" pitchFamily="18" charset="0"/>
                    <a:cs typeface="Times New Roman" pitchFamily="18" charset="0"/>
                  </a:rPr>
                  <a:t> </a:t>
                </a:r>
                <a:r>
                  <a:rPr lang="en-AU" sz="2000" dirty="0" smtClean="0">
                    <a:latin typeface="Times New Roman" pitchFamily="18" charset="0"/>
                    <a:cs typeface="Times New Roman" pitchFamily="18" charset="0"/>
                  </a:rPr>
                  <a:t>; </a:t>
                </a:r>
                <a:r>
                  <a:rPr lang="en-AU" sz="2000" i="1" dirty="0" err="1" smtClean="0">
                    <a:latin typeface="Times New Roman" pitchFamily="18" charset="0"/>
                    <a:cs typeface="Times New Roman" pitchFamily="18" charset="0"/>
                  </a:rPr>
                  <a:t>X</a:t>
                </a:r>
                <a:r>
                  <a:rPr lang="en-AU" sz="2000" i="1" baseline="-25000" dirty="0" err="1" smtClean="0">
                    <a:latin typeface="Times New Roman" pitchFamily="18" charset="0"/>
                    <a:cs typeface="Times New Roman" pitchFamily="18" charset="0"/>
                  </a:rPr>
                  <a:t>jt</a:t>
                </a:r>
                <a:r>
                  <a:rPr lang="en-AU" sz="2000" dirty="0" smtClean="0">
                    <a:latin typeface="Times New Roman" pitchFamily="18" charset="0"/>
                    <a:cs typeface="Times New Roman" pitchFamily="18" charset="0"/>
                  </a:rPr>
                  <a:t> - </a:t>
                </a:r>
                <a:r>
                  <a:rPr lang="en-AU" sz="2000" dirty="0">
                    <a:latin typeface="Times New Roman" pitchFamily="18" charset="0"/>
                    <a:cs typeface="Times New Roman" pitchFamily="18" charset="0"/>
                  </a:rPr>
                  <a:t>standard </a:t>
                </a:r>
                <a:r>
                  <a:rPr lang="en-AU" sz="2000" dirty="0" err="1">
                    <a:latin typeface="Times New Roman" pitchFamily="18" charset="0"/>
                    <a:cs typeface="Times New Roman" pitchFamily="18" charset="0"/>
                  </a:rPr>
                  <a:t>logit</a:t>
                </a:r>
                <a:r>
                  <a:rPr lang="en-AU" sz="2000" dirty="0">
                    <a:latin typeface="Times New Roman" pitchFamily="18" charset="0"/>
                    <a:cs typeface="Times New Roman" pitchFamily="18" charset="0"/>
                  </a:rPr>
                  <a:t> function.</a:t>
                </a:r>
                <a:endParaRPr lang="en-US" sz="2000" dirty="0">
                  <a:latin typeface="Times New Roman" pitchFamily="18" charset="0"/>
                  <a:cs typeface="Times New Roman" pitchFamily="18" charset="0"/>
                </a:endParaRPr>
              </a:p>
              <a:p>
                <a:endParaRPr lang="en-US"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51520" y="980728"/>
                <a:ext cx="8784976" cy="5688632"/>
              </a:xfrm>
              <a:blipFill rotWithShape="1">
                <a:blip r:embed="rId3"/>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251D1BCC-8D78-4931-8383-1492A443E39C}" type="slidenum">
              <a:rPr lang="en-CA" smtClean="0"/>
              <a:pPr/>
              <a:t>23</a:t>
            </a:fld>
            <a:endParaRPr lang="en-CA"/>
          </a:p>
        </p:txBody>
      </p:sp>
      <p:sp>
        <p:nvSpPr>
          <p:cNvPr id="3" name="Title 2"/>
          <p:cNvSpPr>
            <a:spLocks noGrp="1"/>
          </p:cNvSpPr>
          <p:nvPr>
            <p:ph type="title"/>
          </p:nvPr>
        </p:nvSpPr>
        <p:spPr>
          <a:xfrm>
            <a:off x="457200" y="116632"/>
            <a:ext cx="8229600" cy="1008112"/>
          </a:xfrm>
        </p:spPr>
        <p:txBody>
          <a:bodyPr>
            <a:normAutofit/>
          </a:bodyPr>
          <a:lstStyle/>
          <a:p>
            <a:pPr algn="ctr"/>
            <a:r>
              <a:rPr lang="en-US" sz="3700" dirty="0" smtClean="0">
                <a:solidFill>
                  <a:schemeClr val="accent1"/>
                </a:solidFill>
                <a:effectLst>
                  <a:outerShdw blurRad="38100" dist="38100" dir="2700000" algn="tl">
                    <a:srgbClr val="000000">
                      <a:alpha val="43137"/>
                    </a:srgbClr>
                  </a:outerShdw>
                </a:effectLst>
              </a:rPr>
              <a:t>Labor market</a:t>
            </a:r>
            <a:endParaRPr lang="en-US" sz="37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9680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43508" y="836712"/>
                <a:ext cx="8856984" cy="5904656"/>
              </a:xfrm>
            </p:spPr>
            <p:txBody>
              <a:bodyPr>
                <a:normAutofit/>
              </a:bodyPr>
              <a:lstStyle/>
              <a:p>
                <a:pPr marL="109728" indent="0">
                  <a:lnSpc>
                    <a:spcPct val="150000"/>
                  </a:lnSpc>
                  <a:buNone/>
                </a:pPr>
                <a:r>
                  <a:rPr lang="en-AU" sz="2400" dirty="0" smtClean="0">
                    <a:latin typeface="Times New Roman" pitchFamily="18" charset="0"/>
                    <a:cs typeface="Times New Roman" pitchFamily="18" charset="0"/>
                  </a:rPr>
                  <a:t>1. </a:t>
                </a:r>
                <a:r>
                  <a:rPr lang="en-AU" sz="2000" dirty="0" smtClean="0">
                    <a:latin typeface="Times New Roman" pitchFamily="18" charset="0"/>
                    <a:cs typeface="Times New Roman" pitchFamily="18" charset="0"/>
                  </a:rPr>
                  <a:t>Prob. for singles to </a:t>
                </a:r>
                <a:r>
                  <a:rPr lang="en-AU" sz="2000" dirty="0">
                    <a:latin typeface="Times New Roman" pitchFamily="18" charset="0"/>
                    <a:cs typeface="Times New Roman" pitchFamily="18" charset="0"/>
                  </a:rPr>
                  <a:t>get marriage </a:t>
                </a:r>
                <a:r>
                  <a:rPr lang="en-AU" sz="2000" dirty="0" smtClean="0">
                    <a:latin typeface="Times New Roman" pitchFamily="18" charset="0"/>
                    <a:cs typeface="Times New Roman" pitchFamily="18" charset="0"/>
                  </a:rPr>
                  <a:t>offers (age above 18, s)  </a:t>
                </a:r>
                <a:endParaRPr lang="en-US" sz="2000" dirty="0">
                  <a:latin typeface="Times New Roman" pitchFamily="18" charset="0"/>
                  <a:cs typeface="Times New Roman" pitchFamily="18" charset="0"/>
                </a:endParaRPr>
              </a:p>
              <a:p>
                <a:pPr marL="109728" indent="0">
                  <a:lnSpc>
                    <a:spcPct val="150000"/>
                  </a:lnSpc>
                  <a:buNone/>
                </a:pPr>
                <a:r>
                  <a:rPr lang="en-AU" sz="2000" dirty="0" smtClean="0">
                    <a:latin typeface="Times New Roman" panose="02020603050405020304" pitchFamily="18" charset="0"/>
                    <a:cs typeface="Times New Roman" panose="02020603050405020304" pitchFamily="18" charset="0"/>
                  </a:rPr>
                  <a:t>2. Potential </a:t>
                </a:r>
                <a:r>
                  <a:rPr lang="en-AU" sz="2000" dirty="0">
                    <a:latin typeface="Times New Roman" panose="02020603050405020304" pitchFamily="18" charset="0"/>
                    <a:cs typeface="Times New Roman" panose="02020603050405020304" pitchFamily="18" charset="0"/>
                  </a:rPr>
                  <a:t>partner's </a:t>
                </a:r>
                <a:r>
                  <a:rPr lang="en-AU" sz="2000" dirty="0" smtClean="0">
                    <a:latin typeface="Times New Roman" panose="02020603050405020304" pitchFamily="18" charset="0"/>
                    <a:cs typeface="Times New Roman" panose="02020603050405020304" pitchFamily="18" charset="0"/>
                  </a:rPr>
                  <a:t>education, a multinomial Logit probability function with the following values:</a:t>
                </a:r>
                <a:endParaRPr lang="en-US" sz="2000" dirty="0">
                  <a:latin typeface="Times New Roman" panose="02020603050405020304" pitchFamily="18" charset="0"/>
                  <a:cs typeface="Times New Roman" panose="02020603050405020304" pitchFamily="18" charset="0"/>
                </a:endParaRPr>
              </a:p>
              <a:p>
                <a:pPr marL="109728" indent="0">
                  <a:lnSpc>
                    <a:spcPct val="150000"/>
                  </a:lnSpc>
                  <a:buNone/>
                </a:pPr>
                <a:endParaRPr lang="en-AU" sz="2400" dirty="0" smtClean="0">
                  <a:latin typeface="Times New Roman" pitchFamily="18" charset="0"/>
                  <a:cs typeface="Times New Roman" pitchFamily="18" charset="0"/>
                </a:endParaRPr>
              </a:p>
              <a:p>
                <a:pPr marL="109728" indent="0">
                  <a:lnSpc>
                    <a:spcPct val="150000"/>
                  </a:lnSpc>
                  <a:buNone/>
                </a:pPr>
                <a:endParaRPr lang="en-AU" sz="2400" dirty="0" smtClean="0">
                  <a:latin typeface="Times New Roman" pitchFamily="18" charset="0"/>
                  <a:cs typeface="Times New Roman" pitchFamily="18" charset="0"/>
                </a:endParaRPr>
              </a:p>
              <a:p>
                <a:pPr marL="109728" indent="0">
                  <a:lnSpc>
                    <a:spcPct val="150000"/>
                  </a:lnSpc>
                  <a:buNone/>
                </a:pPr>
                <a:r>
                  <a:rPr lang="en-AU" sz="2000" dirty="0" smtClean="0">
                    <a:latin typeface="Times New Roman" pitchFamily="18" charset="0"/>
                    <a:cs typeface="Times New Roman" pitchFamily="18" charset="0"/>
                  </a:rPr>
                  <a:t>Where: </a:t>
                </a:r>
              </a:p>
              <a:p>
                <a:pPr marL="109728" indent="0">
                  <a:lnSpc>
                    <a:spcPct val="150000"/>
                  </a:lnSpc>
                  <a:buNone/>
                </a:pPr>
                <a:endParaRPr lang="en-AU" sz="2400" dirty="0" smtClean="0">
                  <a:latin typeface="Times New Roman" pitchFamily="18" charset="0"/>
                  <a:cs typeface="Times New Roman" pitchFamily="18" charset="0"/>
                </a:endParaRPr>
              </a:p>
              <a:p>
                <a:pPr marL="109728" indent="0">
                  <a:lnSpc>
                    <a:spcPct val="150000"/>
                  </a:lnSpc>
                  <a:buNone/>
                </a:pPr>
                <a:r>
                  <a:rPr lang="en-AU" sz="2400" dirty="0" smtClean="0">
                    <a:latin typeface="Times New Roman" pitchFamily="18" charset="0"/>
                    <a:cs typeface="Times New Roman" pitchFamily="18" charset="0"/>
                  </a:rPr>
                  <a:t>3. Marriage </a:t>
                </a:r>
                <a:r>
                  <a:rPr lang="en-AU" sz="2400" dirty="0">
                    <a:latin typeface="Times New Roman" pitchFamily="18" charset="0"/>
                    <a:cs typeface="Times New Roman" pitchFamily="18" charset="0"/>
                  </a:rPr>
                  <a:t>offer for a </a:t>
                </a:r>
                <a:r>
                  <a:rPr lang="en-AU" sz="2400" dirty="0" smtClean="0">
                    <a:latin typeface="Times New Roman" pitchFamily="18" charset="0"/>
                    <a:cs typeface="Times New Roman" pitchFamily="18" charset="0"/>
                  </a:rPr>
                  <a:t>female </a:t>
                </a:r>
                <a:r>
                  <a:rPr lang="en-AU" sz="2400" dirty="0">
                    <a:latin typeface="Times New Roman" pitchFamily="18" charset="0"/>
                    <a:cs typeface="Times New Roman" pitchFamily="18" charset="0"/>
                  </a:rPr>
                  <a:t>consists of the </a:t>
                </a:r>
                <a:r>
                  <a:rPr lang="en-AU" sz="2400" dirty="0" smtClean="0">
                    <a:latin typeface="Times New Roman" pitchFamily="18" charset="0"/>
                    <a:cs typeface="Times New Roman" pitchFamily="18" charset="0"/>
                  </a:rPr>
                  <a:t>vector (same age):</a:t>
                </a:r>
                <a:endParaRPr lang="en-US" sz="2400" dirty="0">
                  <a:latin typeface="Times New Roman" pitchFamily="18" charset="0"/>
                  <a:cs typeface="Times New Roman" pitchFamily="18" charset="0"/>
                </a:endParaRPr>
              </a:p>
              <a:p>
                <a:pPr marL="109728" indent="0">
                  <a:lnSpc>
                    <a:spcPct val="150000"/>
                  </a:lnSpc>
                  <a:buNone/>
                </a:pPr>
                <a:r>
                  <a:rPr lang="en-AU" sz="2400" dirty="0">
                    <a:latin typeface="Times New Roman" pitchFamily="18" charset="0"/>
                    <a:cs typeface="Times New Roman" pitchFamily="18" charset="0"/>
                  </a:rPr>
                  <a:t> </a:t>
                </a:r>
                <a14:m>
                  <m:oMath xmlns:m="http://schemas.openxmlformats.org/officeDocument/2006/math">
                    <m:sSub>
                      <m:sSubPr>
                        <m:ctrlPr>
                          <a:rPr lang="en-US" sz="2000" i="1">
                            <a:latin typeface="Cambria Math"/>
                          </a:rPr>
                        </m:ctrlPr>
                      </m:sSubPr>
                      <m:e>
                        <m:r>
                          <m:rPr>
                            <m:sty m:val="p"/>
                          </m:rPr>
                          <a:rPr lang="en-AU" sz="2000">
                            <a:latin typeface="Cambria Math"/>
                          </a:rPr>
                          <m:t>M</m:t>
                        </m:r>
                      </m:e>
                      <m:sub>
                        <m:r>
                          <m:rPr>
                            <m:sty m:val="p"/>
                          </m:rPr>
                          <a:rPr lang="en-AU" sz="2000">
                            <a:latin typeface="Cambria Math"/>
                          </a:rPr>
                          <m:t>ft</m:t>
                        </m:r>
                      </m:sub>
                    </m:sSub>
                    <m:r>
                      <a:rPr lang="en-AU" sz="2000">
                        <a:latin typeface="Cambria Math"/>
                      </a:rPr>
                      <m:t>=</m:t>
                    </m:r>
                    <m:d>
                      <m:dPr>
                        <m:ctrlPr>
                          <a:rPr lang="en-US" sz="2000" i="1">
                            <a:latin typeface="Cambria Math"/>
                          </a:rPr>
                        </m:ctrlPr>
                      </m:dPr>
                      <m:e>
                        <m:sSubSup>
                          <m:sSubSupPr>
                            <m:ctrlPr>
                              <a:rPr lang="en-US" sz="2000" i="1">
                                <a:latin typeface="Cambria Math"/>
                              </a:rPr>
                            </m:ctrlPr>
                          </m:sSubSupPr>
                          <m:e>
                            <m:r>
                              <a:rPr lang="en-AU" sz="2000" i="1">
                                <a:latin typeface="Cambria Math"/>
                              </a:rPr>
                              <m:t>𝐸</m:t>
                            </m:r>
                          </m:e>
                          <m:sub/>
                          <m:sup>
                            <m:r>
                              <a:rPr lang="en-AU" sz="2000" i="1">
                                <a:latin typeface="Cambria Math"/>
                              </a:rPr>
                              <m:t>𝑚</m:t>
                            </m:r>
                          </m:sup>
                        </m:sSubSup>
                        <m:r>
                          <a:rPr lang="en-AU" sz="2000" i="1">
                            <a:latin typeface="Cambria Math"/>
                          </a:rPr>
                          <m:t>,</m:t>
                        </m:r>
                        <m:sSup>
                          <m:sSupPr>
                            <m:ctrlPr>
                              <a:rPr lang="en-US" sz="2000" i="1">
                                <a:latin typeface="Cambria Math"/>
                              </a:rPr>
                            </m:ctrlPr>
                          </m:sSupPr>
                          <m:e>
                            <m:r>
                              <a:rPr lang="en-AU" sz="2000" i="1">
                                <a:latin typeface="Cambria Math"/>
                              </a:rPr>
                              <m:t>𝐻</m:t>
                            </m:r>
                          </m:e>
                          <m:sup>
                            <m:r>
                              <a:rPr lang="en-AU" sz="2000" i="1">
                                <a:latin typeface="Cambria Math"/>
                              </a:rPr>
                              <m:t>𝑚</m:t>
                            </m:r>
                          </m:sup>
                        </m:sSup>
                        <m:r>
                          <a:rPr lang="en-AU" sz="2000" i="1">
                            <a:latin typeface="Cambria Math"/>
                          </a:rPr>
                          <m:t>,</m:t>
                        </m:r>
                        <m:sSup>
                          <m:sSupPr>
                            <m:ctrlPr>
                              <a:rPr lang="en-US" sz="2000" i="1">
                                <a:latin typeface="Cambria Math"/>
                              </a:rPr>
                            </m:ctrlPr>
                          </m:sSupPr>
                          <m:e>
                            <m:r>
                              <a:rPr lang="en-AU" sz="2000" i="1">
                                <a:latin typeface="Cambria Math"/>
                              </a:rPr>
                              <m:t>𝑋</m:t>
                            </m:r>
                          </m:e>
                          <m:sup>
                            <m:r>
                              <a:rPr lang="en-AU" sz="2000" i="1">
                                <a:latin typeface="Cambria Math"/>
                              </a:rPr>
                              <m:t>𝑚</m:t>
                            </m:r>
                          </m:sup>
                        </m:sSup>
                        <m:r>
                          <a:rPr lang="en-AU" sz="2000" i="1">
                            <a:latin typeface="Cambria Math"/>
                          </a:rPr>
                          <m:t>,</m:t>
                        </m:r>
                        <m:sSup>
                          <m:sSupPr>
                            <m:ctrlPr>
                              <a:rPr lang="en-US" sz="2000" i="1">
                                <a:latin typeface="Cambria Math"/>
                              </a:rPr>
                            </m:ctrlPr>
                          </m:sSupPr>
                          <m:e>
                            <m:r>
                              <a:rPr lang="en-AU" sz="2000" i="1">
                                <a:latin typeface="Cambria Math"/>
                              </a:rPr>
                              <m:t>𝑁</m:t>
                            </m:r>
                          </m:e>
                          <m:sup>
                            <m:r>
                              <a:rPr lang="en-AU" sz="2000" i="1">
                                <a:latin typeface="Cambria Math"/>
                              </a:rPr>
                              <m:t>𝑚</m:t>
                            </m:r>
                          </m:sup>
                        </m:sSup>
                        <m:r>
                          <a:rPr lang="en-AU" sz="2000" i="1">
                            <a:latin typeface="Cambria Math"/>
                          </a:rPr>
                          <m:t>,</m:t>
                        </m:r>
                        <m:r>
                          <a:rPr lang="en-AU" sz="2000" i="1">
                            <a:latin typeface="Cambria Math"/>
                          </a:rPr>
                          <m:t>𝑃</m:t>
                        </m:r>
                        <m:sSubSup>
                          <m:sSubSupPr>
                            <m:ctrlPr>
                              <a:rPr lang="en-US" sz="2000" i="1">
                                <a:latin typeface="Cambria Math"/>
                              </a:rPr>
                            </m:ctrlPr>
                          </m:sSubSupPr>
                          <m:e>
                            <m:r>
                              <a:rPr lang="en-AU" sz="2000" i="1">
                                <a:latin typeface="Cambria Math"/>
                              </a:rPr>
                              <m:t>𝐸</m:t>
                            </m:r>
                          </m:e>
                          <m:sub/>
                          <m:sup>
                            <m:r>
                              <a:rPr lang="en-AU" sz="2000" i="1">
                                <a:latin typeface="Cambria Math"/>
                              </a:rPr>
                              <m:t>𝑚</m:t>
                            </m:r>
                          </m:sup>
                        </m:sSubSup>
                        <m:r>
                          <a:rPr lang="en-AU" sz="2000" i="1">
                            <a:latin typeface="Cambria Math"/>
                          </a:rPr>
                          <m:t>,</m:t>
                        </m:r>
                        <m:sSub>
                          <m:sSubPr>
                            <m:ctrlPr>
                              <a:rPr lang="en-US" sz="2000" i="1">
                                <a:latin typeface="Cambria Math"/>
                              </a:rPr>
                            </m:ctrlPr>
                          </m:sSubPr>
                          <m:e>
                            <m:r>
                              <a:rPr lang="en-AU" sz="2000" i="1">
                                <a:latin typeface="Cambria Math"/>
                              </a:rPr>
                              <m:t>𝐷</m:t>
                            </m:r>
                          </m:e>
                          <m:sub>
                            <m:r>
                              <a:rPr lang="en-AU" sz="2000" i="1">
                                <a:latin typeface="Cambria Math"/>
                              </a:rPr>
                              <m:t>𝑚𝑡</m:t>
                            </m:r>
                            <m:r>
                              <a:rPr lang="en-AU" sz="2000" i="1">
                                <a:latin typeface="Cambria Math"/>
                              </a:rPr>
                              <m:t>−</m:t>
                            </m:r>
                            <m:r>
                              <a:rPr lang="en-AU" sz="2000" i="1">
                                <a:latin typeface="Cambria Math"/>
                              </a:rPr>
                              <m:t>1</m:t>
                            </m:r>
                          </m:sub>
                        </m:sSub>
                        <m:r>
                          <a:rPr lang="en-AU" sz="2000" i="1">
                            <a:latin typeface="Cambria Math"/>
                          </a:rPr>
                          <m:t>,</m:t>
                        </m:r>
                        <m:sSubSup>
                          <m:sSubSupPr>
                            <m:ctrlPr>
                              <a:rPr lang="en-US" sz="2000" i="1">
                                <a:latin typeface="Cambria Math"/>
                              </a:rPr>
                            </m:ctrlPr>
                          </m:sSubSupPr>
                          <m:e>
                            <m:r>
                              <a:rPr lang="en-AU" sz="2000" i="1">
                                <a:latin typeface="Cambria Math"/>
                              </a:rPr>
                              <m:t>𝜇</m:t>
                            </m:r>
                          </m:e>
                          <m:sub>
                            <m:r>
                              <a:rPr lang="en-AU" sz="2000" i="1">
                                <a:latin typeface="Cambria Math"/>
                              </a:rPr>
                              <m:t>𝑚</m:t>
                            </m:r>
                          </m:sub>
                          <m:sup>
                            <m:r>
                              <a:rPr lang="en-AU" sz="2000" i="1">
                                <a:latin typeface="Cambria Math"/>
                              </a:rPr>
                              <m:t>𝑙</m:t>
                            </m:r>
                          </m:sup>
                        </m:sSubSup>
                        <m:r>
                          <a:rPr lang="en-AU" sz="2000" i="1">
                            <a:latin typeface="Cambria Math"/>
                          </a:rPr>
                          <m:t>, </m:t>
                        </m:r>
                        <m:sSubSup>
                          <m:sSubSupPr>
                            <m:ctrlPr>
                              <a:rPr lang="en-US" sz="2000" i="1">
                                <a:latin typeface="Cambria Math"/>
                              </a:rPr>
                            </m:ctrlPr>
                          </m:sSubSupPr>
                          <m:e>
                            <m:r>
                              <a:rPr lang="en-AU" sz="2000" i="1">
                                <a:latin typeface="Cambria Math"/>
                              </a:rPr>
                              <m:t>𝜇</m:t>
                            </m:r>
                          </m:e>
                          <m:sub>
                            <m:r>
                              <a:rPr lang="en-AU" sz="2000" i="1">
                                <a:latin typeface="Cambria Math"/>
                              </a:rPr>
                              <m:t>𝑚</m:t>
                            </m:r>
                          </m:sub>
                          <m:sup>
                            <m:r>
                              <a:rPr lang="en-AU" sz="2000" i="1">
                                <a:latin typeface="Cambria Math"/>
                              </a:rPr>
                              <m:t>𝑊</m:t>
                            </m:r>
                          </m:sup>
                        </m:sSubSup>
                        <m:r>
                          <a:rPr lang="en-AU" sz="2000" i="1">
                            <a:latin typeface="Cambria Math"/>
                          </a:rPr>
                          <m:t>,</m:t>
                        </m:r>
                        <m:sSubSup>
                          <m:sSubSupPr>
                            <m:ctrlPr>
                              <a:rPr lang="en-US" sz="2000" i="1">
                                <a:latin typeface="Cambria Math"/>
                              </a:rPr>
                            </m:ctrlPr>
                          </m:sSubSupPr>
                          <m:e>
                            <m:r>
                              <a:rPr lang="en-AU" sz="2000" i="1">
                                <a:latin typeface="Cambria Math"/>
                              </a:rPr>
                              <m:t>𝜇</m:t>
                            </m:r>
                          </m:e>
                          <m:sub/>
                          <m:sup>
                            <m:r>
                              <a:rPr lang="en-AU" sz="2000" i="1">
                                <a:latin typeface="Cambria Math"/>
                              </a:rPr>
                              <m:t>𝑀</m:t>
                            </m:r>
                          </m:sup>
                        </m:sSubSup>
                        <m:sSubSup>
                          <m:sSubSupPr>
                            <m:ctrlPr>
                              <a:rPr lang="en-US" sz="2000" i="1">
                                <a:latin typeface="Cambria Math"/>
                              </a:rPr>
                            </m:ctrlPr>
                          </m:sSubSupPr>
                          <m:e>
                            <m:r>
                              <a:rPr lang="en-AU" sz="2000" i="1">
                                <a:latin typeface="Cambria Math"/>
                              </a:rPr>
                              <m:t>, </m:t>
                            </m:r>
                            <m:acc>
                              <m:accPr>
                                <m:chr m:val="̃"/>
                                <m:ctrlPr>
                                  <a:rPr lang="en-US" sz="2000" i="1">
                                    <a:latin typeface="Cambria Math"/>
                                  </a:rPr>
                                </m:ctrlPr>
                              </m:accPr>
                              <m:e>
                                <m:r>
                                  <a:rPr lang="en-AU" sz="2000" i="1">
                                    <a:latin typeface="Cambria Math"/>
                                  </a:rPr>
                                  <m:t>𝜀</m:t>
                                </m:r>
                              </m:e>
                            </m:acc>
                          </m:e>
                          <m:sub>
                            <m:r>
                              <a:rPr lang="en-AU" sz="2000" i="1">
                                <a:latin typeface="Cambria Math"/>
                              </a:rPr>
                              <m:t>𝑚𝑡</m:t>
                            </m:r>
                          </m:sub>
                          <m:sup>
                            <m:r>
                              <a:rPr lang="en-AU" sz="2000" i="1">
                                <a:latin typeface="Cambria Math"/>
                              </a:rPr>
                              <m:t>𝑀</m:t>
                            </m:r>
                          </m:sup>
                        </m:sSubSup>
                        <m:sSubSup>
                          <m:sSubSupPr>
                            <m:ctrlPr>
                              <a:rPr lang="en-US" sz="2000" i="1">
                                <a:latin typeface="Cambria Math"/>
                              </a:rPr>
                            </m:ctrlPr>
                          </m:sSubSupPr>
                          <m:e>
                            <m:r>
                              <a:rPr lang="en-AU" sz="2000" i="1">
                                <a:latin typeface="Cambria Math"/>
                              </a:rPr>
                              <m:t>, </m:t>
                            </m:r>
                            <m:acc>
                              <m:accPr>
                                <m:chr m:val="̃"/>
                                <m:ctrlPr>
                                  <a:rPr lang="en-US" sz="2000" i="1">
                                    <a:latin typeface="Cambria Math"/>
                                  </a:rPr>
                                </m:ctrlPr>
                              </m:accPr>
                              <m:e>
                                <m:r>
                                  <a:rPr lang="en-AU" sz="2000" i="1">
                                    <a:latin typeface="Cambria Math"/>
                                  </a:rPr>
                                  <m:t>𝜀</m:t>
                                </m:r>
                              </m:e>
                            </m:acc>
                          </m:e>
                          <m:sub>
                            <m:r>
                              <a:rPr lang="en-AU" sz="2000" i="1">
                                <a:latin typeface="Cambria Math"/>
                              </a:rPr>
                              <m:t>𝑚𝑡</m:t>
                            </m:r>
                          </m:sub>
                          <m:sup>
                            <m:r>
                              <a:rPr lang="en-AU" sz="2000" i="1">
                                <a:latin typeface="Cambria Math"/>
                              </a:rPr>
                              <m:t>𝑊</m:t>
                            </m:r>
                          </m:sup>
                        </m:sSubSup>
                      </m:e>
                    </m:d>
                  </m:oMath>
                </a14:m>
                <a:r>
                  <a:rPr lang="en-AU" sz="20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109728" indent="0">
                  <a:lnSpc>
                    <a:spcPct val="150000"/>
                  </a:lnSpc>
                  <a:buNone/>
                </a:pPr>
                <a:r>
                  <a:rPr lang="en-AU" sz="2400" dirty="0" smtClean="0">
                    <a:latin typeface="Times New Roman" pitchFamily="18" charset="0"/>
                    <a:cs typeface="Times New Roman" pitchFamily="18" charset="0"/>
                  </a:rPr>
                  <a:t>				Offers </a:t>
                </a:r>
                <a:r>
                  <a:rPr lang="en-AU" sz="2400" dirty="0">
                    <a:latin typeface="Times New Roman" pitchFamily="18" charset="0"/>
                    <a:cs typeface="Times New Roman" pitchFamily="18" charset="0"/>
                  </a:rPr>
                  <a:t>for </a:t>
                </a:r>
                <a:r>
                  <a:rPr lang="en-AU" sz="2400" dirty="0" smtClean="0">
                    <a:latin typeface="Times New Roman" pitchFamily="18" charset="0"/>
                    <a:cs typeface="Times New Roman" pitchFamily="18" charset="0"/>
                  </a:rPr>
                  <a:t>males </a:t>
                </a:r>
                <a:r>
                  <a:rPr lang="en-AU" sz="2400" dirty="0">
                    <a:latin typeface="Times New Roman" pitchFamily="18" charset="0"/>
                    <a:cs typeface="Times New Roman" pitchFamily="18" charset="0"/>
                  </a:rPr>
                  <a:t>are </a:t>
                </a:r>
                <a:r>
                  <a:rPr lang="en-AU" sz="2400" dirty="0" smtClean="0">
                    <a:latin typeface="Times New Roman" pitchFamily="18" charset="0"/>
                    <a:cs typeface="Times New Roman" pitchFamily="18" charset="0"/>
                  </a:rPr>
                  <a:t>analogous </a:t>
                </a:r>
                <a:endParaRPr lang="en-US" sz="2400" dirty="0">
                  <a:latin typeface="Times New Roman" pitchFamily="18" charset="0"/>
                  <a:cs typeface="Times New Roman" pitchFamily="18" charset="0"/>
                </a:endParaRPr>
              </a:p>
              <a:p>
                <a:pPr marL="109728"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43508" y="836712"/>
                <a:ext cx="8856984" cy="5904656"/>
              </a:xfrm>
              <a:blipFill rotWithShape="0">
                <a:blip r:embed="rId3"/>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24</a:t>
            </a:fld>
            <a:endParaRPr lang="en-CA"/>
          </a:p>
        </p:txBody>
      </p:sp>
      <p:sp>
        <p:nvSpPr>
          <p:cNvPr id="4" name="Title 3"/>
          <p:cNvSpPr>
            <a:spLocks noGrp="1"/>
          </p:cNvSpPr>
          <p:nvPr>
            <p:ph type="title"/>
          </p:nvPr>
        </p:nvSpPr>
        <p:spPr>
          <a:xfrm>
            <a:off x="457200" y="30591"/>
            <a:ext cx="8229600" cy="1143000"/>
          </a:xfrm>
        </p:spPr>
        <p:txBody>
          <a:bodyPr>
            <a:noAutofit/>
          </a:bodyPr>
          <a:lstStyle/>
          <a:p>
            <a:pPr algn="ctr"/>
            <a:r>
              <a:rPr lang="en-US" sz="3700" dirty="0" smtClean="0">
                <a:solidFill>
                  <a:schemeClr val="accent1"/>
                </a:solidFill>
                <a:effectLst>
                  <a:outerShdw blurRad="38100" dist="38100" dir="2700000" algn="tl">
                    <a:srgbClr val="000000">
                      <a:alpha val="43137"/>
                    </a:srgbClr>
                  </a:outerShdw>
                </a:effectLst>
              </a:rPr>
              <a:t>Marriage </a:t>
            </a:r>
            <a:r>
              <a:rPr lang="en-US" sz="3700" dirty="0">
                <a:solidFill>
                  <a:schemeClr val="accent1"/>
                </a:solidFill>
                <a:effectLst>
                  <a:outerShdw blurRad="38100" dist="38100" dir="2700000" algn="tl">
                    <a:srgbClr val="000000">
                      <a:alpha val="43137"/>
                    </a:srgbClr>
                  </a:outerShdw>
                </a:effectLst>
              </a:rPr>
              <a:t>market</a:t>
            </a:r>
            <a:endParaRPr lang="en-US" sz="37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 name="Object 5"/>
          <p:cNvGraphicFramePr>
            <a:graphicFrameLocks noChangeAspect="1"/>
          </p:cNvGraphicFramePr>
          <p:nvPr>
            <p:extLst>
              <p:ext uri="{D42A27DB-BD31-4B8C-83A1-F6EECF244321}">
                <p14:modId xmlns:p14="http://schemas.microsoft.com/office/powerpoint/2010/main" val="3914728283"/>
              </p:ext>
            </p:extLst>
          </p:nvPr>
        </p:nvGraphicFramePr>
        <p:xfrm>
          <a:off x="2339752" y="2060848"/>
          <a:ext cx="5535612" cy="1511300"/>
        </p:xfrm>
        <a:graphic>
          <a:graphicData uri="http://schemas.openxmlformats.org/presentationml/2006/ole">
            <mc:AlternateContent xmlns:mc="http://schemas.openxmlformats.org/markup-compatibility/2006">
              <mc:Choice xmlns:v="urn:schemas-microsoft-com:vml" Requires="v">
                <p:oleObj spid="_x0000_s2612" name="Equation" r:id="rId4" imgW="3429000" imgH="825480" progId="Equation.3">
                  <p:embed/>
                </p:oleObj>
              </mc:Choice>
              <mc:Fallback>
                <p:oleObj name="Equation" r:id="rId4" imgW="3429000" imgH="825480" progId="Equation.3">
                  <p:embed/>
                  <p:pic>
                    <p:nvPicPr>
                      <p:cNvPr id="0" name="Object 1"/>
                      <p:cNvPicPr>
                        <a:picLocks noChangeAspect="1" noChangeArrowheads="1"/>
                      </p:cNvPicPr>
                      <p:nvPr/>
                    </p:nvPicPr>
                    <p:blipFill>
                      <a:blip r:embed="rId5"/>
                      <a:srcRect/>
                      <a:stretch>
                        <a:fillRect/>
                      </a:stretch>
                    </p:blipFill>
                    <p:spPr bwMode="auto">
                      <a:xfrm>
                        <a:off x="2339752" y="2060848"/>
                        <a:ext cx="5535612" cy="1511300"/>
                      </a:xfrm>
                      <a:prstGeom prst="rect">
                        <a:avLst/>
                      </a:prstGeom>
                      <a:noFill/>
                    </p:spPr>
                  </p:pic>
                </p:oleObj>
              </mc:Fallback>
            </mc:AlternateContent>
          </a:graphicData>
        </a:graphic>
      </p:graphicFrame>
      <p:sp>
        <p:nvSpPr>
          <p:cNvPr id="7" name="Rectangle 3"/>
          <p:cNvSpPr>
            <a:spLocks noChangeArrowheads="1"/>
          </p:cNvSpPr>
          <p:nvPr/>
        </p:nvSpPr>
        <p:spPr bwMode="auto">
          <a:xfrm>
            <a:off x="3657600"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r" defTabSz="914400" rtl="1" eaLnBrk="1" fontAlgn="base" latinLnBrk="0" hangingPunct="1">
              <a:lnSpc>
                <a:spcPct val="100000"/>
              </a:lnSpc>
              <a:spcBef>
                <a:spcPct val="0"/>
              </a:spcBef>
              <a:spcAft>
                <a:spcPct val="0"/>
              </a:spcAft>
              <a:buClrTx/>
              <a:buSzTx/>
              <a:buFontTx/>
              <a:buNone/>
              <a:tabLst/>
            </a:pPr>
            <a:r>
              <a:rPr kumimoji="0" lang="en-AU" altLang="he-IL"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AU" altLang="he-I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951845222"/>
              </p:ext>
            </p:extLst>
          </p:nvPr>
        </p:nvGraphicFramePr>
        <p:xfrm>
          <a:off x="1403648" y="3717032"/>
          <a:ext cx="2851150" cy="1071563"/>
        </p:xfrm>
        <a:graphic>
          <a:graphicData uri="http://schemas.openxmlformats.org/presentationml/2006/ole">
            <mc:AlternateContent xmlns:mc="http://schemas.openxmlformats.org/markup-compatibility/2006">
              <mc:Choice xmlns:v="urn:schemas-microsoft-com:vml" Requires="v">
                <p:oleObj spid="_x0000_s2613" name="Equation" r:id="rId6" imgW="2197080" imgH="825480" progId="Equation.3">
                  <p:embed/>
                </p:oleObj>
              </mc:Choice>
              <mc:Fallback>
                <p:oleObj name="Equation" r:id="rId6" imgW="2197080" imgH="825480" progId="Equation.3">
                  <p:embed/>
                  <p:pic>
                    <p:nvPicPr>
                      <p:cNvPr id="0" name=""/>
                      <p:cNvPicPr/>
                      <p:nvPr/>
                    </p:nvPicPr>
                    <p:blipFill>
                      <a:blip r:embed="rId7"/>
                      <a:stretch>
                        <a:fillRect/>
                      </a:stretch>
                    </p:blipFill>
                    <p:spPr>
                      <a:xfrm>
                        <a:off x="1403648" y="3717032"/>
                        <a:ext cx="2851150" cy="1071563"/>
                      </a:xfrm>
                      <a:prstGeom prst="rect">
                        <a:avLst/>
                      </a:prstGeom>
                    </p:spPr>
                  </p:pic>
                </p:oleObj>
              </mc:Fallback>
            </mc:AlternateContent>
          </a:graphicData>
        </a:graphic>
      </p:graphicFrame>
    </p:spTree>
    <p:extLst>
      <p:ext uri="{BB962C8B-B14F-4D97-AF65-F5344CB8AC3E}">
        <p14:creationId xmlns:p14="http://schemas.microsoft.com/office/powerpoint/2010/main" val="918331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23528" y="1196752"/>
                <a:ext cx="8712968" cy="6021288"/>
              </a:xfrm>
            </p:spPr>
            <p:txBody>
              <a:bodyPr>
                <a:normAutofit/>
              </a:bodyPr>
              <a:lstStyle/>
              <a:p>
                <a:pPr marL="109728" indent="0">
                  <a:lnSpc>
                    <a:spcPct val="170000"/>
                  </a:lnSpc>
                  <a:buNone/>
                </a:pPr>
                <a:r>
                  <a:rPr lang="en-AU" sz="2000" b="1" dirty="0" smtClean="0">
                    <a:latin typeface="Times New Roman" pitchFamily="18" charset="0"/>
                    <a:cs typeface="Times New Roman" pitchFamily="18" charset="0"/>
                  </a:rPr>
                  <a:t>Marriage: </a:t>
                </a:r>
                <a:r>
                  <a:rPr lang="en-AU" sz="2000" dirty="0" smtClean="0">
                    <a:latin typeface="Times New Roman" pitchFamily="18" charset="0"/>
                    <a:cs typeface="Times New Roman" pitchFamily="18" charset="0"/>
                  </a:rPr>
                  <a:t>Given </a:t>
                </a:r>
                <a:r>
                  <a:rPr lang="en-AU" sz="2000" i="1" dirty="0" err="1" smtClean="0">
                    <a:latin typeface="Times New Roman" pitchFamily="18" charset="0"/>
                    <a:cs typeface="Times New Roman" pitchFamily="18" charset="0"/>
                  </a:rPr>
                  <a:t>M</a:t>
                </a:r>
                <a:r>
                  <a:rPr lang="en-AU" sz="2000" i="1" baseline="-25000" dirty="0" err="1" smtClean="0">
                    <a:latin typeface="Times New Roman" pitchFamily="18" charset="0"/>
                    <a:cs typeface="Times New Roman" pitchFamily="18" charset="0"/>
                  </a:rPr>
                  <a:t>ft</a:t>
                </a:r>
                <a:r>
                  <a:rPr lang="en-AU" sz="2000" dirty="0">
                    <a:latin typeface="Times New Roman" pitchFamily="18" charset="0"/>
                    <a:cs typeface="Times New Roman" pitchFamily="18" charset="0"/>
                  </a:rPr>
                  <a:t>, the woman maximizes </a:t>
                </a:r>
                <a14:m>
                  <m:oMath xmlns:m="http://schemas.openxmlformats.org/officeDocument/2006/math">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𝑓</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𝑓𝑡</m:t>
                            </m:r>
                          </m:sub>
                        </m:sSub>
                      </m:e>
                    </m:d>
                  </m:oMath>
                </a14:m>
                <a:r>
                  <a:rPr lang="en-AU" sz="2000" dirty="0">
                    <a:latin typeface="Times New Roman" pitchFamily="18" charset="0"/>
                    <a:cs typeface="Times New Roman" pitchFamily="18" charset="0"/>
                  </a:rPr>
                  <a:t>  and </a:t>
                </a:r>
                <a14:m>
                  <m:oMath xmlns:m="http://schemas.openxmlformats.org/officeDocument/2006/math">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𝑓</m:t>
                        </m:r>
                        <m:r>
                          <a:rPr lang="en-US" sz="2000" b="0" i="1" smtClean="0">
                            <a:latin typeface="Cambria Math"/>
                          </a:rPr>
                          <m:t>𝑀</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𝑓𝑡</m:t>
                            </m:r>
                          </m:sub>
                        </m:sSub>
                      </m:e>
                    </m:d>
                  </m:oMath>
                </a14:m>
                <a:r>
                  <a:rPr lang="en-AU" sz="2000" dirty="0">
                    <a:latin typeface="Times New Roman" pitchFamily="18" charset="0"/>
                    <a:cs typeface="Times New Roman" pitchFamily="18" charset="0"/>
                  </a:rPr>
                  <a:t> </a:t>
                </a:r>
                <a:endParaRPr lang="en-AU" sz="2000" dirty="0" smtClean="0">
                  <a:latin typeface="Times New Roman" pitchFamily="18" charset="0"/>
                  <a:cs typeface="Times New Roman" pitchFamily="18" charset="0"/>
                </a:endParaRPr>
              </a:p>
              <a:p>
                <a:pPr marL="109728" indent="0">
                  <a:lnSpc>
                    <a:spcPct val="170000"/>
                  </a:lnSpc>
                  <a:buNone/>
                </a:pPr>
                <a:r>
                  <a:rPr lang="en-AU" sz="2000" dirty="0" smtClean="0">
                    <a:latin typeface="Times New Roman" pitchFamily="18" charset="0"/>
                    <a:cs typeface="Times New Roman" pitchFamily="18" charset="0"/>
                  </a:rPr>
                  <a:t>The </a:t>
                </a:r>
                <a:r>
                  <a:rPr lang="en-AU" sz="2000" dirty="0">
                    <a:latin typeface="Times New Roman" pitchFamily="18" charset="0"/>
                    <a:cs typeface="Times New Roman" pitchFamily="18" charset="0"/>
                  </a:rPr>
                  <a:t>potential male does the </a:t>
                </a:r>
                <a:r>
                  <a:rPr lang="en-AU" sz="2000" dirty="0" smtClean="0">
                    <a:latin typeface="Times New Roman" pitchFamily="18" charset="0"/>
                    <a:cs typeface="Times New Roman" pitchFamily="18" charset="0"/>
                  </a:rPr>
                  <a:t>equivalent </a:t>
                </a:r>
                <a:endParaRPr lang="en-US" sz="2000" dirty="0">
                  <a:latin typeface="Times New Roman" pitchFamily="18" charset="0"/>
                  <a:cs typeface="Times New Roman" pitchFamily="18" charset="0"/>
                </a:endParaRPr>
              </a:p>
              <a:p>
                <a:pPr marL="109728" indent="0">
                  <a:lnSpc>
                    <a:spcPct val="170000"/>
                  </a:lnSpc>
                  <a:buNone/>
                </a:pPr>
                <a:r>
                  <a:rPr lang="en-AU" sz="2000" dirty="0">
                    <a:latin typeface="Times New Roman" pitchFamily="18" charset="0"/>
                    <a:cs typeface="Times New Roman" pitchFamily="18" charset="0"/>
                  </a:rPr>
                  <a:t>If there is at least one set of choices at </a:t>
                </a:r>
                <a:r>
                  <a:rPr lang="en-AU" sz="2000" dirty="0" smtClean="0">
                    <a:latin typeface="Times New Roman" pitchFamily="18" charset="0"/>
                    <a:cs typeface="Times New Roman" pitchFamily="18" charset="0"/>
                  </a:rPr>
                  <a:t>the period of </a:t>
                </a:r>
                <a:r>
                  <a:rPr lang="en-AU" sz="2000" dirty="0">
                    <a:latin typeface="Times New Roman" pitchFamily="18" charset="0"/>
                    <a:cs typeface="Times New Roman" pitchFamily="18" charset="0"/>
                  </a:rPr>
                  <a:t>the match that satisfies </a:t>
                </a:r>
                <a14:m>
                  <m:oMath xmlns:m="http://schemas.openxmlformats.org/officeDocument/2006/math">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𝑓</m:t>
                        </m:r>
                        <m:r>
                          <a:rPr lang="en-US" sz="2000" b="0" i="1" smtClean="0">
                            <a:latin typeface="Cambria Math"/>
                          </a:rPr>
                          <m:t>𝑀</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𝑓𝑡</m:t>
                            </m:r>
                          </m:sub>
                        </m:sSub>
                      </m:e>
                    </m:d>
                    <m:r>
                      <a:rPr lang="en-AU" sz="2000" i="1">
                        <a:latin typeface="Cambria Math"/>
                      </a:rPr>
                      <m:t>&gt;</m:t>
                    </m:r>
                  </m:oMath>
                </a14:m>
                <a:r>
                  <a:rPr lang="en-AU" sz="2000" dirty="0">
                    <a:latin typeface="Times New Roman" pitchFamily="18" charset="0"/>
                    <a:cs typeface="Times New Roman" pitchFamily="18" charset="0"/>
                  </a:rPr>
                  <a:t> </a:t>
                </a:r>
                <a14:m>
                  <m:oMath xmlns:m="http://schemas.openxmlformats.org/officeDocument/2006/math">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𝑓</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𝑓𝑡</m:t>
                            </m:r>
                          </m:sub>
                        </m:sSub>
                      </m:e>
                    </m:d>
                    <m:r>
                      <a:rPr lang="en-AU" sz="2000" i="1">
                        <a:latin typeface="Cambria Math"/>
                      </a:rPr>
                      <m:t> </m:t>
                    </m:r>
                  </m:oMath>
                </a14:m>
                <a:r>
                  <a:rPr lang="en-AU" sz="2000" dirty="0">
                    <a:latin typeface="Times New Roman" pitchFamily="18" charset="0"/>
                    <a:cs typeface="Times New Roman" pitchFamily="18" charset="0"/>
                  </a:rPr>
                  <a:t>and </a:t>
                </a:r>
                <a14:m>
                  <m:oMath xmlns:m="http://schemas.openxmlformats.org/officeDocument/2006/math">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𝑚</m:t>
                        </m:r>
                        <m:r>
                          <a:rPr lang="en-US" sz="2000" b="0" i="1" smtClean="0">
                            <a:latin typeface="Cambria Math"/>
                          </a:rPr>
                          <m:t>𝑀</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𝑚𝑡</m:t>
                            </m:r>
                          </m:sub>
                        </m:sSub>
                      </m:e>
                    </m:d>
                    <m:r>
                      <a:rPr lang="en-AU" sz="2000" i="1">
                        <a:latin typeface="Cambria Math"/>
                      </a:rPr>
                      <m:t>&gt;</m:t>
                    </m:r>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𝑚</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𝑚𝑡</m:t>
                            </m:r>
                          </m:sub>
                        </m:sSub>
                      </m:e>
                    </m:d>
                  </m:oMath>
                </a14:m>
                <a:r>
                  <a:rPr lang="en-AU" sz="2000" dirty="0">
                    <a:latin typeface="Times New Roman" pitchFamily="18" charset="0"/>
                    <a:cs typeface="Times New Roman" pitchFamily="18" charset="0"/>
                  </a:rPr>
                  <a:t>, then </a:t>
                </a:r>
                <a:r>
                  <a:rPr lang="en-AU" sz="2000" dirty="0" smtClean="0">
                    <a:latin typeface="Times New Roman" pitchFamily="18" charset="0"/>
                    <a:cs typeface="Times New Roman" pitchFamily="18" charset="0"/>
                  </a:rPr>
                  <a:t>marriage </a:t>
                </a:r>
                <a:r>
                  <a:rPr lang="en-AU" sz="2000" dirty="0">
                    <a:latin typeface="Times New Roman" pitchFamily="18" charset="0"/>
                    <a:cs typeface="Times New Roman" pitchFamily="18" charset="0"/>
                  </a:rPr>
                  <a:t>is formed. </a:t>
                </a:r>
                <a:endParaRPr lang="en-AU" sz="2000" dirty="0" smtClean="0">
                  <a:latin typeface="Times New Roman" pitchFamily="18" charset="0"/>
                  <a:cs typeface="Times New Roman" pitchFamily="18" charset="0"/>
                </a:endParaRPr>
              </a:p>
              <a:p>
                <a:pPr marL="109728" indent="0">
                  <a:lnSpc>
                    <a:spcPct val="170000"/>
                  </a:lnSpc>
                  <a:buNone/>
                </a:pPr>
                <a:r>
                  <a:rPr lang="en-AU" sz="2000" dirty="0" smtClean="0">
                    <a:latin typeface="Times New Roman" pitchFamily="18" charset="0"/>
                    <a:cs typeface="Times New Roman" pitchFamily="18" charset="0"/>
                  </a:rPr>
                  <a:t>If </a:t>
                </a:r>
                <a:r>
                  <a:rPr lang="en-AU" sz="2000" dirty="0">
                    <a:latin typeface="Times New Roman" pitchFamily="18" charset="0"/>
                    <a:cs typeface="Times New Roman" pitchFamily="18" charset="0"/>
                  </a:rPr>
                  <a:t>there is more than one, we choose the one that maximize the weighted values </a:t>
                </a:r>
                <a:endParaRPr lang="en-US" sz="2000" dirty="0">
                  <a:latin typeface="Times New Roman" pitchFamily="18" charset="0"/>
                  <a:cs typeface="Times New Roman" pitchFamily="18" charset="0"/>
                </a:endParaRPr>
              </a:p>
              <a:p>
                <a:pPr marL="109728" indent="0">
                  <a:lnSpc>
                    <a:spcPct val="170000"/>
                  </a:lnSpc>
                  <a:buNone/>
                </a:pPr>
                <a:r>
                  <a:rPr lang="en-AU" sz="2000" b="1" dirty="0" smtClean="0">
                    <a:latin typeface="Times New Roman" pitchFamily="18" charset="0"/>
                    <a:cs typeface="Times New Roman" pitchFamily="18" charset="0"/>
                  </a:rPr>
                  <a:t>Divorce</a:t>
                </a:r>
                <a:r>
                  <a:rPr lang="en-AU" sz="2000" dirty="0" smtClean="0">
                    <a:latin typeface="Times New Roman" pitchFamily="18" charset="0"/>
                    <a:cs typeface="Times New Roman" pitchFamily="18" charset="0"/>
                  </a:rPr>
                  <a:t> </a:t>
                </a:r>
                <a:r>
                  <a:rPr lang="en-AU" sz="2000" dirty="0">
                    <a:latin typeface="Times New Roman" pitchFamily="18" charset="0"/>
                    <a:cs typeface="Times New Roman" pitchFamily="18" charset="0"/>
                  </a:rPr>
                  <a:t>occurs if</a:t>
                </a:r>
                <a:r>
                  <a:rPr lang="en-AU" sz="2000" dirty="0" smtClean="0">
                    <a:latin typeface="Times New Roman" pitchFamily="18" charset="0"/>
                    <a:cs typeface="Times New Roman" pitchFamily="18" charset="0"/>
                  </a:rPr>
                  <a:t>:</a:t>
                </a:r>
                <a:r>
                  <a:rPr lang="en-A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109728" indent="0">
                  <a:lnSpc>
                    <a:spcPct val="170000"/>
                  </a:lnSpc>
                  <a:buNone/>
                </a:pPr>
                <a:r>
                  <a:rPr lang="en-AU" sz="2000" dirty="0">
                    <a:latin typeface="Times New Roman" pitchFamily="18" charset="0"/>
                    <a:cs typeface="Times New Roman" pitchFamily="18" charset="0"/>
                  </a:rPr>
                  <a:t>	</a:t>
                </a:r>
                <a14:m>
                  <m:oMath xmlns:m="http://schemas.openxmlformats.org/officeDocument/2006/math">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𝑓𝑀</m:t>
                        </m:r>
                      </m:sup>
                    </m:sSubSup>
                    <m:d>
                      <m:dPr>
                        <m:ctrlPr>
                          <a:rPr lang="en-US" sz="2000" i="1">
                            <a:latin typeface="Cambria Math"/>
                          </a:rPr>
                        </m:ctrlPr>
                      </m:dPr>
                      <m:e>
                        <m:sSub>
                          <m:sSubPr>
                            <m:ctrlPr>
                              <a:rPr lang="en-US" sz="2000" i="1">
                                <a:latin typeface="Cambria Math"/>
                              </a:rPr>
                            </m:ctrlPr>
                          </m:sSubPr>
                          <m:e>
                            <m:r>
                              <a:rPr lang="en-AU" sz="2000" i="1" smtClean="0">
                                <a:latin typeface="Cambria Math"/>
                                <a:sym typeface="Symbol"/>
                              </a:rPr>
                              <m:t></m:t>
                            </m:r>
                          </m:e>
                          <m:sub>
                            <m:r>
                              <a:rPr lang="en-AU" sz="2000" i="1">
                                <a:latin typeface="Cambria Math"/>
                              </a:rPr>
                              <m:t>𝑓𝑡</m:t>
                            </m:r>
                          </m:sub>
                        </m:sSub>
                      </m:e>
                    </m:d>
                    <m:r>
                      <a:rPr lang="en-AU" sz="2000" i="1">
                        <a:latin typeface="Cambria Math"/>
                      </a:rPr>
                      <m:t>+</m:t>
                    </m:r>
                    <m:sSub>
                      <m:sSubPr>
                        <m:ctrlPr>
                          <a:rPr lang="en-AU" sz="2000" i="1" smtClean="0">
                            <a:latin typeface="Cambria Math"/>
                          </a:rPr>
                        </m:ctrlPr>
                      </m:sSubPr>
                      <m:e>
                        <m:r>
                          <a:rPr lang="en-AU" sz="2000" i="1">
                            <a:latin typeface="Cambria Math"/>
                          </a:rPr>
                          <m:t>∆</m:t>
                        </m:r>
                      </m:e>
                      <m:sub>
                        <m:r>
                          <a:rPr lang="en-US" sz="2000" b="0" i="1" smtClean="0">
                            <a:latin typeface="Cambria Math"/>
                          </a:rPr>
                          <m:t>𝑓</m:t>
                        </m:r>
                      </m:sub>
                    </m:sSub>
                    <m:r>
                      <a:rPr lang="en-AU" sz="2000" i="1">
                        <a:latin typeface="Cambria Math"/>
                      </a:rPr>
                      <m:t>&lt;</m:t>
                    </m:r>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𝑓</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𝑓𝑡</m:t>
                            </m:r>
                          </m:sub>
                        </m:sSub>
                      </m:e>
                    </m:d>
                    <m:r>
                      <a:rPr lang="en-AU" sz="2000" i="1">
                        <a:latin typeface="Cambria Math"/>
                      </a:rPr>
                      <m:t>    </m:t>
                    </m:r>
                    <m:r>
                      <a:rPr lang="en-AU" sz="2000" i="1">
                        <a:latin typeface="Cambria Math"/>
                      </a:rPr>
                      <m:t>𝑜𝑟</m:t>
                    </m:r>
                    <m:r>
                      <a:rPr lang="en-AU" sz="2000" i="1">
                        <a:latin typeface="Cambria Math"/>
                      </a:rPr>
                      <m:t>    </m:t>
                    </m:r>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𝑚</m:t>
                        </m:r>
                        <m:r>
                          <a:rPr lang="en-US" sz="2000" b="0" i="1" smtClean="0">
                            <a:latin typeface="Cambria Math"/>
                          </a:rPr>
                          <m:t>𝑀</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𝑚𝑡</m:t>
                            </m:r>
                          </m:sub>
                        </m:sSub>
                      </m:e>
                    </m:d>
                    <m:r>
                      <a:rPr lang="en-AU" sz="2000" i="1">
                        <a:latin typeface="Cambria Math"/>
                      </a:rPr>
                      <m:t>+</m:t>
                    </m:r>
                    <m:sSub>
                      <m:sSubPr>
                        <m:ctrlPr>
                          <a:rPr lang="en-AU" sz="2000" i="1">
                            <a:latin typeface="Cambria Math"/>
                          </a:rPr>
                        </m:ctrlPr>
                      </m:sSubPr>
                      <m:e>
                        <m:r>
                          <a:rPr lang="en-AU" sz="2000" i="1">
                            <a:latin typeface="Cambria Math"/>
                          </a:rPr>
                          <m:t>∆</m:t>
                        </m:r>
                      </m:e>
                      <m:sub>
                        <m:r>
                          <a:rPr lang="en-US" sz="2000" b="0" i="1" smtClean="0">
                            <a:latin typeface="Cambria Math"/>
                          </a:rPr>
                          <m:t>𝑚</m:t>
                        </m:r>
                      </m:sub>
                    </m:sSub>
                    <m:r>
                      <a:rPr lang="en-AU" sz="2000" i="1">
                        <a:latin typeface="Cambria Math"/>
                      </a:rPr>
                      <m:t>&lt;</m:t>
                    </m:r>
                    <m:sSubSup>
                      <m:sSubSupPr>
                        <m:ctrlPr>
                          <a:rPr lang="en-US" sz="2000" i="1">
                            <a:latin typeface="Cambria Math"/>
                          </a:rPr>
                        </m:ctrlPr>
                      </m:sSubSupPr>
                      <m:e>
                        <m:r>
                          <a:rPr lang="en-AU" sz="2000" i="1">
                            <a:latin typeface="Cambria Math"/>
                          </a:rPr>
                          <m:t>𝑉</m:t>
                        </m:r>
                      </m:e>
                      <m:sub>
                        <m:r>
                          <a:rPr lang="en-AU" sz="2000" i="1">
                            <a:latin typeface="Cambria Math"/>
                          </a:rPr>
                          <m:t>𝑡</m:t>
                        </m:r>
                      </m:sub>
                      <m:sup>
                        <m:r>
                          <a:rPr lang="en-AU" sz="2000" i="1">
                            <a:latin typeface="Cambria Math"/>
                          </a:rPr>
                          <m:t>𝑚</m:t>
                        </m:r>
                      </m:sup>
                    </m:sSubSup>
                    <m:d>
                      <m:dPr>
                        <m:ctrlPr>
                          <a:rPr lang="en-US" sz="2000" i="1">
                            <a:latin typeface="Cambria Math"/>
                          </a:rPr>
                        </m:ctrlPr>
                      </m:dPr>
                      <m:e>
                        <m:sSub>
                          <m:sSubPr>
                            <m:ctrlPr>
                              <a:rPr lang="en-US" sz="2000" i="1">
                                <a:latin typeface="Cambria Math"/>
                              </a:rPr>
                            </m:ctrlPr>
                          </m:sSubPr>
                          <m:e>
                            <m:r>
                              <a:rPr lang="en-AU" sz="2000" i="1">
                                <a:latin typeface="Cambria Math"/>
                                <a:sym typeface="Symbol"/>
                              </a:rPr>
                              <m:t></m:t>
                            </m:r>
                          </m:e>
                          <m:sub>
                            <m:r>
                              <a:rPr lang="en-AU" sz="2000" i="1">
                                <a:latin typeface="Cambria Math"/>
                              </a:rPr>
                              <m:t>𝑚𝑡</m:t>
                            </m:r>
                          </m:sub>
                        </m:sSub>
                      </m:e>
                    </m:d>
                  </m:oMath>
                </a14:m>
                <a:r>
                  <a:rPr lang="en-A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109728" indent="0">
                  <a:lnSpc>
                    <a:spcPct val="170000"/>
                  </a:lnSpc>
                  <a:buNone/>
                </a:pPr>
                <a:r>
                  <a:rPr lang="en-AU" sz="2000" dirty="0">
                    <a:latin typeface="Times New Roman" pitchFamily="18" charset="0"/>
                    <a:cs typeface="Times New Roman" pitchFamily="18" charset="0"/>
                  </a:rPr>
                  <a:t> </a:t>
                </a:r>
                <a:r>
                  <a:rPr lang="en-AU" sz="2000" dirty="0" smtClean="0">
                    <a:latin typeface="Times New Roman" pitchFamily="18" charset="0"/>
                    <a:cs typeface="Times New Roman" pitchFamily="18" charset="0"/>
                  </a:rPr>
                  <a:t>where </a:t>
                </a:r>
                <a14:m>
                  <m:oMath xmlns:m="http://schemas.openxmlformats.org/officeDocument/2006/math">
                    <m:sSub>
                      <m:sSubPr>
                        <m:ctrlPr>
                          <a:rPr lang="en-AU" sz="2000" i="1">
                            <a:latin typeface="Cambria Math"/>
                          </a:rPr>
                        </m:ctrlPr>
                      </m:sSubPr>
                      <m:e>
                        <m:r>
                          <a:rPr lang="en-AU" sz="2000" i="1">
                            <a:latin typeface="Cambria Math"/>
                          </a:rPr>
                          <m:t>∆</m:t>
                        </m:r>
                      </m:e>
                      <m:sub>
                        <m:r>
                          <a:rPr lang="en-US" sz="2000" b="0" i="1" smtClean="0">
                            <a:latin typeface="Cambria Math"/>
                          </a:rPr>
                          <m:t>𝑗</m:t>
                        </m:r>
                      </m:sub>
                    </m:sSub>
                  </m:oMath>
                </a14:m>
                <a:r>
                  <a:rPr lang="en-AU" sz="2000" dirty="0">
                    <a:latin typeface="Times New Roman" pitchFamily="18" charset="0"/>
                    <a:cs typeface="Times New Roman" pitchFamily="18" charset="0"/>
                  </a:rPr>
                  <a:t>is </a:t>
                </a:r>
                <a:r>
                  <a:rPr lang="en-AU" sz="2000" dirty="0" smtClean="0">
                    <a:latin typeface="Times New Roman" pitchFamily="18" charset="0"/>
                    <a:cs typeface="Times New Roman" pitchFamily="18" charset="0"/>
                  </a:rPr>
                  <a:t>the cost </a:t>
                </a:r>
                <a:r>
                  <a:rPr lang="en-AU" sz="2000" dirty="0">
                    <a:latin typeface="Times New Roman" pitchFamily="18" charset="0"/>
                    <a:cs typeface="Times New Roman" pitchFamily="18" charset="0"/>
                  </a:rPr>
                  <a:t>of </a:t>
                </a:r>
                <a:r>
                  <a:rPr lang="en-AU" sz="2000" dirty="0" smtClean="0">
                    <a:latin typeface="Times New Roman" pitchFamily="18" charset="0"/>
                    <a:cs typeface="Times New Roman" pitchFamily="18" charset="0"/>
                  </a:rPr>
                  <a:t>divorce (a function of gender and # of children)</a:t>
                </a:r>
                <a:endParaRPr lang="en-US" sz="2000" dirty="0">
                  <a:latin typeface="Times New Roman" pitchFamily="18" charset="0"/>
                  <a:cs typeface="Times New Roman" pitchFamily="18" charset="0"/>
                </a:endParaRPr>
              </a:p>
              <a:p>
                <a:pPr marL="109728" indent="0">
                  <a:lnSpc>
                    <a:spcPct val="170000"/>
                  </a:lnSpc>
                  <a:buNone/>
                </a:pPr>
                <a:endParaRPr lang="en-US" sz="2000" dirty="0">
                  <a:latin typeface="Times New Roman" pitchFamily="18" charset="0"/>
                  <a:cs typeface="Times New Roman" pitchFamily="18" charset="0"/>
                </a:endParaRPr>
              </a:p>
              <a:p>
                <a:pPr marL="109728" indent="0">
                  <a:buNone/>
                </a:pPr>
                <a:endParaRPr lang="en-US"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23528" y="1196752"/>
                <a:ext cx="8712968" cy="6021288"/>
              </a:xfrm>
              <a:blipFill rotWithShape="1">
                <a:blip r:embed="rId2"/>
                <a:stretch>
                  <a:fillRect/>
                </a:stretch>
              </a:blipFill>
            </p:spPr>
            <p:txBody>
              <a:bodyPr/>
              <a:lstStyle/>
              <a:p>
                <a:r>
                  <a:rPr lang="he-IL">
                    <a:noFill/>
                  </a:rPr>
                  <a:t> </a:t>
                </a:r>
              </a:p>
            </p:txBody>
          </p:sp>
        </mc:Fallback>
      </mc:AlternateContent>
      <p:sp>
        <p:nvSpPr>
          <p:cNvPr id="3" name="Slide Number Placeholder 2"/>
          <p:cNvSpPr>
            <a:spLocks noGrp="1"/>
          </p:cNvSpPr>
          <p:nvPr>
            <p:ph type="sldNum" sz="quarter" idx="12"/>
          </p:nvPr>
        </p:nvSpPr>
        <p:spPr/>
        <p:txBody>
          <a:bodyPr/>
          <a:lstStyle/>
          <a:p>
            <a:fld id="{251D1BCC-8D78-4931-8383-1492A443E39C}" type="slidenum">
              <a:rPr lang="en-CA" smtClean="0"/>
              <a:pPr/>
              <a:t>25</a:t>
            </a:fld>
            <a:endParaRPr lang="en-CA"/>
          </a:p>
        </p:txBody>
      </p:sp>
      <p:sp>
        <p:nvSpPr>
          <p:cNvPr id="4" name="Title 3"/>
          <p:cNvSpPr>
            <a:spLocks noGrp="1"/>
          </p:cNvSpPr>
          <p:nvPr>
            <p:ph type="title"/>
          </p:nvPr>
        </p:nvSpPr>
        <p:spPr>
          <a:xfrm>
            <a:off x="683568" y="188640"/>
            <a:ext cx="8229600" cy="1143000"/>
          </a:xfrm>
        </p:spPr>
        <p:txBody>
          <a:bodyPr>
            <a:noAutofit/>
          </a:bodyPr>
          <a:lstStyle/>
          <a:p>
            <a:pPr algn="ctr"/>
            <a:r>
              <a:rPr lang="en-AU" sz="3700" dirty="0">
                <a:solidFill>
                  <a:schemeClr val="accent1"/>
                </a:solidFill>
                <a:effectLst>
                  <a:outerShdw blurRad="38100" dist="38100" dir="2700000" algn="tl">
                    <a:srgbClr val="000000">
                      <a:alpha val="43137"/>
                    </a:srgbClr>
                  </a:outerShdw>
                </a:effectLst>
              </a:rPr>
              <a:t>Marriage decision </a:t>
            </a:r>
            <a:r>
              <a:rPr lang="en-AU" sz="3700" dirty="0" smtClean="0">
                <a:solidFill>
                  <a:schemeClr val="accent1"/>
                </a:solidFill>
                <a:effectLst>
                  <a:outerShdw blurRad="38100" dist="38100" dir="2700000" algn="tl">
                    <a:srgbClr val="000000">
                      <a:alpha val="43137"/>
                    </a:srgbClr>
                  </a:outerShdw>
                </a:effectLst>
              </a:rPr>
              <a:t>problem</a:t>
            </a:r>
            <a:endParaRPr lang="en-US" sz="3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908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45" y="1052736"/>
            <a:ext cx="9144000" cy="4869160"/>
          </a:xfrm>
        </p:spPr>
        <p:txBody>
          <a:bodyPr>
            <a:normAutofit/>
          </a:bodyPr>
          <a:lstStyle/>
          <a:p>
            <a:pPr>
              <a:lnSpc>
                <a:spcPct val="150000"/>
              </a:lnSpc>
            </a:pPr>
            <a:r>
              <a:rPr lang="en-AU" sz="2800" dirty="0" smtClean="0">
                <a:latin typeface="Times New Roman" panose="02020603050405020304" pitchFamily="18" charset="0"/>
                <a:cs typeface="Times New Roman" panose="02020603050405020304" pitchFamily="18" charset="0"/>
              </a:rPr>
              <a:t>DP problem is solved recursively</a:t>
            </a:r>
          </a:p>
          <a:p>
            <a:pPr>
              <a:lnSpc>
                <a:spcPct val="150000"/>
              </a:lnSpc>
            </a:pPr>
            <a:r>
              <a:rPr lang="en-AU" sz="2800" dirty="0" smtClean="0">
                <a:latin typeface="Times New Roman" panose="02020603050405020304" pitchFamily="18" charset="0"/>
                <a:cs typeface="Times New Roman" panose="02020603050405020304" pitchFamily="18" charset="0"/>
              </a:rPr>
              <a:t>Estimate </a:t>
            </a:r>
            <a:r>
              <a:rPr lang="en-AU" sz="2800" dirty="0">
                <a:latin typeface="Times New Roman" panose="02020603050405020304" pitchFamily="18" charset="0"/>
                <a:cs typeface="Times New Roman" panose="02020603050405020304" pitchFamily="18" charset="0"/>
              </a:rPr>
              <a:t>by simulated GMM. </a:t>
            </a:r>
            <a:endParaRPr lang="en-AU" sz="2800" dirty="0" smtClean="0">
              <a:latin typeface="Times New Roman" panose="02020603050405020304" pitchFamily="18" charset="0"/>
              <a:cs typeface="Times New Roman" panose="02020603050405020304" pitchFamily="18" charset="0"/>
            </a:endParaRPr>
          </a:p>
          <a:p>
            <a:pPr>
              <a:lnSpc>
                <a:spcPct val="150000"/>
              </a:lnSpc>
            </a:pPr>
            <a:r>
              <a:rPr lang="en-AU" sz="2800" dirty="0" smtClean="0">
                <a:latin typeface="Times New Roman" panose="02020603050405020304" pitchFamily="18" charset="0"/>
                <a:cs typeface="Times New Roman" panose="02020603050405020304" pitchFamily="18" charset="0"/>
              </a:rPr>
              <a:t>CPS data (moments) of the cohorts of</a:t>
            </a:r>
            <a:r>
              <a:rPr lang="en-AU" sz="2600" dirty="0" smtClean="0">
                <a:latin typeface="Times New Roman" panose="02020603050405020304" pitchFamily="18" charset="0"/>
                <a:cs typeface="Times New Roman" panose="02020603050405020304" pitchFamily="18" charset="0"/>
              </a:rPr>
              <a:t>: </a:t>
            </a:r>
            <a:r>
              <a:rPr lang="en-AU" sz="1900" dirty="0" smtClean="0">
                <a:latin typeface="Times New Roman" panose="02020603050405020304" pitchFamily="18" charset="0"/>
                <a:cs typeface="Times New Roman" panose="02020603050405020304" pitchFamily="18" charset="0"/>
              </a:rPr>
              <a:t>1945 (1943-1947); 55; 65 </a:t>
            </a:r>
          </a:p>
          <a:p>
            <a:pPr>
              <a:lnSpc>
                <a:spcPct val="150000"/>
              </a:lnSpc>
            </a:pPr>
            <a:r>
              <a:rPr lang="en-AU" sz="2800" dirty="0" smtClean="0">
                <a:latin typeface="Times New Roman" panose="02020603050405020304" pitchFamily="18" charset="0"/>
                <a:cs typeface="Times New Roman" panose="02020603050405020304" pitchFamily="18" charset="0"/>
              </a:rPr>
              <a:t>Untargeted Cohorts</a:t>
            </a:r>
            <a:r>
              <a:rPr lang="en-AU" sz="2600" dirty="0" smtClean="0">
                <a:latin typeface="Times New Roman" panose="02020603050405020304" pitchFamily="18" charset="0"/>
                <a:cs typeface="Times New Roman" panose="02020603050405020304" pitchFamily="18" charset="0"/>
              </a:rPr>
              <a:t>: </a:t>
            </a:r>
            <a:r>
              <a:rPr lang="en-AU" sz="1900" dirty="0" smtClean="0">
                <a:latin typeface="Times New Roman" panose="02020603050405020304" pitchFamily="18" charset="0"/>
                <a:cs typeface="Times New Roman" panose="02020603050405020304" pitchFamily="18" charset="0"/>
              </a:rPr>
              <a:t>1935; 1975</a:t>
            </a:r>
          </a:p>
          <a:p>
            <a:pPr>
              <a:lnSpc>
                <a:spcPct val="150000"/>
              </a:lnSpc>
            </a:pPr>
            <a:r>
              <a:rPr lang="en-AU" sz="2800" dirty="0" smtClean="0">
                <a:latin typeface="Times New Roman" panose="02020603050405020304" pitchFamily="18" charset="0"/>
                <a:cs typeface="Times New Roman" panose="02020603050405020304" pitchFamily="18" charset="0"/>
              </a:rPr>
              <a:t>Keep all preferences parameters as estimated in stage 1 for 1945, 55, 65 cohorts</a:t>
            </a:r>
          </a:p>
          <a:p>
            <a:pPr>
              <a:lnSpc>
                <a:spcPct val="150000"/>
              </a:lnSpc>
            </a:pPr>
            <a:r>
              <a:rPr lang="en-AU" sz="2800" dirty="0" smtClean="0">
                <a:latin typeface="Times New Roman" panose="02020603050405020304" pitchFamily="18" charset="0"/>
                <a:cs typeface="Times New Roman" panose="02020603050405020304" pitchFamily="18" charset="0"/>
              </a:rPr>
              <a:t>Estimate exogenous process for each cohort separately</a:t>
            </a:r>
            <a:endParaRPr lang="en-AU"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51D1BCC-8D78-4931-8383-1492A443E39C}" type="slidenum">
              <a:rPr lang="en-CA" smtClean="0"/>
              <a:pPr/>
              <a:t>26</a:t>
            </a:fld>
            <a:endParaRPr lang="en-CA"/>
          </a:p>
        </p:txBody>
      </p:sp>
      <p:sp>
        <p:nvSpPr>
          <p:cNvPr id="4" name="Title 3"/>
          <p:cNvSpPr>
            <a:spLocks noGrp="1"/>
          </p:cNvSpPr>
          <p:nvPr>
            <p:ph type="title"/>
          </p:nvPr>
        </p:nvSpPr>
        <p:spPr>
          <a:xfrm>
            <a:off x="0" y="116632"/>
            <a:ext cx="9144000" cy="1080120"/>
          </a:xfrm>
        </p:spPr>
        <p:txBody>
          <a:bodyPr>
            <a:noAutofit/>
          </a:bodyPr>
          <a:lstStyle/>
          <a:p>
            <a:pPr algn="ctr"/>
            <a:r>
              <a:rPr lang="en-US" sz="3700" dirty="0" smtClean="0">
                <a:solidFill>
                  <a:schemeClr val="accent1"/>
                </a:solidFill>
                <a:effectLst>
                  <a:outerShdw blurRad="38100" dist="38100" dir="2700000" algn="tl">
                    <a:srgbClr val="000000">
                      <a:alpha val="43137"/>
                    </a:srgbClr>
                  </a:outerShdw>
                </a:effectLst>
              </a:rPr>
              <a:t>Estimation</a:t>
            </a:r>
            <a:endParaRPr lang="en-US" sz="37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07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649794884"/>
              </p:ext>
            </p:extLst>
          </p:nvPr>
        </p:nvGraphicFramePr>
        <p:xfrm>
          <a:off x="323528" y="1023268"/>
          <a:ext cx="8568951" cy="5590794"/>
        </p:xfrm>
        <a:graphic>
          <a:graphicData uri="http://schemas.openxmlformats.org/drawingml/2006/table">
            <a:tbl>
              <a:tblPr firstRow="1" firstCol="1" bandRow="1">
                <a:tableStyleId>{5C22544A-7EE6-4342-B048-85BDC9FD1C3A}</a:tableStyleId>
              </a:tblPr>
              <a:tblGrid>
                <a:gridCol w="4320480"/>
                <a:gridCol w="1512168"/>
                <a:gridCol w="1303242"/>
                <a:gridCol w="1433061"/>
              </a:tblGrid>
              <a:tr h="0">
                <a:tc>
                  <a:txBody>
                    <a:bodyPr/>
                    <a:lstStyle/>
                    <a:p>
                      <a:pPr marL="0" marR="0" algn="l" rtl="0">
                        <a:lnSpc>
                          <a:spcPct val="115000"/>
                        </a:lnSpc>
                        <a:spcBef>
                          <a:spcPts val="0"/>
                        </a:spcBef>
                        <a:spcAft>
                          <a:spcPts val="0"/>
                        </a:spcAft>
                      </a:pPr>
                      <a:r>
                        <a:rPr lang="en-US" sz="1100">
                          <a:effectLst/>
                        </a:rPr>
                        <a:t>moment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15000"/>
                        </a:lnSpc>
                        <a:spcBef>
                          <a:spcPts val="0"/>
                        </a:spcBef>
                        <a:spcAft>
                          <a:spcPts val="0"/>
                        </a:spcAft>
                      </a:pPr>
                      <a:r>
                        <a:rPr lang="en-US" sz="1100">
                          <a:effectLst/>
                        </a:rPr>
                        <a:t># of moments</a:t>
                      </a:r>
                    </a:p>
                    <a:p>
                      <a:pPr marL="0" marR="0" algn="ctr" rtl="0">
                        <a:lnSpc>
                          <a:spcPct val="115000"/>
                        </a:lnSpc>
                        <a:spcBef>
                          <a:spcPts val="0"/>
                        </a:spcBef>
                        <a:spcAft>
                          <a:spcPts val="0"/>
                        </a:spcAft>
                      </a:pPr>
                      <a:r>
                        <a:rPr lang="en-US" sz="1100">
                          <a:effectLst/>
                        </a:rPr>
                        <a:t>1945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 of moments</a:t>
                      </a:r>
                    </a:p>
                    <a:p>
                      <a:pPr marL="0" marR="0" algn="ctr" rtl="0">
                        <a:lnSpc>
                          <a:spcPct val="115000"/>
                        </a:lnSpc>
                        <a:spcBef>
                          <a:spcPts val="0"/>
                        </a:spcBef>
                        <a:spcAft>
                          <a:spcPts val="0"/>
                        </a:spcAft>
                      </a:pPr>
                      <a:r>
                        <a:rPr lang="en-US" sz="1100">
                          <a:effectLst/>
                        </a:rPr>
                        <a:t>1955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 of moments</a:t>
                      </a:r>
                    </a:p>
                    <a:p>
                      <a:pPr marL="0" marR="0" algn="ctr" rtl="0">
                        <a:lnSpc>
                          <a:spcPct val="115000"/>
                        </a:lnSpc>
                        <a:spcBef>
                          <a:spcPts val="0"/>
                        </a:spcBef>
                        <a:spcAft>
                          <a:spcPts val="0"/>
                        </a:spcAft>
                      </a:pPr>
                      <a:r>
                        <a:rPr lang="en-US" sz="1100">
                          <a:effectLst/>
                        </a:rPr>
                        <a:t>1965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Women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Women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Women Full Time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Women Full Time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Men Full Time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Men Full Time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with Children Women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no Children Women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with Children Women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no Children Women Employment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dirty="0">
                          <a:effectLst/>
                        </a:rPr>
                        <a:t>		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77800" algn="l"/>
                          <a:tab pos="471170" algn="ctr"/>
                        </a:tabLst>
                      </a:pPr>
                      <a:r>
                        <a:rPr lang="en-US" sz="1100">
                          <a:effectLst/>
                        </a:rPr>
                        <a:t>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Men Schooling Distribution – 5 groups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5 X 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Women Schooling Distribution – 5 groups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5 X 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Marriage Rate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Divorce Rate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Women # of Children by 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Women # of Children by 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Women Wage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Married Women Wage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Unmarried Women Wage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Men Wage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Assortative Mating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5 X 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5 X 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Wage by education level – women only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5 X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Employment  by education level – women only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5 X 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5 X 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Women Health distribution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 X 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 X 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3 X 44*****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gn="l" rtl="0">
                        <a:lnSpc>
                          <a:spcPct val="115000"/>
                        </a:lnSpc>
                        <a:spcBef>
                          <a:spcPts val="0"/>
                        </a:spcBef>
                        <a:spcAft>
                          <a:spcPts val="0"/>
                        </a:spcAft>
                      </a:pPr>
                      <a:r>
                        <a:rPr lang="en-US" sz="1100">
                          <a:effectLst/>
                        </a:rPr>
                        <a:t>Men Health distribution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 X 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a:effectLst/>
                        </a:rPr>
                        <a:t>3 X 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pPr>
                      <a:r>
                        <a:rPr lang="en-US" sz="1100" dirty="0">
                          <a:effectLst/>
                        </a:rPr>
                        <a:t>3 X 44*****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251D1BCC-8D78-4931-8383-1492A443E39C}" type="slidenum">
              <a:rPr lang="en-CA" smtClean="0"/>
              <a:pPr/>
              <a:t>27</a:t>
            </a:fld>
            <a:endParaRPr lang="en-CA"/>
          </a:p>
        </p:txBody>
      </p:sp>
      <p:sp>
        <p:nvSpPr>
          <p:cNvPr id="4" name="Title 3"/>
          <p:cNvSpPr>
            <a:spLocks noGrp="1"/>
          </p:cNvSpPr>
          <p:nvPr>
            <p:ph type="title"/>
          </p:nvPr>
        </p:nvSpPr>
        <p:spPr>
          <a:xfrm>
            <a:off x="0" y="116632"/>
            <a:ext cx="9144000" cy="936104"/>
          </a:xfrm>
        </p:spPr>
        <p:txBody>
          <a:bodyPr>
            <a:noAutofit/>
          </a:bodyPr>
          <a:lstStyle/>
          <a:p>
            <a:pPr algn="ctr"/>
            <a:r>
              <a:rPr lang="en-US" sz="3700" dirty="0" smtClean="0">
                <a:solidFill>
                  <a:schemeClr val="accent1"/>
                </a:solidFill>
                <a:effectLst>
                  <a:outerShdw blurRad="38100" dist="38100" dir="2700000" algn="tl">
                    <a:srgbClr val="000000">
                      <a:alpha val="43137"/>
                    </a:srgbClr>
                  </a:outerShdw>
                </a:effectLst>
              </a:rPr>
              <a:t>Moments</a:t>
            </a:r>
            <a:endParaRPr lang="en-US" sz="3700" dirty="0">
              <a:solidFill>
                <a:schemeClr val="accent1"/>
              </a:solidFill>
              <a:effectLst>
                <a:outerShdw blurRad="38100" dist="38100" dir="2700000" algn="tl">
                  <a:srgbClr val="000000">
                    <a:alpha val="43137"/>
                  </a:srgbClr>
                </a:outerShdw>
              </a:effectLst>
            </a:endParaRPr>
          </a:p>
        </p:txBody>
      </p:sp>
      <p:sp>
        <p:nvSpPr>
          <p:cNvPr id="6" name="TextBox 5"/>
          <p:cNvSpPr txBox="1"/>
          <p:nvPr/>
        </p:nvSpPr>
        <p:spPr>
          <a:xfrm>
            <a:off x="1835696" y="2376071"/>
            <a:ext cx="5688632" cy="4031873"/>
          </a:xfrm>
          <a:prstGeom prst="rect">
            <a:avLst/>
          </a:prstGeom>
          <a:solidFill>
            <a:schemeClr val="accent1">
              <a:lumMod val="7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b="1" dirty="0" smtClean="0">
                <a:effectLst>
                  <a:outerShdw blurRad="38100" dist="38100" dir="2700000" algn="tl">
                    <a:srgbClr val="000000">
                      <a:alpha val="43137"/>
                    </a:srgbClr>
                  </a:outerShdw>
                </a:effectLst>
              </a:rPr>
              <a:t>152 Parameters (stage 1)</a:t>
            </a:r>
          </a:p>
          <a:p>
            <a:endParaRPr lang="en-US" sz="3200" b="1" dirty="0">
              <a:effectLst>
                <a:outerShdw blurRad="38100" dist="38100" dir="2700000" algn="tl">
                  <a:srgbClr val="000000">
                    <a:alpha val="43137"/>
                  </a:srgbClr>
                </a:outerShdw>
              </a:effectLst>
            </a:endParaRPr>
          </a:p>
          <a:p>
            <a:r>
              <a:rPr lang="en-AU" sz="3200" dirty="0"/>
              <a:t>1505 moments for </a:t>
            </a:r>
            <a:r>
              <a:rPr lang="en-AU" sz="3200" dirty="0" smtClean="0"/>
              <a:t>1945 </a:t>
            </a:r>
            <a:r>
              <a:rPr lang="en-AU" sz="3200" dirty="0"/>
              <a:t>1505 moments for </a:t>
            </a:r>
            <a:r>
              <a:rPr lang="en-AU" sz="3200" dirty="0" smtClean="0"/>
              <a:t>1955 1185 </a:t>
            </a:r>
            <a:r>
              <a:rPr lang="en-AU" sz="3200" dirty="0"/>
              <a:t>moments for </a:t>
            </a:r>
            <a:r>
              <a:rPr lang="en-AU" sz="3200" dirty="0" smtClean="0"/>
              <a:t>1965</a:t>
            </a:r>
          </a:p>
          <a:p>
            <a:endParaRPr lang="en-AU" sz="3200" dirty="0" smtClean="0"/>
          </a:p>
          <a:p>
            <a:r>
              <a:rPr lang="en-AU" sz="3200" dirty="0"/>
              <a:t>1241 moments for </a:t>
            </a:r>
            <a:r>
              <a:rPr lang="en-AU" sz="3200" dirty="0" smtClean="0"/>
              <a:t>1935 865   </a:t>
            </a:r>
            <a:r>
              <a:rPr lang="en-AU" sz="3200" dirty="0"/>
              <a:t>moments for </a:t>
            </a:r>
            <a:r>
              <a:rPr lang="en-AU" sz="3200" dirty="0" smtClean="0"/>
              <a:t>1975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91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lgn="ctr"/>
            <a:r>
              <a:rPr lang="en-AU" sz="4000" dirty="0">
                <a:solidFill>
                  <a:srgbClr val="00B0F0"/>
                </a:solidFill>
                <a:effectLst>
                  <a:outerShdw blurRad="38100" dist="38100" dir="2700000" algn="tl">
                    <a:srgbClr val="000000">
                      <a:alpha val="43137"/>
                    </a:srgbClr>
                  </a:outerShdw>
                </a:effectLst>
              </a:rPr>
              <a:t>Assessing the Impact of Exogenous Factors on Life-Cycle Decisions</a:t>
            </a:r>
            <a:endParaRPr lang="en-CA" sz="4000" dirty="0">
              <a:solidFill>
                <a:srgbClr val="00B0F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251D1BCC-8D78-4931-8383-1492A443E39C}" type="slidenum">
              <a:rPr lang="en-CA" smtClean="0"/>
              <a:pPr/>
              <a:t>28</a:t>
            </a:fld>
            <a:endParaRPr lang="en-CA"/>
          </a:p>
        </p:txBody>
      </p:sp>
    </p:spTree>
    <p:extLst>
      <p:ext uri="{BB962C8B-B14F-4D97-AF65-F5344CB8AC3E}">
        <p14:creationId xmlns:p14="http://schemas.microsoft.com/office/powerpoint/2010/main" val="2674695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784976" cy="5688632"/>
          </a:xfrm>
        </p:spPr>
        <p:txBody>
          <a:bodyPr>
            <a:noAutofit/>
          </a:bodyPr>
          <a:lstStyle/>
          <a:p>
            <a:pPr>
              <a:lnSpc>
                <a:spcPct val="150000"/>
              </a:lnSpc>
            </a:pPr>
            <a:r>
              <a:rPr lang="en-AU" sz="2000" b="1" dirty="0"/>
              <a:t>Stage 1: Benchmark </a:t>
            </a:r>
            <a:r>
              <a:rPr lang="en-AU" sz="2000" b="1" dirty="0" smtClean="0"/>
              <a:t>Model: </a:t>
            </a:r>
            <a:r>
              <a:rPr lang="en-AU" sz="2000" dirty="0" smtClean="0"/>
              <a:t>mother’s </a:t>
            </a:r>
            <a:r>
              <a:rPr lang="en-AU" sz="2000" dirty="0"/>
              <a:t>education and </a:t>
            </a:r>
            <a:r>
              <a:rPr lang="en-AU" sz="2000" dirty="0" smtClean="0"/>
              <a:t>health </a:t>
            </a:r>
            <a:r>
              <a:rPr lang="en-AU" sz="2000" dirty="0"/>
              <a:t>transition process. </a:t>
            </a:r>
            <a:r>
              <a:rPr lang="en-AU" sz="2000" dirty="0" smtClean="0"/>
              <a:t>mother’s </a:t>
            </a:r>
            <a:r>
              <a:rPr lang="en-AU" sz="2000" dirty="0"/>
              <a:t>education </a:t>
            </a:r>
            <a:r>
              <a:rPr lang="en-AU" sz="2000" dirty="0" smtClean="0"/>
              <a:t>affects: </a:t>
            </a:r>
            <a:r>
              <a:rPr lang="en-AU" sz="2000" dirty="0"/>
              <a:t>tastes for school and </a:t>
            </a:r>
            <a:r>
              <a:rPr lang="en-AU" sz="2000" dirty="0" smtClean="0"/>
              <a:t>ability type (35:6%, 45:6%, 55:11%, 65:20%, 75:27%)</a:t>
            </a:r>
          </a:p>
          <a:p>
            <a:pPr>
              <a:lnSpc>
                <a:spcPct val="150000"/>
              </a:lnSpc>
            </a:pPr>
            <a:r>
              <a:rPr lang="en-AU" sz="2000" b="1" dirty="0"/>
              <a:t>Stage 2: Matching </a:t>
            </a:r>
            <a:r>
              <a:rPr lang="en-AU" sz="2000" b="1" dirty="0" smtClean="0"/>
              <a:t>Function</a:t>
            </a:r>
            <a:r>
              <a:rPr lang="en-AU" sz="2000" dirty="0" smtClean="0"/>
              <a:t>: parameters </a:t>
            </a:r>
            <a:r>
              <a:rPr lang="en-AU" sz="2000" dirty="0"/>
              <a:t>of the marriage market matching </a:t>
            </a:r>
            <a:r>
              <a:rPr lang="en-AU" sz="2000" dirty="0" smtClean="0"/>
              <a:t>function change (estimate) by cohort</a:t>
            </a:r>
            <a:r>
              <a:rPr lang="en-AU" sz="2000" b="1" dirty="0" smtClean="0"/>
              <a:t>.</a:t>
            </a:r>
          </a:p>
          <a:p>
            <a:pPr>
              <a:lnSpc>
                <a:spcPct val="150000"/>
              </a:lnSpc>
            </a:pPr>
            <a:r>
              <a:rPr lang="en-AU" sz="2000" b="1" dirty="0"/>
              <a:t>Stage 3: Divorce </a:t>
            </a:r>
            <a:r>
              <a:rPr lang="en-AU" sz="2000" b="1" dirty="0" smtClean="0"/>
              <a:t>Costs: </a:t>
            </a:r>
            <a:r>
              <a:rPr lang="en-AU" sz="2000" dirty="0" smtClean="0"/>
              <a:t>change by cohort</a:t>
            </a:r>
          </a:p>
          <a:p>
            <a:pPr>
              <a:lnSpc>
                <a:spcPct val="150000"/>
              </a:lnSpc>
            </a:pPr>
            <a:r>
              <a:rPr lang="en-AU" sz="2000" b="1" dirty="0"/>
              <a:t>Stage 4: </a:t>
            </a:r>
            <a:r>
              <a:rPr lang="en-AU" sz="2000" b="1" dirty="0" err="1"/>
              <a:t>Labor</a:t>
            </a:r>
            <a:r>
              <a:rPr lang="en-AU" sz="2000" b="1" dirty="0"/>
              <a:t> </a:t>
            </a:r>
            <a:r>
              <a:rPr lang="en-AU" sz="2000" b="1" dirty="0" smtClean="0"/>
              <a:t>Market</a:t>
            </a:r>
            <a:r>
              <a:rPr lang="en-AU" sz="2000" dirty="0" smtClean="0"/>
              <a:t>: wage </a:t>
            </a:r>
            <a:r>
              <a:rPr lang="en-AU" sz="2000" dirty="0"/>
              <a:t>offer function and the job offer </a:t>
            </a:r>
            <a:r>
              <a:rPr lang="en-AU" sz="2000" dirty="0" smtClean="0"/>
              <a:t>probabilities.</a:t>
            </a:r>
          </a:p>
          <a:p>
            <a:pPr>
              <a:lnSpc>
                <a:spcPct val="150000"/>
              </a:lnSpc>
            </a:pPr>
            <a:r>
              <a:rPr lang="en-AU" sz="2000" b="1" dirty="0"/>
              <a:t>Stage 5: Birth Control Technology</a:t>
            </a:r>
            <a:r>
              <a:rPr lang="en-AU" sz="2000" dirty="0" smtClean="0"/>
              <a:t>.</a:t>
            </a:r>
          </a:p>
          <a:p>
            <a:pPr>
              <a:lnSpc>
                <a:spcPct val="150000"/>
              </a:lnSpc>
            </a:pPr>
            <a:r>
              <a:rPr lang="en-AU" sz="2000" b="1" dirty="0" smtClean="0"/>
              <a:t>Utility and preferences parameters are identical between cohorts and stages</a:t>
            </a:r>
            <a:endParaRPr lang="en-US" sz="2000" b="1"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29</a:t>
            </a:fld>
            <a:endParaRPr lang="en-CA"/>
          </a:p>
        </p:txBody>
      </p:sp>
      <p:sp>
        <p:nvSpPr>
          <p:cNvPr id="4" name="Title 3"/>
          <p:cNvSpPr>
            <a:spLocks noGrp="1"/>
          </p:cNvSpPr>
          <p:nvPr>
            <p:ph type="title"/>
          </p:nvPr>
        </p:nvSpPr>
        <p:spPr>
          <a:xfrm>
            <a:off x="457200" y="274638"/>
            <a:ext cx="8229600" cy="922114"/>
          </a:xfrm>
        </p:spPr>
        <p:txBody>
          <a:bodyPr>
            <a:noAutofit/>
          </a:bodyPr>
          <a:lstStyle/>
          <a:p>
            <a:pPr algn="ctr"/>
            <a:r>
              <a:rPr lang="en-AU" sz="3200" dirty="0" smtClean="0">
                <a:effectLst/>
              </a:rPr>
              <a:t>The </a:t>
            </a:r>
            <a:r>
              <a:rPr lang="en-AU" sz="3200" dirty="0">
                <a:effectLst/>
              </a:rPr>
              <a:t>Impact of Exogenous Factors </a:t>
            </a:r>
            <a:endParaRPr lang="en-US" sz="3200" dirty="0"/>
          </a:p>
        </p:txBody>
      </p:sp>
    </p:spTree>
    <p:extLst>
      <p:ext uri="{BB962C8B-B14F-4D97-AF65-F5344CB8AC3E}">
        <p14:creationId xmlns:p14="http://schemas.microsoft.com/office/powerpoint/2010/main" val="3310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1"/>
            <a:ext cx="7772400" cy="2313602"/>
          </a:xfrm>
        </p:spPr>
        <p:txBody>
          <a:bodyPr>
            <a:normAutofit/>
          </a:bodyPr>
          <a:lstStyle/>
          <a:p>
            <a:pPr algn="ctr"/>
            <a:r>
              <a:rPr lang="en-CA" dirty="0" smtClean="0">
                <a:solidFill>
                  <a:schemeClr val="accent1"/>
                </a:solidFill>
                <a:effectLst>
                  <a:outerShdw blurRad="38100" dist="38100" dir="2700000" algn="tl">
                    <a:srgbClr val="000000">
                      <a:alpha val="43137"/>
                    </a:srgbClr>
                  </a:outerShdw>
                </a:effectLst>
              </a:rPr>
              <a:t>Labor Market Data for Married, Divorced and Single</a:t>
            </a:r>
            <a:endParaRPr lang="en-CA" dirty="0">
              <a:solidFill>
                <a:schemeClr val="accent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pPr algn="ctr"/>
            <a:r>
              <a:rPr lang="en-CA" dirty="0" smtClean="0"/>
              <a:t>CPS Data, Caucasian 22-65: 1962-2014</a:t>
            </a:r>
            <a:endParaRPr lang="en-CA" dirty="0"/>
          </a:p>
          <a:p>
            <a:pPr algn="ctr"/>
            <a:endParaRPr lang="en-CA" dirty="0"/>
          </a:p>
        </p:txBody>
      </p:sp>
      <p:sp>
        <p:nvSpPr>
          <p:cNvPr id="2" name="Slide Number Placeholder 1"/>
          <p:cNvSpPr>
            <a:spLocks noGrp="1"/>
          </p:cNvSpPr>
          <p:nvPr>
            <p:ph type="sldNum" sz="quarter" idx="12"/>
          </p:nvPr>
        </p:nvSpPr>
        <p:spPr/>
        <p:txBody>
          <a:bodyPr/>
          <a:lstStyle/>
          <a:p>
            <a:fld id="{251D1BCC-8D78-4931-8383-1492A443E39C}"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1D1BCC-8D78-4931-8383-1492A443E39C}" type="slidenum">
              <a:rPr lang="en-CA" smtClean="0"/>
              <a:pPr/>
              <a:t>30</a:t>
            </a:fld>
            <a:endParaRPr lang="en-CA"/>
          </a:p>
        </p:txBody>
      </p:sp>
      <p:sp>
        <p:nvSpPr>
          <p:cNvPr id="4" name="Title 3"/>
          <p:cNvSpPr>
            <a:spLocks noGrp="1"/>
          </p:cNvSpPr>
          <p:nvPr>
            <p:ph type="title"/>
          </p:nvPr>
        </p:nvSpPr>
        <p:spPr>
          <a:xfrm>
            <a:off x="439582" y="170997"/>
            <a:ext cx="8229600" cy="1143000"/>
          </a:xfrm>
        </p:spPr>
        <p:txBody>
          <a:bodyPr>
            <a:normAutofit/>
          </a:bodyPr>
          <a:lstStyle/>
          <a:p>
            <a:pPr algn="ctr"/>
            <a:r>
              <a:rPr lang="en-AU" sz="2800" dirty="0">
                <a:solidFill>
                  <a:srgbClr val="00B0F0"/>
                </a:solidFill>
                <a:effectLst>
                  <a:outerShdw blurRad="38100" dist="38100" dir="2700000" algn="tl">
                    <a:srgbClr val="000000">
                      <a:alpha val="43137"/>
                    </a:srgbClr>
                  </a:outerShdw>
                </a:effectLst>
              </a:rPr>
              <a:t>Stage 1: </a:t>
            </a:r>
            <a:r>
              <a:rPr lang="en-AU" sz="2800" dirty="0" smtClean="0">
                <a:solidFill>
                  <a:srgbClr val="00B0F0"/>
                </a:solidFill>
                <a:effectLst>
                  <a:outerShdw blurRad="38100" dist="38100" dir="2700000" algn="tl">
                    <a:srgbClr val="000000">
                      <a:alpha val="43137"/>
                    </a:srgbClr>
                  </a:outerShdw>
                </a:effectLst>
              </a:rPr>
              <a:t>Benchmark Model</a:t>
            </a:r>
            <a:br>
              <a:rPr lang="en-AU" sz="2800" dirty="0" smtClean="0">
                <a:solidFill>
                  <a:srgbClr val="00B0F0"/>
                </a:solidFill>
                <a:effectLst>
                  <a:outerShdw blurRad="38100" dist="38100" dir="2700000" algn="tl">
                    <a:srgbClr val="000000">
                      <a:alpha val="43137"/>
                    </a:srgbClr>
                  </a:outerShdw>
                </a:effectLst>
              </a:rPr>
            </a:br>
            <a:r>
              <a:rPr lang="en-AU" sz="2800" dirty="0" smtClean="0">
                <a:solidFill>
                  <a:srgbClr val="00B0F0"/>
                </a:solidFill>
                <a:effectLst>
                  <a:outerShdw blurRad="38100" dist="38100" dir="2700000" algn="tl">
                    <a:srgbClr val="000000">
                      <a:alpha val="43137"/>
                    </a:srgbClr>
                  </a:outerShdw>
                </a:effectLst>
              </a:rPr>
              <a:t>(</a:t>
            </a:r>
            <a:r>
              <a:rPr lang="en-AU" sz="2800" dirty="0">
                <a:solidFill>
                  <a:srgbClr val="00B0F0"/>
                </a:solidFill>
                <a:effectLst>
                  <a:outerShdw blurRad="38100" dist="38100" dir="2700000" algn="tl">
                    <a:srgbClr val="000000">
                      <a:alpha val="43137"/>
                    </a:srgbClr>
                  </a:outerShdw>
                </a:effectLst>
              </a:rPr>
              <a:t>mother’s education </a:t>
            </a:r>
            <a:r>
              <a:rPr lang="en-AU" sz="2800" dirty="0" smtClean="0">
                <a:solidFill>
                  <a:srgbClr val="00B0F0"/>
                </a:solidFill>
                <a:effectLst>
                  <a:outerShdw blurRad="38100" dist="38100" dir="2700000" algn="tl">
                    <a:srgbClr val="000000">
                      <a:alpha val="43137"/>
                    </a:srgbClr>
                  </a:outerShdw>
                </a:effectLst>
              </a:rPr>
              <a:t>differ by cohort)</a:t>
            </a:r>
            <a:endParaRPr lang="en-US" sz="2800" dirty="0">
              <a:solidFill>
                <a:srgbClr val="00B0F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779" y="741008"/>
            <a:ext cx="9291299" cy="4525963"/>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pPr>
              <a:lnSpc>
                <a:spcPct val="160000"/>
              </a:lnSpc>
            </a:pPr>
            <a:r>
              <a:rPr lang="en-US" sz="1700" dirty="0" smtClean="0"/>
              <a:t>We fit the education distribution of 1945, 1955, 1965. we don’t fit 1935, 1975.</a:t>
            </a:r>
          </a:p>
          <a:p>
            <a:pPr>
              <a:lnSpc>
                <a:spcPct val="160000"/>
              </a:lnSpc>
            </a:pPr>
            <a:r>
              <a:rPr lang="en-US" sz="1700" dirty="0" smtClean="0"/>
              <a:t>We fit marriage rate, divorce rate and number of children of all cohorts but 1935</a:t>
            </a:r>
          </a:p>
          <a:p>
            <a:pPr>
              <a:lnSpc>
                <a:spcPct val="160000"/>
              </a:lnSpc>
            </a:pPr>
            <a:r>
              <a:rPr lang="en-US" sz="1700" dirty="0" smtClean="0"/>
              <a:t>We don’t fit the wage and employment of 1935, 1945 (overestimate) and 1965, 1975 (underestimate)</a:t>
            </a:r>
            <a:endParaRPr lang="en-US" sz="1700" dirty="0"/>
          </a:p>
        </p:txBody>
      </p:sp>
      <p:graphicFrame>
        <p:nvGraphicFramePr>
          <p:cNvPr id="8" name="Chart 7"/>
          <p:cNvGraphicFramePr>
            <a:graphicFrameLocks/>
          </p:cNvGraphicFramePr>
          <p:nvPr>
            <p:extLst>
              <p:ext uri="{D42A27DB-BD31-4B8C-83A1-F6EECF244321}">
                <p14:modId xmlns:p14="http://schemas.microsoft.com/office/powerpoint/2010/main" val="4043586220"/>
              </p:ext>
            </p:extLst>
          </p:nvPr>
        </p:nvGraphicFramePr>
        <p:xfrm>
          <a:off x="-74182" y="1207865"/>
          <a:ext cx="2000250" cy="1939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642172388"/>
              </p:ext>
            </p:extLst>
          </p:nvPr>
        </p:nvGraphicFramePr>
        <p:xfrm>
          <a:off x="1634056" y="1215175"/>
          <a:ext cx="1987550" cy="1932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502062627"/>
              </p:ext>
            </p:extLst>
          </p:nvPr>
        </p:nvGraphicFramePr>
        <p:xfrm>
          <a:off x="3394936" y="1196752"/>
          <a:ext cx="1974850" cy="1950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502078092"/>
              </p:ext>
            </p:extLst>
          </p:nvPr>
        </p:nvGraphicFramePr>
        <p:xfrm>
          <a:off x="5211696" y="1203103"/>
          <a:ext cx="1974850" cy="19442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3766457016"/>
              </p:ext>
            </p:extLst>
          </p:nvPr>
        </p:nvGraphicFramePr>
        <p:xfrm>
          <a:off x="7186546" y="1203103"/>
          <a:ext cx="1987550" cy="194421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3804199520"/>
              </p:ext>
            </p:extLst>
          </p:nvPr>
        </p:nvGraphicFramePr>
        <p:xfrm>
          <a:off x="7186546" y="4869160"/>
          <a:ext cx="1987550" cy="19018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p:cNvGraphicFramePr>
            <a:graphicFrameLocks/>
          </p:cNvGraphicFramePr>
          <p:nvPr>
            <p:extLst>
              <p:ext uri="{D42A27DB-BD31-4B8C-83A1-F6EECF244321}">
                <p14:modId xmlns:p14="http://schemas.microsoft.com/office/powerpoint/2010/main" val="2993744756"/>
              </p:ext>
            </p:extLst>
          </p:nvPr>
        </p:nvGraphicFramePr>
        <p:xfrm>
          <a:off x="5296858" y="4866461"/>
          <a:ext cx="1974850" cy="19172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14"/>
          <p:cNvGraphicFramePr>
            <a:graphicFrameLocks/>
          </p:cNvGraphicFramePr>
          <p:nvPr>
            <p:extLst>
              <p:ext uri="{D42A27DB-BD31-4B8C-83A1-F6EECF244321}">
                <p14:modId xmlns:p14="http://schemas.microsoft.com/office/powerpoint/2010/main" val="2584473124"/>
              </p:ext>
            </p:extLst>
          </p:nvPr>
        </p:nvGraphicFramePr>
        <p:xfrm>
          <a:off x="-57121" y="4914463"/>
          <a:ext cx="2000250" cy="190568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15"/>
          <p:cNvGraphicFramePr>
            <a:graphicFrameLocks/>
          </p:cNvGraphicFramePr>
          <p:nvPr>
            <p:extLst>
              <p:ext uri="{D42A27DB-BD31-4B8C-83A1-F6EECF244321}">
                <p14:modId xmlns:p14="http://schemas.microsoft.com/office/powerpoint/2010/main" val="4113719484"/>
              </p:ext>
            </p:extLst>
          </p:nvPr>
        </p:nvGraphicFramePr>
        <p:xfrm>
          <a:off x="3433062" y="4882861"/>
          <a:ext cx="1974850" cy="190953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Chart 16"/>
          <p:cNvGraphicFramePr>
            <a:graphicFrameLocks/>
          </p:cNvGraphicFramePr>
          <p:nvPr>
            <p:extLst>
              <p:ext uri="{D42A27DB-BD31-4B8C-83A1-F6EECF244321}">
                <p14:modId xmlns:p14="http://schemas.microsoft.com/office/powerpoint/2010/main" val="1874729359"/>
              </p:ext>
            </p:extLst>
          </p:nvPr>
        </p:nvGraphicFramePr>
        <p:xfrm>
          <a:off x="1579970" y="4912439"/>
          <a:ext cx="1987550" cy="1917232"/>
        </p:xfrm>
        <a:graphic>
          <a:graphicData uri="http://schemas.openxmlformats.org/drawingml/2006/chart">
            <c:chart xmlns:c="http://schemas.openxmlformats.org/drawingml/2006/chart" xmlns:r="http://schemas.openxmlformats.org/officeDocument/2006/relationships" r:id="rId12"/>
          </a:graphicData>
        </a:graphic>
      </p:graphicFrame>
      <p:sp>
        <p:nvSpPr>
          <p:cNvPr id="2" name="TextBox 1"/>
          <p:cNvSpPr txBox="1"/>
          <p:nvPr/>
        </p:nvSpPr>
        <p:spPr>
          <a:xfrm>
            <a:off x="3067084" y="1197184"/>
            <a:ext cx="3240360" cy="369332"/>
          </a:xfrm>
          <a:prstGeom prst="rect">
            <a:avLst/>
          </a:prstGeom>
          <a:noFill/>
        </p:spPr>
        <p:txBody>
          <a:bodyPr wrap="square" rtlCol="0">
            <a:spAutoFit/>
          </a:bodyPr>
          <a:lstStyle/>
          <a:p>
            <a:r>
              <a:rPr lang="en-US" b="1" dirty="0" smtClean="0">
                <a:solidFill>
                  <a:schemeClr val="accent1">
                    <a:lumMod val="75000"/>
                  </a:schemeClr>
                </a:solidFill>
              </a:rPr>
              <a:t>Men Education Distribution</a:t>
            </a:r>
            <a:endParaRPr lang="en-US" b="1" dirty="0">
              <a:solidFill>
                <a:schemeClr val="accent1">
                  <a:lumMod val="75000"/>
                </a:schemeClr>
              </a:solidFill>
            </a:endParaRPr>
          </a:p>
        </p:txBody>
      </p:sp>
      <p:sp>
        <p:nvSpPr>
          <p:cNvPr id="18" name="TextBox 17"/>
          <p:cNvSpPr txBox="1"/>
          <p:nvPr/>
        </p:nvSpPr>
        <p:spPr>
          <a:xfrm>
            <a:off x="2987824" y="4885377"/>
            <a:ext cx="3809135" cy="369332"/>
          </a:xfrm>
          <a:prstGeom prst="rect">
            <a:avLst/>
          </a:prstGeom>
          <a:noFill/>
        </p:spPr>
        <p:txBody>
          <a:bodyPr wrap="square" rtlCol="0">
            <a:spAutoFit/>
          </a:bodyPr>
          <a:lstStyle/>
          <a:p>
            <a:r>
              <a:rPr lang="en-US" b="1" dirty="0" smtClean="0">
                <a:solidFill>
                  <a:schemeClr val="accent1">
                    <a:lumMod val="75000"/>
                  </a:schemeClr>
                </a:solidFill>
              </a:rPr>
              <a:t>Women Education Distribution</a:t>
            </a:r>
            <a:endParaRPr lang="en-US" b="1" dirty="0">
              <a:solidFill>
                <a:schemeClr val="accent1">
                  <a:lumMod val="75000"/>
                </a:schemeClr>
              </a:solidFill>
            </a:endParaRPr>
          </a:p>
        </p:txBody>
      </p:sp>
      <p:sp>
        <p:nvSpPr>
          <p:cNvPr id="5" name="Oval 4"/>
          <p:cNvSpPr/>
          <p:nvPr/>
        </p:nvSpPr>
        <p:spPr>
          <a:xfrm>
            <a:off x="176880" y="1384047"/>
            <a:ext cx="1828162" cy="13968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66240" y="1510739"/>
            <a:ext cx="1828162" cy="13968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08145" y="5078988"/>
            <a:ext cx="1828162" cy="13968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347" y="5168863"/>
            <a:ext cx="1828162" cy="13968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0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8" grpId="0">
        <p:bldAsOne/>
      </p:bldGraphic>
      <p:bldGraphic spid="9" grpId="0">
        <p:bldAsOne/>
      </p:bldGraphic>
      <p:bldGraphic spid="10" grpId="0">
        <p:bldAsOne/>
      </p:bldGraphic>
      <p:bldGraphic spid="11" grpId="0">
        <p:bldAsOne/>
      </p:bldGraphic>
      <p:bldGraphic spid="12" grpId="0">
        <p:bldAsOne/>
      </p:bldGraphic>
      <p:bldGraphic spid="13" grpId="0">
        <p:bldAsOne/>
      </p:bldGraphic>
      <p:bldGraphic spid="14" grpId="0">
        <p:bldAsOne/>
      </p:bldGraphic>
      <p:bldGraphic spid="15" grpId="0">
        <p:bldAsOne/>
      </p:bldGraphic>
      <p:bldGraphic spid="16" grpId="0">
        <p:bldAsOne/>
      </p:bldGraphic>
      <p:bldGraphic spid="17" grpId="0">
        <p:bldAsOne/>
      </p:bldGraphic>
      <p:bldP spid="2" grpId="0"/>
      <p:bldP spid="18" grpId="0"/>
      <p:bldP spid="5"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3253482667"/>
              </p:ext>
            </p:extLst>
          </p:nvPr>
        </p:nvGraphicFramePr>
        <p:xfrm>
          <a:off x="381000" y="434975"/>
          <a:ext cx="1631950" cy="1924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4164067187"/>
              </p:ext>
            </p:extLst>
          </p:nvPr>
        </p:nvGraphicFramePr>
        <p:xfrm>
          <a:off x="2076450" y="441325"/>
          <a:ext cx="1631950" cy="1924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3472723148"/>
              </p:ext>
            </p:extLst>
          </p:nvPr>
        </p:nvGraphicFramePr>
        <p:xfrm>
          <a:off x="3746500" y="447675"/>
          <a:ext cx="1631950" cy="19240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p:cNvGraphicFramePr>
            <a:graphicFrameLocks/>
          </p:cNvGraphicFramePr>
          <p:nvPr>
            <p:extLst>
              <p:ext uri="{D42A27DB-BD31-4B8C-83A1-F6EECF244321}">
                <p14:modId xmlns:p14="http://schemas.microsoft.com/office/powerpoint/2010/main" val="3934133066"/>
              </p:ext>
            </p:extLst>
          </p:nvPr>
        </p:nvGraphicFramePr>
        <p:xfrm>
          <a:off x="5435600" y="447675"/>
          <a:ext cx="1631950" cy="19240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p:cNvGraphicFramePr>
            <a:graphicFrameLocks/>
          </p:cNvGraphicFramePr>
          <p:nvPr>
            <p:extLst>
              <p:ext uri="{D42A27DB-BD31-4B8C-83A1-F6EECF244321}">
                <p14:modId xmlns:p14="http://schemas.microsoft.com/office/powerpoint/2010/main" val="4238633782"/>
              </p:ext>
            </p:extLst>
          </p:nvPr>
        </p:nvGraphicFramePr>
        <p:xfrm>
          <a:off x="7124700" y="454025"/>
          <a:ext cx="1631950" cy="19240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Chart 29"/>
          <p:cNvGraphicFramePr>
            <a:graphicFrameLocks/>
          </p:cNvGraphicFramePr>
          <p:nvPr>
            <p:extLst>
              <p:ext uri="{D42A27DB-BD31-4B8C-83A1-F6EECF244321}">
                <p14:modId xmlns:p14="http://schemas.microsoft.com/office/powerpoint/2010/main" val="2014704322"/>
              </p:ext>
            </p:extLst>
          </p:nvPr>
        </p:nvGraphicFramePr>
        <p:xfrm>
          <a:off x="387350" y="2441575"/>
          <a:ext cx="1631950" cy="19240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 name="Chart 30"/>
          <p:cNvGraphicFramePr>
            <a:graphicFrameLocks/>
          </p:cNvGraphicFramePr>
          <p:nvPr>
            <p:extLst>
              <p:ext uri="{D42A27DB-BD31-4B8C-83A1-F6EECF244321}">
                <p14:modId xmlns:p14="http://schemas.microsoft.com/office/powerpoint/2010/main" val="1568288568"/>
              </p:ext>
            </p:extLst>
          </p:nvPr>
        </p:nvGraphicFramePr>
        <p:xfrm>
          <a:off x="2082800" y="2447925"/>
          <a:ext cx="1631950" cy="19240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Chart 31"/>
          <p:cNvGraphicFramePr>
            <a:graphicFrameLocks/>
          </p:cNvGraphicFramePr>
          <p:nvPr>
            <p:extLst>
              <p:ext uri="{D42A27DB-BD31-4B8C-83A1-F6EECF244321}">
                <p14:modId xmlns:p14="http://schemas.microsoft.com/office/powerpoint/2010/main" val="2329476825"/>
              </p:ext>
            </p:extLst>
          </p:nvPr>
        </p:nvGraphicFramePr>
        <p:xfrm>
          <a:off x="3752850" y="2454275"/>
          <a:ext cx="1631950" cy="192405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Chart 32"/>
          <p:cNvGraphicFramePr>
            <a:graphicFrameLocks/>
          </p:cNvGraphicFramePr>
          <p:nvPr>
            <p:extLst>
              <p:ext uri="{D42A27DB-BD31-4B8C-83A1-F6EECF244321}">
                <p14:modId xmlns:p14="http://schemas.microsoft.com/office/powerpoint/2010/main" val="4001892935"/>
              </p:ext>
            </p:extLst>
          </p:nvPr>
        </p:nvGraphicFramePr>
        <p:xfrm>
          <a:off x="5441950" y="2454275"/>
          <a:ext cx="1631950" cy="19240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4" name="Chart 33"/>
          <p:cNvGraphicFramePr>
            <a:graphicFrameLocks/>
          </p:cNvGraphicFramePr>
          <p:nvPr>
            <p:extLst>
              <p:ext uri="{D42A27DB-BD31-4B8C-83A1-F6EECF244321}">
                <p14:modId xmlns:p14="http://schemas.microsoft.com/office/powerpoint/2010/main" val="3111736640"/>
              </p:ext>
            </p:extLst>
          </p:nvPr>
        </p:nvGraphicFramePr>
        <p:xfrm>
          <a:off x="7131050" y="2460625"/>
          <a:ext cx="1631950" cy="192405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5" name="Chart 34"/>
          <p:cNvGraphicFramePr>
            <a:graphicFrameLocks/>
          </p:cNvGraphicFramePr>
          <p:nvPr>
            <p:extLst>
              <p:ext uri="{D42A27DB-BD31-4B8C-83A1-F6EECF244321}">
                <p14:modId xmlns:p14="http://schemas.microsoft.com/office/powerpoint/2010/main" val="1855125749"/>
              </p:ext>
            </p:extLst>
          </p:nvPr>
        </p:nvGraphicFramePr>
        <p:xfrm>
          <a:off x="387350" y="4498975"/>
          <a:ext cx="1631950" cy="192405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6" name="Chart 35"/>
          <p:cNvGraphicFramePr>
            <a:graphicFrameLocks/>
          </p:cNvGraphicFramePr>
          <p:nvPr>
            <p:extLst>
              <p:ext uri="{D42A27DB-BD31-4B8C-83A1-F6EECF244321}">
                <p14:modId xmlns:p14="http://schemas.microsoft.com/office/powerpoint/2010/main" val="113274771"/>
              </p:ext>
            </p:extLst>
          </p:nvPr>
        </p:nvGraphicFramePr>
        <p:xfrm>
          <a:off x="2082800" y="4486275"/>
          <a:ext cx="1631950" cy="192405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7" name="Chart 36"/>
          <p:cNvGraphicFramePr>
            <a:graphicFrameLocks/>
          </p:cNvGraphicFramePr>
          <p:nvPr>
            <p:extLst>
              <p:ext uri="{D42A27DB-BD31-4B8C-83A1-F6EECF244321}">
                <p14:modId xmlns:p14="http://schemas.microsoft.com/office/powerpoint/2010/main" val="2047004004"/>
              </p:ext>
            </p:extLst>
          </p:nvPr>
        </p:nvGraphicFramePr>
        <p:xfrm>
          <a:off x="3752850" y="4492625"/>
          <a:ext cx="1631950" cy="19240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8" name="Chart 37"/>
          <p:cNvGraphicFramePr>
            <a:graphicFrameLocks/>
          </p:cNvGraphicFramePr>
          <p:nvPr>
            <p:extLst>
              <p:ext uri="{D42A27DB-BD31-4B8C-83A1-F6EECF244321}">
                <p14:modId xmlns:p14="http://schemas.microsoft.com/office/powerpoint/2010/main" val="3349243203"/>
              </p:ext>
            </p:extLst>
          </p:nvPr>
        </p:nvGraphicFramePr>
        <p:xfrm>
          <a:off x="5441950" y="4492625"/>
          <a:ext cx="1631950" cy="192405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9" name="Chart 38"/>
          <p:cNvGraphicFramePr>
            <a:graphicFrameLocks/>
          </p:cNvGraphicFramePr>
          <p:nvPr>
            <p:extLst>
              <p:ext uri="{D42A27DB-BD31-4B8C-83A1-F6EECF244321}">
                <p14:modId xmlns:p14="http://schemas.microsoft.com/office/powerpoint/2010/main" val="956761426"/>
              </p:ext>
            </p:extLst>
          </p:nvPr>
        </p:nvGraphicFramePr>
        <p:xfrm>
          <a:off x="7131050" y="4498975"/>
          <a:ext cx="1631950" cy="1924050"/>
        </p:xfrm>
        <a:graphic>
          <a:graphicData uri="http://schemas.openxmlformats.org/drawingml/2006/chart">
            <c:chart xmlns:c="http://schemas.openxmlformats.org/drawingml/2006/chart" xmlns:r="http://schemas.openxmlformats.org/officeDocument/2006/relationships" r:id="rId17"/>
          </a:graphicData>
        </a:graphic>
      </p:graphicFrame>
      <p:sp>
        <p:nvSpPr>
          <p:cNvPr id="3" name="Slide Number Placeholder 2"/>
          <p:cNvSpPr>
            <a:spLocks noGrp="1"/>
          </p:cNvSpPr>
          <p:nvPr>
            <p:ph type="sldNum" sz="quarter" idx="12"/>
          </p:nvPr>
        </p:nvSpPr>
        <p:spPr/>
        <p:txBody>
          <a:bodyPr/>
          <a:lstStyle/>
          <a:p>
            <a:fld id="{251D1BCC-8D78-4931-8383-1492A443E39C}" type="slidenum">
              <a:rPr lang="en-CA" smtClean="0"/>
              <a:pPr/>
              <a:t>31</a:t>
            </a:fld>
            <a:endParaRPr lang="en-CA"/>
          </a:p>
        </p:txBody>
      </p:sp>
      <p:sp>
        <p:nvSpPr>
          <p:cNvPr id="4" name="Title 3"/>
          <p:cNvSpPr>
            <a:spLocks noGrp="1"/>
          </p:cNvSpPr>
          <p:nvPr>
            <p:ph type="title"/>
          </p:nvPr>
        </p:nvSpPr>
        <p:spPr>
          <a:xfrm>
            <a:off x="185862" y="194818"/>
            <a:ext cx="8833520" cy="850106"/>
          </a:xfrm>
        </p:spPr>
        <p:txBody>
          <a:bodyPr>
            <a:normAutofit fontScale="90000"/>
          </a:bodyPr>
          <a:lstStyle/>
          <a:p>
            <a:pPr algn="ctr"/>
            <a:r>
              <a:rPr lang="en-AU" sz="2800" dirty="0">
                <a:solidFill>
                  <a:srgbClr val="00B0F0"/>
                </a:solidFill>
                <a:effectLst>
                  <a:outerShdw blurRad="38100" dist="38100" dir="2700000" algn="tl">
                    <a:srgbClr val="000000">
                      <a:alpha val="43137"/>
                    </a:srgbClr>
                  </a:outerShdw>
                </a:effectLst>
              </a:rPr>
              <a:t>Stage </a:t>
            </a:r>
            <a:r>
              <a:rPr lang="en-AU" sz="2800" dirty="0" smtClean="0">
                <a:solidFill>
                  <a:srgbClr val="00B0F0"/>
                </a:solidFill>
                <a:effectLst>
                  <a:outerShdw blurRad="38100" dist="38100" dir="2700000" algn="tl">
                    <a:srgbClr val="000000">
                      <a:alpha val="43137"/>
                    </a:srgbClr>
                  </a:outerShdw>
                </a:effectLst>
              </a:rPr>
              <a:t>2/3</a:t>
            </a:r>
            <a:r>
              <a:rPr lang="en-AU" sz="2800" dirty="0">
                <a:solidFill>
                  <a:srgbClr val="00B0F0"/>
                </a:solidFill>
                <a:effectLst>
                  <a:outerShdw blurRad="38100" dist="38100" dir="2700000" algn="tl">
                    <a:srgbClr val="000000">
                      <a:alpha val="43137"/>
                    </a:srgbClr>
                  </a:outerShdw>
                </a:effectLst>
              </a:rPr>
              <a:t>: Divorce </a:t>
            </a:r>
            <a:r>
              <a:rPr lang="en-AU" sz="2800" dirty="0" smtClean="0">
                <a:solidFill>
                  <a:srgbClr val="00B0F0"/>
                </a:solidFill>
                <a:effectLst>
                  <a:outerShdw blurRad="38100" dist="38100" dir="2700000" algn="tl">
                    <a:srgbClr val="000000">
                      <a:alpha val="43137"/>
                    </a:srgbClr>
                  </a:outerShdw>
                </a:effectLst>
              </a:rPr>
              <a:t>Costs and Marriage Market</a:t>
            </a:r>
            <a:r>
              <a:rPr lang="en-AU" sz="2800" dirty="0">
                <a:solidFill>
                  <a:srgbClr val="00B0F0"/>
                </a:solidFill>
                <a:effectLst>
                  <a:outerShdw blurRad="38100" dist="38100" dir="2700000" algn="tl">
                    <a:srgbClr val="000000">
                      <a:alpha val="43137"/>
                    </a:srgbClr>
                  </a:outerShdw>
                </a:effectLst>
              </a:rPr>
              <a:t/>
            </a:r>
            <a:br>
              <a:rPr lang="en-AU" sz="2800" dirty="0">
                <a:solidFill>
                  <a:srgbClr val="00B0F0"/>
                </a:solidFill>
                <a:effectLst>
                  <a:outerShdw blurRad="38100" dist="38100" dir="2700000" algn="tl">
                    <a:srgbClr val="000000">
                      <a:alpha val="43137"/>
                    </a:srgbClr>
                  </a:outerShdw>
                </a:effectLst>
              </a:rPr>
            </a:br>
            <a:endParaRPr lang="en-US" sz="2800" dirty="0">
              <a:solidFill>
                <a:srgbClr val="00B0F0"/>
              </a:solidFill>
              <a:effectLst>
                <a:outerShdw blurRad="38100" dist="38100" dir="2700000" algn="tl">
                  <a:srgbClr val="000000">
                    <a:alpha val="43137"/>
                  </a:srgbClr>
                </a:outerShdw>
              </a:effectLst>
            </a:endParaRPr>
          </a:p>
        </p:txBody>
      </p:sp>
      <p:sp>
        <p:nvSpPr>
          <p:cNvPr id="2" name="TextBox 1"/>
          <p:cNvSpPr txBox="1"/>
          <p:nvPr/>
        </p:nvSpPr>
        <p:spPr>
          <a:xfrm>
            <a:off x="515491" y="2269071"/>
            <a:ext cx="8093967" cy="646331"/>
          </a:xfrm>
          <a:prstGeom prst="rect">
            <a:avLst/>
          </a:prstGeom>
          <a:solidFill>
            <a:schemeClr val="bg1"/>
          </a:solidFill>
        </p:spPr>
        <p:txBody>
          <a:bodyPr wrap="square" rtlCol="0">
            <a:spAutoFit/>
          </a:bodyPr>
          <a:lstStyle/>
          <a:p>
            <a:pPr algn="ctr"/>
            <a:r>
              <a:rPr lang="en-US" b="1" dirty="0"/>
              <a:t>We fit the marriage and divorce moments for all cohorts</a:t>
            </a:r>
          </a:p>
          <a:p>
            <a:endParaRPr lang="en-US" dirty="0"/>
          </a:p>
        </p:txBody>
      </p:sp>
      <p:sp>
        <p:nvSpPr>
          <p:cNvPr id="22" name="TextBox 21"/>
          <p:cNvSpPr txBox="1"/>
          <p:nvPr/>
        </p:nvSpPr>
        <p:spPr>
          <a:xfrm>
            <a:off x="438498" y="2806398"/>
            <a:ext cx="8278080" cy="1698927"/>
          </a:xfrm>
          <a:prstGeom prst="rect">
            <a:avLst/>
          </a:prstGeom>
          <a:solidFill>
            <a:schemeClr val="bg1"/>
          </a:solidFill>
        </p:spPr>
        <p:txBody>
          <a:bodyPr wrap="square" rtlCol="0">
            <a:spAutoFit/>
          </a:bodyPr>
          <a:lstStyle/>
          <a:p>
            <a:pPr algn="ctr">
              <a:lnSpc>
                <a:spcPct val="160000"/>
              </a:lnSpc>
            </a:pPr>
            <a:endParaRPr lang="en-US" b="1" dirty="0" smtClean="0"/>
          </a:p>
          <a:p>
            <a:pPr algn="ctr">
              <a:lnSpc>
                <a:spcPct val="160000"/>
              </a:lnSpc>
            </a:pPr>
            <a:r>
              <a:rPr lang="en-US" b="1" dirty="0" smtClean="0"/>
              <a:t>we </a:t>
            </a:r>
            <a:r>
              <a:rPr lang="en-US" b="1" dirty="0"/>
              <a:t>underestimate the number of children for the </a:t>
            </a:r>
            <a:r>
              <a:rPr lang="en-US" b="1" dirty="0" smtClean="0"/>
              <a:t>1935, 1945 cohorts</a:t>
            </a:r>
          </a:p>
          <a:p>
            <a:pPr algn="ctr">
              <a:lnSpc>
                <a:spcPct val="160000"/>
              </a:lnSpc>
            </a:pPr>
            <a:endParaRPr lang="en-US" b="1" dirty="0"/>
          </a:p>
          <a:p>
            <a:endParaRPr lang="en-US" dirty="0"/>
          </a:p>
        </p:txBody>
      </p:sp>
      <p:sp>
        <p:nvSpPr>
          <p:cNvPr id="23" name="TextBox 22"/>
          <p:cNvSpPr txBox="1"/>
          <p:nvPr/>
        </p:nvSpPr>
        <p:spPr>
          <a:xfrm>
            <a:off x="467544" y="6000846"/>
            <a:ext cx="8093967" cy="978729"/>
          </a:xfrm>
          <a:prstGeom prst="rect">
            <a:avLst/>
          </a:prstGeom>
          <a:solidFill>
            <a:schemeClr val="bg1"/>
          </a:solidFill>
        </p:spPr>
        <p:txBody>
          <a:bodyPr wrap="square" rtlCol="0">
            <a:spAutoFit/>
          </a:bodyPr>
          <a:lstStyle/>
          <a:p>
            <a:pPr algn="ctr">
              <a:lnSpc>
                <a:spcPct val="160000"/>
              </a:lnSpc>
            </a:pPr>
            <a:r>
              <a:rPr lang="en-US" b="1" dirty="0"/>
              <a:t>We don’t fit the wage and employment of </a:t>
            </a:r>
            <a:r>
              <a:rPr lang="en-US" b="1" dirty="0" smtClean="0"/>
              <a:t>1935, </a:t>
            </a:r>
            <a:r>
              <a:rPr lang="en-US" b="1" dirty="0"/>
              <a:t>1945 (overestimate</a:t>
            </a:r>
            <a:r>
              <a:rPr lang="en-US" b="1" dirty="0" smtClean="0"/>
              <a:t>) and </a:t>
            </a:r>
            <a:r>
              <a:rPr lang="en-US" b="1" dirty="0"/>
              <a:t>1965, 1975 (underestimate</a:t>
            </a:r>
            <a:r>
              <a:rPr lang="en-US" b="1" dirty="0" smtClean="0"/>
              <a:t>)</a:t>
            </a:r>
            <a:endParaRPr lang="en-US" dirty="0"/>
          </a:p>
        </p:txBody>
      </p:sp>
      <p:sp>
        <p:nvSpPr>
          <p:cNvPr id="41" name="Oval 40"/>
          <p:cNvSpPr/>
          <p:nvPr/>
        </p:nvSpPr>
        <p:spPr>
          <a:xfrm>
            <a:off x="2444023" y="4968233"/>
            <a:ext cx="1118046" cy="1081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55576" y="4941168"/>
            <a:ext cx="1118046" cy="1081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8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6" grpId="0">
        <p:bldAsOne/>
      </p:bldGraphic>
      <p:bldGraphic spid="27" grpId="0">
        <p:bldAsOne/>
      </p:bldGraphic>
      <p:bldGraphic spid="28" grpId="0">
        <p:bldAsOne/>
      </p:bldGraphic>
      <p:bldGraphic spid="29" grpId="0">
        <p:bldAsOne/>
      </p:bldGraphic>
      <p:bldGraphic spid="30" grpId="0">
        <p:bldAsOne/>
      </p:bldGraphic>
      <p:bldGraphic spid="31" grpId="0">
        <p:bldAsOne/>
      </p:bldGraphic>
      <p:bldGraphic spid="32" grpId="0">
        <p:bldAsOne/>
      </p:bldGraphic>
      <p:bldGraphic spid="33" grpId="0">
        <p:bldAsOne/>
      </p:bldGraphic>
      <p:bldGraphic spid="34" grpId="0">
        <p:bldAsOne/>
      </p:bldGraphic>
      <p:bldGraphic spid="35" grpId="0">
        <p:bldAsOne/>
      </p:bldGraphic>
      <p:bldGraphic spid="36" grpId="0">
        <p:bldAsOne/>
      </p:bldGraphic>
      <p:bldGraphic spid="37" grpId="0">
        <p:bldAsOne/>
      </p:bldGraphic>
      <p:bldGraphic spid="38" grpId="0">
        <p:bldAsOne/>
      </p:bldGraphic>
      <p:bldGraphic spid="39" grpId="0">
        <p:bldAsOne/>
      </p:bldGraphic>
      <p:bldP spid="2" grpId="0" animBg="1"/>
      <p:bldP spid="22" grpId="0" animBg="1"/>
      <p:bldP spid="23" grpId="0" animBg="1"/>
      <p:bldP spid="41"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5379865"/>
            <a:ext cx="8515437" cy="1361442"/>
          </a:xfrm>
        </p:spPr>
        <p:txBody>
          <a:bodyPr>
            <a:normAutofit/>
          </a:bodyPr>
          <a:lstStyle/>
          <a:p>
            <a:r>
              <a:rPr lang="en-US" sz="2000" dirty="0" smtClean="0"/>
              <a:t>Convergence in men and women return to education</a:t>
            </a:r>
          </a:p>
          <a:p>
            <a:r>
              <a:rPr lang="en-US" sz="2000" dirty="0" smtClean="0"/>
              <a:t>Return to experience is higher for men even in younger cohorts</a:t>
            </a:r>
            <a:endParaRPr lang="en-US" sz="2000"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32</a:t>
            </a:fld>
            <a:endParaRPr lang="en-CA"/>
          </a:p>
        </p:txBody>
      </p:sp>
      <p:sp>
        <p:nvSpPr>
          <p:cNvPr id="4" name="Title 3"/>
          <p:cNvSpPr>
            <a:spLocks noGrp="1"/>
          </p:cNvSpPr>
          <p:nvPr>
            <p:ph type="title"/>
          </p:nvPr>
        </p:nvSpPr>
        <p:spPr/>
        <p:txBody>
          <a:bodyPr>
            <a:normAutofit fontScale="90000"/>
          </a:bodyPr>
          <a:lstStyle/>
          <a:p>
            <a:pPr algn="ctr"/>
            <a:r>
              <a:rPr lang="en-AU" sz="2800" dirty="0">
                <a:solidFill>
                  <a:srgbClr val="00B0F0"/>
                </a:solidFill>
                <a:effectLst>
                  <a:outerShdw blurRad="38100" dist="38100" dir="2700000" algn="tl">
                    <a:srgbClr val="000000">
                      <a:alpha val="43137"/>
                    </a:srgbClr>
                  </a:outerShdw>
                </a:effectLst>
              </a:rPr>
              <a:t>Stage 4: </a:t>
            </a:r>
            <a:r>
              <a:rPr lang="en-AU" sz="2800" dirty="0" err="1">
                <a:solidFill>
                  <a:srgbClr val="00B0F0"/>
                </a:solidFill>
                <a:effectLst>
                  <a:outerShdw blurRad="38100" dist="38100" dir="2700000" algn="tl">
                    <a:srgbClr val="000000">
                      <a:alpha val="43137"/>
                    </a:srgbClr>
                  </a:outerShdw>
                </a:effectLst>
              </a:rPr>
              <a:t>Labor</a:t>
            </a:r>
            <a:r>
              <a:rPr lang="en-AU" sz="2800" dirty="0">
                <a:solidFill>
                  <a:srgbClr val="00B0F0"/>
                </a:solidFill>
                <a:effectLst>
                  <a:outerShdw blurRad="38100" dist="38100" dir="2700000" algn="tl">
                    <a:srgbClr val="000000">
                      <a:alpha val="43137"/>
                    </a:srgbClr>
                  </a:outerShdw>
                </a:effectLst>
              </a:rPr>
              <a:t> </a:t>
            </a:r>
            <a:r>
              <a:rPr lang="en-AU" sz="2800" dirty="0" smtClean="0">
                <a:solidFill>
                  <a:srgbClr val="00B0F0"/>
                </a:solidFill>
                <a:effectLst>
                  <a:outerShdw blurRad="38100" dist="38100" dir="2700000" algn="tl">
                    <a:srgbClr val="000000">
                      <a:alpha val="43137"/>
                    </a:srgbClr>
                  </a:outerShdw>
                </a:effectLst>
              </a:rPr>
              <a:t>Market</a:t>
            </a:r>
            <a:br>
              <a:rPr lang="en-AU" sz="2800" dirty="0" smtClean="0">
                <a:solidFill>
                  <a:srgbClr val="00B0F0"/>
                </a:solidFill>
                <a:effectLst>
                  <a:outerShdw blurRad="38100" dist="38100" dir="2700000" algn="tl">
                    <a:srgbClr val="000000">
                      <a:alpha val="43137"/>
                    </a:srgbClr>
                  </a:outerShdw>
                </a:effectLst>
              </a:rPr>
            </a:br>
            <a:r>
              <a:rPr lang="en-AU" sz="2800" dirty="0" smtClean="0">
                <a:solidFill>
                  <a:srgbClr val="00B0F0"/>
                </a:solidFill>
                <a:effectLst>
                  <a:outerShdw blurRad="38100" dist="38100" dir="2700000" algn="tl">
                    <a:srgbClr val="000000">
                      <a:alpha val="43137"/>
                    </a:srgbClr>
                  </a:outerShdw>
                </a:effectLst>
              </a:rPr>
              <a:t>(wage parameters and job </a:t>
            </a:r>
            <a:r>
              <a:rPr lang="en-AU" sz="2800" dirty="0">
                <a:solidFill>
                  <a:srgbClr val="00B0F0"/>
                </a:solidFill>
                <a:effectLst>
                  <a:outerShdw blurRad="38100" dist="38100" dir="2700000" algn="tl">
                    <a:srgbClr val="000000">
                      <a:alpha val="43137"/>
                    </a:srgbClr>
                  </a:outerShdw>
                </a:effectLst>
              </a:rPr>
              <a:t>offer </a:t>
            </a:r>
            <a:r>
              <a:rPr lang="en-AU" sz="2800" dirty="0" smtClean="0">
                <a:solidFill>
                  <a:srgbClr val="00B0F0"/>
                </a:solidFill>
                <a:effectLst>
                  <a:outerShdw blurRad="38100" dist="38100" dir="2700000" algn="tl">
                    <a:srgbClr val="000000">
                      <a:alpha val="43137"/>
                    </a:srgbClr>
                  </a:outerShdw>
                </a:effectLst>
              </a:rPr>
              <a:t>probabilities)</a:t>
            </a:r>
            <a:r>
              <a:rPr lang="en-AU" sz="2800" dirty="0">
                <a:solidFill>
                  <a:srgbClr val="00B0F0"/>
                </a:solidFill>
                <a:effectLst>
                  <a:outerShdw blurRad="38100" dist="38100" dir="2700000" algn="tl">
                    <a:srgbClr val="000000">
                      <a:alpha val="43137"/>
                    </a:srgbClr>
                  </a:outerShdw>
                </a:effectLst>
              </a:rPr>
              <a:t/>
            </a:r>
            <a:br>
              <a:rPr lang="en-AU" sz="2800" dirty="0">
                <a:solidFill>
                  <a:srgbClr val="00B0F0"/>
                </a:solidFill>
                <a:effectLst>
                  <a:outerShdw blurRad="38100" dist="38100" dir="2700000" algn="tl">
                    <a:srgbClr val="000000">
                      <a:alpha val="43137"/>
                    </a:srgbClr>
                  </a:outerShdw>
                </a:effectLst>
              </a:rPr>
            </a:br>
            <a:r>
              <a:rPr lang="en-AU" sz="2800" dirty="0">
                <a:solidFill>
                  <a:srgbClr val="00B0F0"/>
                </a:solidFill>
                <a:effectLst>
                  <a:outerShdw blurRad="38100" dist="38100" dir="2700000" algn="tl">
                    <a:srgbClr val="000000">
                      <a:alpha val="43137"/>
                    </a:srgbClr>
                  </a:outerShdw>
                </a:effectLst>
              </a:rPr>
              <a:t/>
            </a:r>
            <a:br>
              <a:rPr lang="en-AU" sz="2800" dirty="0">
                <a:solidFill>
                  <a:srgbClr val="00B0F0"/>
                </a:solidFill>
                <a:effectLst>
                  <a:outerShdw blurRad="38100" dist="38100" dir="2700000" algn="tl">
                    <a:srgbClr val="000000">
                      <a:alpha val="43137"/>
                    </a:srgbClr>
                  </a:outerShdw>
                </a:effectLst>
              </a:rPr>
            </a:br>
            <a:endParaRPr lang="en-US" sz="2800" dirty="0">
              <a:solidFill>
                <a:srgbClr val="00B0F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1155771" y="980728"/>
            <a:ext cx="6881001" cy="4320358"/>
          </a:xfrm>
          <a:prstGeom prst="rect">
            <a:avLst/>
          </a:prstGeom>
        </p:spPr>
      </p:pic>
      <p:sp>
        <p:nvSpPr>
          <p:cNvPr id="7" name="Oval 6"/>
          <p:cNvSpPr/>
          <p:nvPr/>
        </p:nvSpPr>
        <p:spPr>
          <a:xfrm>
            <a:off x="2339752" y="3140907"/>
            <a:ext cx="5697020" cy="432109"/>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1364" y="4941107"/>
            <a:ext cx="5697020" cy="432109"/>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203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2080195756"/>
              </p:ext>
            </p:extLst>
          </p:nvPr>
        </p:nvGraphicFramePr>
        <p:xfrm>
          <a:off x="7083497" y="3234208"/>
          <a:ext cx="1987675" cy="2135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1947212085"/>
              </p:ext>
            </p:extLst>
          </p:nvPr>
        </p:nvGraphicFramePr>
        <p:xfrm>
          <a:off x="5179668" y="3244881"/>
          <a:ext cx="1987675" cy="2135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653030924"/>
              </p:ext>
            </p:extLst>
          </p:nvPr>
        </p:nvGraphicFramePr>
        <p:xfrm>
          <a:off x="3413967" y="3244888"/>
          <a:ext cx="1987675" cy="2135385"/>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1475656" y="5410090"/>
            <a:ext cx="6736752" cy="646331"/>
          </a:xfrm>
          <a:prstGeom prst="rect">
            <a:avLst/>
          </a:prstGeom>
          <a:noFill/>
        </p:spPr>
        <p:txBody>
          <a:bodyPr wrap="square" rtlCol="1">
            <a:spAutoFit/>
          </a:bodyPr>
          <a:lstStyle/>
          <a:p>
            <a:r>
              <a:rPr lang="en-US" dirty="0" smtClean="0"/>
              <a:t>What is the solution for more children and less employment at younger age for women of 35 and 45?</a:t>
            </a:r>
            <a:endParaRPr lang="he-IL" dirty="0"/>
          </a:p>
        </p:txBody>
      </p:sp>
      <p:graphicFrame>
        <p:nvGraphicFramePr>
          <p:cNvPr id="11" name="Chart 10"/>
          <p:cNvGraphicFramePr>
            <a:graphicFrameLocks/>
          </p:cNvGraphicFramePr>
          <p:nvPr>
            <p:extLst>
              <p:ext uri="{D42A27DB-BD31-4B8C-83A1-F6EECF244321}">
                <p14:modId xmlns:p14="http://schemas.microsoft.com/office/powerpoint/2010/main" val="4173136285"/>
              </p:ext>
            </p:extLst>
          </p:nvPr>
        </p:nvGraphicFramePr>
        <p:xfrm>
          <a:off x="1680049" y="3234209"/>
          <a:ext cx="1987675" cy="21353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666365728"/>
              </p:ext>
            </p:extLst>
          </p:nvPr>
        </p:nvGraphicFramePr>
        <p:xfrm>
          <a:off x="-43745" y="3223530"/>
          <a:ext cx="1987675" cy="2135385"/>
        </p:xfrm>
        <a:graphic>
          <a:graphicData uri="http://schemas.openxmlformats.org/drawingml/2006/chart">
            <c:chart xmlns:c="http://schemas.openxmlformats.org/drawingml/2006/chart" xmlns:r="http://schemas.openxmlformats.org/officeDocument/2006/relationships" r:id="rId7"/>
          </a:graphicData>
        </a:graphic>
      </p:graphicFrame>
      <p:sp>
        <p:nvSpPr>
          <p:cNvPr id="3" name="Slide Number Placeholder 2"/>
          <p:cNvSpPr>
            <a:spLocks noGrp="1"/>
          </p:cNvSpPr>
          <p:nvPr>
            <p:ph type="sldNum" sz="quarter" idx="12"/>
          </p:nvPr>
        </p:nvSpPr>
        <p:spPr/>
        <p:txBody>
          <a:bodyPr/>
          <a:lstStyle/>
          <a:p>
            <a:fld id="{251D1BCC-8D78-4931-8383-1492A443E39C}" type="slidenum">
              <a:rPr lang="en-CA" smtClean="0"/>
              <a:pPr/>
              <a:t>33</a:t>
            </a:fld>
            <a:endParaRPr lang="en-CA"/>
          </a:p>
        </p:txBody>
      </p:sp>
      <p:sp>
        <p:nvSpPr>
          <p:cNvPr id="4" name="Title 3"/>
          <p:cNvSpPr>
            <a:spLocks noGrp="1"/>
          </p:cNvSpPr>
          <p:nvPr>
            <p:ph type="title"/>
          </p:nvPr>
        </p:nvSpPr>
        <p:spPr>
          <a:xfrm>
            <a:off x="179512" y="274638"/>
            <a:ext cx="8833520" cy="1143000"/>
          </a:xfrm>
        </p:spPr>
        <p:txBody>
          <a:bodyPr>
            <a:normAutofit fontScale="90000"/>
          </a:bodyPr>
          <a:lstStyle/>
          <a:p>
            <a:pPr algn="ctr"/>
            <a:r>
              <a:rPr lang="en-AU" sz="2800" dirty="0">
                <a:solidFill>
                  <a:srgbClr val="00B0F0"/>
                </a:solidFill>
                <a:effectLst>
                  <a:outerShdw blurRad="38100" dist="38100" dir="2700000" algn="tl">
                    <a:srgbClr val="000000">
                      <a:alpha val="43137"/>
                    </a:srgbClr>
                  </a:outerShdw>
                </a:effectLst>
              </a:rPr>
              <a:t>Stage 4: </a:t>
            </a:r>
            <a:r>
              <a:rPr lang="en-AU" sz="2800" dirty="0" err="1">
                <a:solidFill>
                  <a:srgbClr val="00B0F0"/>
                </a:solidFill>
                <a:effectLst>
                  <a:outerShdw blurRad="38100" dist="38100" dir="2700000" algn="tl">
                    <a:srgbClr val="000000">
                      <a:alpha val="43137"/>
                    </a:srgbClr>
                  </a:outerShdw>
                </a:effectLst>
              </a:rPr>
              <a:t>Labor</a:t>
            </a:r>
            <a:r>
              <a:rPr lang="en-AU" sz="2800" dirty="0">
                <a:solidFill>
                  <a:srgbClr val="00B0F0"/>
                </a:solidFill>
                <a:effectLst>
                  <a:outerShdw blurRad="38100" dist="38100" dir="2700000" algn="tl">
                    <a:srgbClr val="000000">
                      <a:alpha val="43137"/>
                    </a:srgbClr>
                  </a:outerShdw>
                </a:effectLst>
              </a:rPr>
              <a:t> </a:t>
            </a:r>
            <a:r>
              <a:rPr lang="en-AU" sz="2800" dirty="0" smtClean="0">
                <a:solidFill>
                  <a:srgbClr val="00B0F0"/>
                </a:solidFill>
                <a:effectLst>
                  <a:outerShdw blurRad="38100" dist="38100" dir="2700000" algn="tl">
                    <a:srgbClr val="000000">
                      <a:alpha val="43137"/>
                    </a:srgbClr>
                  </a:outerShdw>
                </a:effectLst>
              </a:rPr>
              <a:t>Market</a:t>
            </a:r>
            <a:br>
              <a:rPr lang="en-AU" sz="2800" dirty="0" smtClean="0">
                <a:solidFill>
                  <a:srgbClr val="00B0F0"/>
                </a:solidFill>
                <a:effectLst>
                  <a:outerShdw blurRad="38100" dist="38100" dir="2700000" algn="tl">
                    <a:srgbClr val="000000">
                      <a:alpha val="43137"/>
                    </a:srgbClr>
                  </a:outerShdw>
                </a:effectLst>
              </a:rPr>
            </a:br>
            <a:r>
              <a:rPr lang="en-AU" sz="2800" dirty="0" smtClean="0">
                <a:solidFill>
                  <a:srgbClr val="00B0F0"/>
                </a:solidFill>
                <a:effectLst>
                  <a:outerShdw blurRad="38100" dist="38100" dir="2700000" algn="tl">
                    <a:srgbClr val="000000">
                      <a:alpha val="43137"/>
                    </a:srgbClr>
                  </a:outerShdw>
                </a:effectLst>
              </a:rPr>
              <a:t>(wage parameters and </a:t>
            </a:r>
            <a:r>
              <a:rPr lang="en-AU" sz="2800" dirty="0">
                <a:solidFill>
                  <a:srgbClr val="00B0F0"/>
                </a:solidFill>
                <a:effectLst>
                  <a:outerShdw blurRad="38100" dist="38100" dir="2700000" algn="tl">
                    <a:srgbClr val="000000">
                      <a:alpha val="43137"/>
                    </a:srgbClr>
                  </a:outerShdw>
                </a:effectLst>
              </a:rPr>
              <a:t>the job offer </a:t>
            </a:r>
            <a:r>
              <a:rPr lang="en-AU" sz="2800" dirty="0" smtClean="0">
                <a:solidFill>
                  <a:srgbClr val="00B0F0"/>
                </a:solidFill>
                <a:effectLst>
                  <a:outerShdw blurRad="38100" dist="38100" dir="2700000" algn="tl">
                    <a:srgbClr val="000000">
                      <a:alpha val="43137"/>
                    </a:srgbClr>
                  </a:outerShdw>
                </a:effectLst>
              </a:rPr>
              <a:t>probabilities)</a:t>
            </a:r>
            <a:r>
              <a:rPr lang="en-AU" sz="2800" dirty="0">
                <a:solidFill>
                  <a:srgbClr val="00B0F0"/>
                </a:solidFill>
                <a:effectLst>
                  <a:outerShdw blurRad="38100" dist="38100" dir="2700000" algn="tl">
                    <a:srgbClr val="000000">
                      <a:alpha val="43137"/>
                    </a:srgbClr>
                  </a:outerShdw>
                </a:effectLst>
              </a:rPr>
              <a:t/>
            </a:r>
            <a:br>
              <a:rPr lang="en-AU" sz="2800" dirty="0">
                <a:solidFill>
                  <a:srgbClr val="00B0F0"/>
                </a:solidFill>
                <a:effectLst>
                  <a:outerShdw blurRad="38100" dist="38100" dir="2700000" algn="tl">
                    <a:srgbClr val="000000">
                      <a:alpha val="43137"/>
                    </a:srgbClr>
                  </a:outerShdw>
                </a:effectLst>
              </a:rPr>
            </a:br>
            <a:r>
              <a:rPr lang="en-AU" sz="2800" dirty="0">
                <a:solidFill>
                  <a:srgbClr val="00B0F0"/>
                </a:solidFill>
                <a:effectLst>
                  <a:outerShdw blurRad="38100" dist="38100" dir="2700000" algn="tl">
                    <a:srgbClr val="000000">
                      <a:alpha val="43137"/>
                    </a:srgbClr>
                  </a:outerShdw>
                </a:effectLst>
              </a:rPr>
              <a:t/>
            </a:r>
            <a:br>
              <a:rPr lang="en-AU" sz="2800" dirty="0">
                <a:solidFill>
                  <a:srgbClr val="00B0F0"/>
                </a:solidFill>
                <a:effectLst>
                  <a:outerShdw blurRad="38100" dist="38100" dir="2700000" algn="tl">
                    <a:srgbClr val="000000">
                      <a:alpha val="43137"/>
                    </a:srgbClr>
                  </a:outerShdw>
                </a:effectLst>
              </a:rPr>
            </a:br>
            <a:endParaRPr lang="en-US" sz="2800" dirty="0">
              <a:solidFill>
                <a:srgbClr val="00B0F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0" y="3501008"/>
            <a:ext cx="9144000" cy="1584176"/>
          </a:xfrm>
          <a:solidFill>
            <a:schemeClr val="bg2"/>
          </a:solidFill>
        </p:spPr>
        <p:txBody>
          <a:bodyPr>
            <a:normAutofit/>
          </a:bodyPr>
          <a:lstStyle/>
          <a:p>
            <a:pPr lvl="1">
              <a:lnSpc>
                <a:spcPct val="160000"/>
              </a:lnSpc>
            </a:pPr>
            <a:r>
              <a:rPr lang="en-US" sz="1600" dirty="0" smtClean="0"/>
              <a:t>We fit almost all the wage and employment moments of </a:t>
            </a:r>
            <a:r>
              <a:rPr lang="en-US" sz="1600" dirty="0"/>
              <a:t>the 5 </a:t>
            </a:r>
            <a:r>
              <a:rPr lang="en-US" sz="1600" dirty="0" smtClean="0"/>
              <a:t>cohorts</a:t>
            </a:r>
          </a:p>
          <a:p>
            <a:pPr lvl="1">
              <a:lnSpc>
                <a:spcPct val="160000"/>
              </a:lnSpc>
            </a:pPr>
            <a:r>
              <a:rPr lang="en-US" sz="1600" dirty="0" smtClean="0"/>
              <a:t>We don’t fit employment rate </a:t>
            </a:r>
            <a:r>
              <a:rPr lang="en-US" sz="1600" dirty="0"/>
              <a:t>of young women (25-34) for the </a:t>
            </a:r>
            <a:r>
              <a:rPr lang="en-US" sz="1600" dirty="0" smtClean="0"/>
              <a:t>1935 and 1945.</a:t>
            </a:r>
            <a:endParaRPr lang="en-US" sz="1600" dirty="0"/>
          </a:p>
          <a:p>
            <a:pPr lvl="1">
              <a:lnSpc>
                <a:spcPct val="160000"/>
              </a:lnSpc>
            </a:pPr>
            <a:r>
              <a:rPr lang="en-US" sz="1600" dirty="0" smtClean="0"/>
              <a:t>We don’t fit the number of children of this group (young women, 1935 and 1945)</a:t>
            </a:r>
          </a:p>
        </p:txBody>
      </p:sp>
      <p:graphicFrame>
        <p:nvGraphicFramePr>
          <p:cNvPr id="5" name="Chart 4"/>
          <p:cNvGraphicFramePr>
            <a:graphicFrameLocks/>
          </p:cNvGraphicFramePr>
          <p:nvPr>
            <p:extLst>
              <p:ext uri="{D42A27DB-BD31-4B8C-83A1-F6EECF244321}">
                <p14:modId xmlns:p14="http://schemas.microsoft.com/office/powerpoint/2010/main" val="112635681"/>
              </p:ext>
            </p:extLst>
          </p:nvPr>
        </p:nvGraphicFramePr>
        <p:xfrm>
          <a:off x="-91898" y="1038305"/>
          <a:ext cx="2060503" cy="21808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6"/>
          <p:cNvGraphicFramePr>
            <a:graphicFrameLocks/>
          </p:cNvGraphicFramePr>
          <p:nvPr>
            <p:extLst>
              <p:ext uri="{D42A27DB-BD31-4B8C-83A1-F6EECF244321}">
                <p14:modId xmlns:p14="http://schemas.microsoft.com/office/powerpoint/2010/main" val="3041990360"/>
              </p:ext>
            </p:extLst>
          </p:nvPr>
        </p:nvGraphicFramePr>
        <p:xfrm>
          <a:off x="1672200" y="1008874"/>
          <a:ext cx="2060503" cy="218088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Chart 7"/>
          <p:cNvGraphicFramePr>
            <a:graphicFrameLocks/>
          </p:cNvGraphicFramePr>
          <p:nvPr>
            <p:extLst>
              <p:ext uri="{D42A27DB-BD31-4B8C-83A1-F6EECF244321}">
                <p14:modId xmlns:p14="http://schemas.microsoft.com/office/powerpoint/2010/main" val="1332412261"/>
              </p:ext>
            </p:extLst>
          </p:nvPr>
        </p:nvGraphicFramePr>
        <p:xfrm>
          <a:off x="3421226" y="1008875"/>
          <a:ext cx="2060503" cy="218088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Chart 8"/>
          <p:cNvGraphicFramePr>
            <a:graphicFrameLocks/>
          </p:cNvGraphicFramePr>
          <p:nvPr>
            <p:extLst>
              <p:ext uri="{D42A27DB-BD31-4B8C-83A1-F6EECF244321}">
                <p14:modId xmlns:p14="http://schemas.microsoft.com/office/powerpoint/2010/main" val="2410413249"/>
              </p:ext>
            </p:extLst>
          </p:nvPr>
        </p:nvGraphicFramePr>
        <p:xfrm>
          <a:off x="5157275" y="1010168"/>
          <a:ext cx="2060503" cy="218088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 name="Chart 9"/>
          <p:cNvGraphicFramePr>
            <a:graphicFrameLocks/>
          </p:cNvGraphicFramePr>
          <p:nvPr>
            <p:extLst>
              <p:ext uri="{D42A27DB-BD31-4B8C-83A1-F6EECF244321}">
                <p14:modId xmlns:p14="http://schemas.microsoft.com/office/powerpoint/2010/main" val="3703421259"/>
              </p:ext>
            </p:extLst>
          </p:nvPr>
        </p:nvGraphicFramePr>
        <p:xfrm>
          <a:off x="7083497" y="994097"/>
          <a:ext cx="2060503" cy="2180886"/>
        </p:xfrm>
        <a:graphic>
          <a:graphicData uri="http://schemas.openxmlformats.org/drawingml/2006/chart">
            <c:chart xmlns:c="http://schemas.openxmlformats.org/drawingml/2006/chart" xmlns:r="http://schemas.openxmlformats.org/officeDocument/2006/relationships" r:id="rId12"/>
          </a:graphicData>
        </a:graphic>
      </p:graphicFrame>
      <p:sp>
        <p:nvSpPr>
          <p:cNvPr id="2" name="TextBox 1"/>
          <p:cNvSpPr txBox="1"/>
          <p:nvPr/>
        </p:nvSpPr>
        <p:spPr>
          <a:xfrm>
            <a:off x="2517785" y="833198"/>
            <a:ext cx="4430007" cy="369332"/>
          </a:xfrm>
          <a:prstGeom prst="rect">
            <a:avLst/>
          </a:prstGeom>
          <a:noFill/>
        </p:spPr>
        <p:txBody>
          <a:bodyPr wrap="square" rtlCol="0">
            <a:spAutoFit/>
          </a:bodyPr>
          <a:lstStyle/>
          <a:p>
            <a:r>
              <a:rPr lang="en-US" b="1" dirty="0" smtClean="0">
                <a:solidFill>
                  <a:schemeClr val="accent1">
                    <a:lumMod val="75000"/>
                  </a:schemeClr>
                </a:solidFill>
              </a:rPr>
              <a:t>Married Women Employment Rate</a:t>
            </a:r>
            <a:endParaRPr lang="en-US" b="1" dirty="0">
              <a:solidFill>
                <a:schemeClr val="accent1">
                  <a:lumMod val="75000"/>
                </a:schemeClr>
              </a:solidFill>
            </a:endParaRPr>
          </a:p>
        </p:txBody>
      </p:sp>
      <p:sp>
        <p:nvSpPr>
          <p:cNvPr id="16" name="Oval 15"/>
          <p:cNvSpPr/>
          <p:nvPr/>
        </p:nvSpPr>
        <p:spPr>
          <a:xfrm>
            <a:off x="247628" y="1844823"/>
            <a:ext cx="651964" cy="88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47828" y="1772816"/>
            <a:ext cx="651964" cy="884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18257" y="3131676"/>
            <a:ext cx="4430007" cy="369332"/>
          </a:xfrm>
          <a:prstGeom prst="rect">
            <a:avLst/>
          </a:prstGeom>
          <a:noFill/>
        </p:spPr>
        <p:txBody>
          <a:bodyPr wrap="square" rtlCol="0">
            <a:spAutoFit/>
          </a:bodyPr>
          <a:lstStyle/>
          <a:p>
            <a:r>
              <a:rPr lang="en-US" b="1" dirty="0" smtClean="0">
                <a:solidFill>
                  <a:schemeClr val="accent1">
                    <a:lumMod val="75000"/>
                  </a:schemeClr>
                </a:solidFill>
              </a:rPr>
              <a:t>Married Men Employment Rate</a:t>
            </a:r>
            <a:endParaRPr lang="en-US" b="1" dirty="0">
              <a:solidFill>
                <a:schemeClr val="accent1">
                  <a:lumMod val="75000"/>
                </a:schemeClr>
              </a:solidFill>
            </a:endParaRPr>
          </a:p>
        </p:txBody>
      </p:sp>
    </p:spTree>
    <p:extLst>
      <p:ext uri="{BB962C8B-B14F-4D97-AF65-F5344CB8AC3E}">
        <p14:creationId xmlns:p14="http://schemas.microsoft.com/office/powerpoint/2010/main" val="12785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3" grpId="0">
        <p:bldAsOne/>
      </p:bldGraphic>
      <p:bldGraphic spid="12" grpId="0">
        <p:bldAsOne/>
      </p:bldGraphic>
      <p:bldP spid="19" grpId="0"/>
      <p:bldGraphic spid="11" grpId="0">
        <p:bldAsOne/>
      </p:bldGraphic>
      <p:bldGraphic spid="15" grpId="0">
        <p:bldAsOne/>
      </p:bldGraphic>
      <p:bldP spid="6" grpId="0" build="p" animBg="1"/>
      <p:bldGraphic spid="5" grpId="0">
        <p:bldAsOne/>
      </p:bldGraphic>
      <p:bldGraphic spid="7" grpId="0">
        <p:bldAsOne/>
      </p:bldGraphic>
      <p:bldGraphic spid="8" grpId="0">
        <p:bldAsOne/>
      </p:bldGraphic>
      <p:bldGraphic spid="9" grpId="0">
        <p:bldAsOne/>
      </p:bldGraphic>
      <p:bldGraphic spid="10" grpId="0">
        <p:bldAsOne/>
      </p:bldGraphic>
      <p:bldP spid="2" grpId="0"/>
      <p:bldP spid="16" grpId="0" animBg="1"/>
      <p:bldP spid="17"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1D1BCC-8D78-4931-8383-1492A443E39C}" type="slidenum">
              <a:rPr lang="en-CA" smtClean="0"/>
              <a:pPr/>
              <a:t>34</a:t>
            </a:fld>
            <a:endParaRPr lang="en-CA"/>
          </a:p>
        </p:txBody>
      </p:sp>
      <p:sp>
        <p:nvSpPr>
          <p:cNvPr id="4" name="Title 3"/>
          <p:cNvSpPr>
            <a:spLocks noGrp="1"/>
          </p:cNvSpPr>
          <p:nvPr>
            <p:ph type="title"/>
          </p:nvPr>
        </p:nvSpPr>
        <p:spPr>
          <a:xfrm>
            <a:off x="10849" y="567532"/>
            <a:ext cx="9144000" cy="850106"/>
          </a:xfrm>
        </p:spPr>
        <p:txBody>
          <a:bodyPr>
            <a:normAutofit fontScale="90000"/>
          </a:bodyPr>
          <a:lstStyle/>
          <a:p>
            <a:pPr algn="ctr"/>
            <a:r>
              <a:rPr lang="en-AU" sz="2800" dirty="0">
                <a:solidFill>
                  <a:srgbClr val="00B0F0"/>
                </a:solidFill>
                <a:effectLst>
                  <a:outerShdw blurRad="38100" dist="38100" dir="2700000" algn="tl">
                    <a:srgbClr val="000000">
                      <a:alpha val="43137"/>
                    </a:srgbClr>
                  </a:outerShdw>
                </a:effectLst>
              </a:rPr>
              <a:t>Stage 5: Birth Control Technology</a:t>
            </a:r>
            <a:r>
              <a:rPr lang="en-AU" sz="2800" dirty="0" smtClean="0">
                <a:solidFill>
                  <a:srgbClr val="00B0F0"/>
                </a:solidFill>
                <a:effectLst>
                  <a:outerShdw blurRad="38100" dist="38100" dir="2700000" algn="tl">
                    <a:srgbClr val="000000">
                      <a:alpha val="43137"/>
                    </a:srgbClr>
                  </a:outerShdw>
                </a:effectLst>
              </a:rPr>
              <a:t/>
            </a:r>
            <a:br>
              <a:rPr lang="en-AU" sz="2800" dirty="0" smtClean="0">
                <a:solidFill>
                  <a:srgbClr val="00B0F0"/>
                </a:solidFill>
                <a:effectLst>
                  <a:outerShdw blurRad="38100" dist="38100" dir="2700000" algn="tl">
                    <a:srgbClr val="000000">
                      <a:alpha val="43137"/>
                    </a:srgbClr>
                  </a:outerShdw>
                </a:effectLst>
              </a:rPr>
            </a:br>
            <a:r>
              <a:rPr lang="en-AU" sz="2700" dirty="0" smtClean="0">
                <a:solidFill>
                  <a:srgbClr val="00B0F0"/>
                </a:solidFill>
                <a:effectLst>
                  <a:outerShdw blurRad="38100" dist="38100" dir="2700000" algn="tl">
                    <a:srgbClr val="000000">
                      <a:alpha val="43137"/>
                    </a:srgbClr>
                  </a:outerShdw>
                </a:effectLst>
              </a:rPr>
              <a:t>(positive shocks for utility from pregnancy for early cohorts)</a:t>
            </a:r>
            <a:r>
              <a:rPr lang="en-AU" sz="2700" dirty="0">
                <a:solidFill>
                  <a:srgbClr val="00B0F0"/>
                </a:solidFill>
                <a:effectLst>
                  <a:outerShdw blurRad="38100" dist="38100" dir="2700000" algn="tl">
                    <a:srgbClr val="000000">
                      <a:alpha val="43137"/>
                    </a:srgbClr>
                  </a:outerShdw>
                </a:effectLst>
              </a:rPr>
              <a:t/>
            </a:r>
            <a:br>
              <a:rPr lang="en-AU" sz="2700" dirty="0">
                <a:solidFill>
                  <a:srgbClr val="00B0F0"/>
                </a:solidFill>
                <a:effectLst>
                  <a:outerShdw blurRad="38100" dist="38100" dir="2700000" algn="tl">
                    <a:srgbClr val="000000">
                      <a:alpha val="43137"/>
                    </a:srgbClr>
                  </a:outerShdw>
                </a:effectLst>
              </a:rPr>
            </a:br>
            <a:r>
              <a:rPr lang="en-AU" sz="2800" dirty="0">
                <a:solidFill>
                  <a:srgbClr val="00B0F0"/>
                </a:solidFill>
                <a:effectLst>
                  <a:outerShdw blurRad="38100" dist="38100" dir="2700000" algn="tl">
                    <a:srgbClr val="000000">
                      <a:alpha val="43137"/>
                    </a:srgbClr>
                  </a:outerShdw>
                </a:effectLst>
              </a:rPr>
              <a:t/>
            </a:r>
            <a:br>
              <a:rPr lang="en-AU" sz="2800" dirty="0">
                <a:solidFill>
                  <a:srgbClr val="00B0F0"/>
                </a:solidFill>
                <a:effectLst>
                  <a:outerShdw blurRad="38100" dist="38100" dir="2700000" algn="tl">
                    <a:srgbClr val="000000">
                      <a:alpha val="43137"/>
                    </a:srgbClr>
                  </a:outerShdw>
                </a:effectLst>
              </a:rPr>
            </a:br>
            <a:endParaRPr lang="en-US" sz="2800" dirty="0">
              <a:solidFill>
                <a:srgbClr val="00B0F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23528" y="1417638"/>
            <a:ext cx="8229600" cy="4525963"/>
          </a:xfrm>
        </p:spPr>
        <p:txBody>
          <a:bodyPr>
            <a:normAutofit/>
          </a:bodyPr>
          <a:lstStyle/>
          <a:p>
            <a:pPr marL="365760" lvl="1" indent="-256032">
              <a:lnSpc>
                <a:spcPct val="160000"/>
              </a:lnSpc>
              <a:spcBef>
                <a:spcPts val="400"/>
              </a:spcBef>
              <a:buSzPct val="68000"/>
              <a:buFont typeface="Wingdings 3"/>
              <a:buChar char=""/>
            </a:pPr>
            <a:r>
              <a:rPr lang="en-AU" sz="2000" b="1" dirty="0" smtClean="0">
                <a:solidFill>
                  <a:srgbClr val="002060"/>
                </a:solidFill>
              </a:rPr>
              <a:t>cost </a:t>
            </a:r>
            <a:r>
              <a:rPr lang="en-AU" sz="2000" b="1" dirty="0">
                <a:solidFill>
                  <a:srgbClr val="002060"/>
                </a:solidFill>
              </a:rPr>
              <a:t>of household production (Greenwood et. al., 2012</a:t>
            </a:r>
            <a:r>
              <a:rPr lang="en-AU" sz="2000" b="1" dirty="0" smtClean="0">
                <a:solidFill>
                  <a:srgbClr val="002060"/>
                </a:solidFill>
              </a:rPr>
              <a:t>): </a:t>
            </a:r>
            <a:r>
              <a:rPr lang="en-AU" sz="2000" dirty="0" smtClean="0"/>
              <a:t>increasing </a:t>
            </a:r>
            <a:r>
              <a:rPr lang="en-AU" sz="2000" dirty="0"/>
              <a:t>the cost of children for the early </a:t>
            </a:r>
            <a:r>
              <a:rPr lang="en-AU" sz="2000" dirty="0" smtClean="0"/>
              <a:t>cohorts     </a:t>
            </a:r>
            <a:r>
              <a:rPr lang="en-AU" sz="2000" dirty="0"/>
              <a:t>gap in employment </a:t>
            </a:r>
            <a:r>
              <a:rPr lang="en-AU" sz="2000" dirty="0" smtClean="0"/>
              <a:t>closed but the </a:t>
            </a:r>
            <a:r>
              <a:rPr lang="en-AU" sz="2000" dirty="0"/>
              <a:t>number of children</a:t>
            </a:r>
            <a:r>
              <a:rPr lang="en-AU" sz="2000" dirty="0" smtClean="0"/>
              <a:t> </a:t>
            </a:r>
            <a:r>
              <a:rPr lang="en-AU" sz="2000" b="1" dirty="0" smtClean="0">
                <a:solidFill>
                  <a:srgbClr val="FF0000"/>
                </a:solidFill>
              </a:rPr>
              <a:t>unchanged </a:t>
            </a:r>
            <a:r>
              <a:rPr lang="en-AU" sz="2000" dirty="0" smtClean="0"/>
              <a:t>.</a:t>
            </a:r>
          </a:p>
          <a:p>
            <a:pPr marL="365760" lvl="1" indent="-256032">
              <a:lnSpc>
                <a:spcPct val="160000"/>
              </a:lnSpc>
              <a:spcBef>
                <a:spcPts val="400"/>
              </a:spcBef>
              <a:buSzPct val="68000"/>
              <a:buFont typeface="Wingdings 3"/>
              <a:buChar char=""/>
            </a:pPr>
            <a:r>
              <a:rPr lang="en-AU" sz="2000" b="1" dirty="0">
                <a:solidFill>
                  <a:srgbClr val="002060"/>
                </a:solidFill>
              </a:rPr>
              <a:t>Use of contraception (Goldin and Katz, 2002</a:t>
            </a:r>
            <a:r>
              <a:rPr lang="en-AU" sz="2000" b="1" dirty="0" smtClean="0">
                <a:solidFill>
                  <a:srgbClr val="002060"/>
                </a:solidFill>
              </a:rPr>
              <a:t>):         </a:t>
            </a:r>
            <a:r>
              <a:rPr lang="en-AU" sz="2000" dirty="0" smtClean="0"/>
              <a:t>generating </a:t>
            </a:r>
            <a:r>
              <a:rPr lang="en-AU" sz="2000" dirty="0"/>
              <a:t>unplanned pregnancies for </a:t>
            </a:r>
            <a:r>
              <a:rPr lang="en-AU" sz="2000" dirty="0" smtClean="0"/>
              <a:t>early </a:t>
            </a:r>
            <a:r>
              <a:rPr lang="en-AU" sz="2000" dirty="0"/>
              <a:t>cohorts </a:t>
            </a:r>
            <a:r>
              <a:rPr lang="en-AU" sz="2000" dirty="0" smtClean="0"/>
              <a:t>(add </a:t>
            </a:r>
            <a:r>
              <a:rPr lang="en-AU" sz="2000" dirty="0"/>
              <a:t>a </a:t>
            </a:r>
            <a:r>
              <a:rPr lang="en-AU" sz="2000" i="1" dirty="0"/>
              <a:t>positive</a:t>
            </a:r>
            <a:r>
              <a:rPr lang="en-AU" sz="2000" dirty="0"/>
              <a:t> shock </a:t>
            </a:r>
            <a:r>
              <a:rPr lang="en-AU" sz="2000" dirty="0" smtClean="0"/>
              <a:t>to the utility from pregnancy)     </a:t>
            </a:r>
            <a:r>
              <a:rPr lang="en-AU" sz="2000" b="1" dirty="0" smtClean="0">
                <a:solidFill>
                  <a:srgbClr val="FF0000"/>
                </a:solidFill>
              </a:rPr>
              <a:t>gap in employment and number of children closed</a:t>
            </a:r>
            <a:endParaRPr lang="en-US" sz="2000" b="1" dirty="0">
              <a:solidFill>
                <a:srgbClr val="FF0000"/>
              </a:solidFill>
            </a:endParaRPr>
          </a:p>
          <a:p>
            <a:pPr>
              <a:lnSpc>
                <a:spcPct val="160000"/>
              </a:lnSpc>
            </a:pPr>
            <a:endParaRPr lang="en-US" sz="2000" dirty="0" smtClean="0"/>
          </a:p>
        </p:txBody>
      </p:sp>
      <p:sp>
        <p:nvSpPr>
          <p:cNvPr id="2" name="Right Arrow 1"/>
          <p:cNvSpPr/>
          <p:nvPr/>
        </p:nvSpPr>
        <p:spPr>
          <a:xfrm>
            <a:off x="7141600" y="2204864"/>
            <a:ext cx="189391" cy="113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372200" y="4221088"/>
            <a:ext cx="189391" cy="113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399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056" y="1700808"/>
            <a:ext cx="8784976" cy="4608512"/>
          </a:xfrm>
        </p:spPr>
        <p:txBody>
          <a:bodyPr>
            <a:noAutofit/>
          </a:bodyPr>
          <a:lstStyle/>
          <a:p>
            <a:pPr marL="109728" indent="0">
              <a:lnSpc>
                <a:spcPct val="150000"/>
              </a:lnSpc>
              <a:buNone/>
            </a:pPr>
            <a:r>
              <a:rPr lang="en-AU" sz="2400" dirty="0">
                <a:effectLst>
                  <a:outerShdw blurRad="38100" dist="38100" dir="2700000" algn="tl">
                    <a:srgbClr val="000000">
                      <a:alpha val="43137"/>
                    </a:srgbClr>
                  </a:outerShdw>
                </a:effectLst>
              </a:rPr>
              <a:t>O</a:t>
            </a:r>
            <a:r>
              <a:rPr lang="en-AU" sz="2400" dirty="0" smtClean="0">
                <a:effectLst>
                  <a:outerShdw blurRad="38100" dist="38100" dir="2700000" algn="tl">
                    <a:srgbClr val="000000">
                      <a:alpha val="43137"/>
                    </a:srgbClr>
                  </a:outerShdw>
                </a:effectLst>
              </a:rPr>
              <a:t>nly mother’s education is different between </a:t>
            </a:r>
            <a:r>
              <a:rPr lang="en-AU" sz="2400" dirty="0">
                <a:effectLst>
                  <a:outerShdw blurRad="38100" dist="38100" dir="2700000" algn="tl">
                    <a:srgbClr val="000000">
                      <a:alpha val="43137"/>
                    </a:srgbClr>
                  </a:outerShdw>
                </a:effectLst>
              </a:rPr>
              <a:t>cohorts</a:t>
            </a:r>
            <a:r>
              <a:rPr lang="en-AU" sz="2400" dirty="0" smtClean="0">
                <a:effectLst>
                  <a:outerShdw blurRad="38100" dist="38100" dir="2700000" algn="tl">
                    <a:srgbClr val="000000">
                      <a:alpha val="43137"/>
                    </a:srgbClr>
                  </a:outerShdw>
                </a:effectLst>
              </a:rPr>
              <a:t>:	</a:t>
            </a:r>
            <a:r>
              <a:rPr lang="en-AU" sz="2000" dirty="0" smtClean="0"/>
              <a:t>		1935:6% college graduate moms</a:t>
            </a:r>
          </a:p>
          <a:p>
            <a:pPr marL="109728" indent="0">
              <a:lnSpc>
                <a:spcPct val="150000"/>
              </a:lnSpc>
              <a:buNone/>
            </a:pPr>
            <a:r>
              <a:rPr lang="en-AU" sz="2000" dirty="0"/>
              <a:t> </a:t>
            </a:r>
            <a:r>
              <a:rPr lang="en-AU" sz="2000" dirty="0" smtClean="0"/>
              <a:t>                    1975:27% </a:t>
            </a:r>
            <a:r>
              <a:rPr lang="en-AU" sz="2000" dirty="0"/>
              <a:t>college graduate moms</a:t>
            </a:r>
            <a:endParaRPr lang="en-AU" sz="2000" dirty="0" smtClean="0"/>
          </a:p>
          <a:p>
            <a:pPr marL="109728" indent="0">
              <a:lnSpc>
                <a:spcPct val="150000"/>
              </a:lnSpc>
              <a:buNone/>
            </a:pPr>
            <a:r>
              <a:rPr lang="en-AU" sz="2000" dirty="0" smtClean="0"/>
              <a:t>   mother’s </a:t>
            </a:r>
            <a:r>
              <a:rPr lang="en-AU" sz="2000" dirty="0"/>
              <a:t>education </a:t>
            </a:r>
            <a:r>
              <a:rPr lang="en-AU" sz="2000" dirty="0" smtClean="0"/>
              <a:t>affects: </a:t>
            </a:r>
            <a:r>
              <a:rPr lang="en-AU" sz="2000" dirty="0"/>
              <a:t>tastes for school and </a:t>
            </a:r>
            <a:r>
              <a:rPr lang="en-AU" sz="2000" dirty="0" smtClean="0"/>
              <a:t>ability type      </a:t>
            </a:r>
            <a:r>
              <a:rPr lang="en-AU" sz="2000" dirty="0" smtClean="0">
                <a:solidFill>
                  <a:schemeClr val="accent1"/>
                </a:solidFill>
                <a:effectLst>
                  <a:outerShdw blurRad="38100" dist="38100" dir="2700000" algn="tl">
                    <a:srgbClr val="000000">
                      <a:alpha val="43137"/>
                    </a:srgbClr>
                  </a:outerShdw>
                </a:effectLst>
              </a:rPr>
              <a:t>Accounts for:	</a:t>
            </a:r>
          </a:p>
          <a:p>
            <a:pPr>
              <a:lnSpc>
                <a:spcPct val="150000"/>
              </a:lnSpc>
            </a:pPr>
            <a:r>
              <a:rPr lang="en-AU" sz="2000" b="1" dirty="0" smtClean="0"/>
              <a:t>40% of the increase in college graduate women </a:t>
            </a:r>
          </a:p>
          <a:p>
            <a:pPr>
              <a:lnSpc>
                <a:spcPct val="150000"/>
              </a:lnSpc>
            </a:pPr>
            <a:r>
              <a:rPr lang="en-AU" sz="2000" b="1" dirty="0" smtClean="0"/>
              <a:t>60% of the decrease in marriage rate</a:t>
            </a:r>
            <a:endParaRPr lang="en-AU" sz="2000" dirty="0" smtClean="0"/>
          </a:p>
          <a:p>
            <a:pPr>
              <a:lnSpc>
                <a:spcPct val="150000"/>
              </a:lnSpc>
            </a:pPr>
            <a:r>
              <a:rPr lang="en-AU" sz="2000" b="1" dirty="0" smtClean="0"/>
              <a:t>20% of the increase in women’s wages</a:t>
            </a:r>
            <a:endParaRPr lang="en-AU" sz="2000" dirty="0" smtClean="0"/>
          </a:p>
        </p:txBody>
      </p:sp>
      <p:sp>
        <p:nvSpPr>
          <p:cNvPr id="3" name="Slide Number Placeholder 2"/>
          <p:cNvSpPr>
            <a:spLocks noGrp="1"/>
          </p:cNvSpPr>
          <p:nvPr>
            <p:ph type="sldNum" sz="quarter" idx="12"/>
          </p:nvPr>
        </p:nvSpPr>
        <p:spPr/>
        <p:txBody>
          <a:bodyPr/>
          <a:lstStyle/>
          <a:p>
            <a:fld id="{251D1BCC-8D78-4931-8383-1492A443E39C}" type="slidenum">
              <a:rPr lang="en-CA" smtClean="0"/>
              <a:pPr/>
              <a:t>35</a:t>
            </a:fld>
            <a:endParaRPr lang="en-CA"/>
          </a:p>
        </p:txBody>
      </p:sp>
      <p:sp>
        <p:nvSpPr>
          <p:cNvPr id="4" name="Title 3"/>
          <p:cNvSpPr>
            <a:spLocks noGrp="1"/>
          </p:cNvSpPr>
          <p:nvPr>
            <p:ph type="title"/>
          </p:nvPr>
        </p:nvSpPr>
        <p:spPr>
          <a:xfrm>
            <a:off x="457200" y="274638"/>
            <a:ext cx="8229600" cy="922114"/>
          </a:xfrm>
        </p:spPr>
        <p:txBody>
          <a:bodyPr>
            <a:noAutofit/>
          </a:bodyPr>
          <a:lstStyle/>
          <a:p>
            <a:pPr algn="ctr"/>
            <a:r>
              <a:rPr lang="en-AU" sz="3200" dirty="0" smtClean="0">
                <a:solidFill>
                  <a:schemeClr val="accent1"/>
                </a:solidFill>
                <a:effectLst>
                  <a:outerShdw blurRad="38100" dist="38100" dir="2700000" algn="tl">
                    <a:srgbClr val="000000">
                      <a:alpha val="43137"/>
                    </a:srgbClr>
                  </a:outerShdw>
                </a:effectLst>
              </a:rPr>
              <a:t>The </a:t>
            </a:r>
            <a:r>
              <a:rPr lang="en-AU" sz="3200" dirty="0">
                <a:solidFill>
                  <a:schemeClr val="accent1"/>
                </a:solidFill>
                <a:effectLst>
                  <a:outerShdw blurRad="38100" dist="38100" dir="2700000" algn="tl">
                    <a:srgbClr val="000000">
                      <a:alpha val="43137"/>
                    </a:srgbClr>
                  </a:outerShdw>
                </a:effectLst>
              </a:rPr>
              <a:t>Impact of Exogenous </a:t>
            </a:r>
            <a:r>
              <a:rPr lang="en-AU" sz="3200" dirty="0" smtClean="0">
                <a:solidFill>
                  <a:schemeClr val="accent1"/>
                </a:solidFill>
                <a:effectLst>
                  <a:outerShdw blurRad="38100" dist="38100" dir="2700000" algn="tl">
                    <a:srgbClr val="000000">
                      <a:alpha val="43137"/>
                    </a:srgbClr>
                  </a:outerShdw>
                </a:effectLst>
              </a:rPr>
              <a:t>Factors: </a:t>
            </a:r>
            <a:br>
              <a:rPr lang="en-AU" sz="3200" dirty="0" smtClean="0">
                <a:solidFill>
                  <a:schemeClr val="accent1"/>
                </a:solidFill>
                <a:effectLst>
                  <a:outerShdw blurRad="38100" dist="38100" dir="2700000" algn="tl">
                    <a:srgbClr val="000000">
                      <a:alpha val="43137"/>
                    </a:srgbClr>
                  </a:outerShdw>
                </a:effectLst>
              </a:rPr>
            </a:br>
            <a:r>
              <a:rPr lang="en-AU" sz="3200" dirty="0" smtClean="0">
                <a:solidFill>
                  <a:schemeClr val="accent1"/>
                </a:solidFill>
                <a:effectLst>
                  <a:outerShdw blurRad="38100" dist="38100" dir="2700000" algn="tl">
                    <a:srgbClr val="000000">
                      <a:alpha val="43137"/>
                    </a:srgbClr>
                  </a:outerShdw>
                </a:effectLst>
              </a:rPr>
              <a:t>Mother’s Education</a:t>
            </a:r>
            <a:endParaRPr lang="en-US" sz="3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03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498" y="1484784"/>
            <a:ext cx="8784976" cy="3267071"/>
          </a:xfrm>
        </p:spPr>
        <p:txBody>
          <a:bodyPr>
            <a:noAutofit/>
          </a:bodyPr>
          <a:lstStyle/>
          <a:p>
            <a:pPr>
              <a:lnSpc>
                <a:spcPct val="150000"/>
              </a:lnSpc>
            </a:pPr>
            <a:r>
              <a:rPr lang="en-AU" sz="2000" b="1" dirty="0" smtClean="0"/>
              <a:t>Divorce Rate: </a:t>
            </a:r>
          </a:p>
          <a:p>
            <a:pPr marL="109728" indent="0">
              <a:lnSpc>
                <a:spcPct val="150000"/>
              </a:lnSpc>
              <a:buNone/>
            </a:pPr>
            <a:r>
              <a:rPr lang="en-AU" sz="2000" dirty="0" smtClean="0"/>
              <a:t>		1935:	3% at ages 25-34, 7% </a:t>
            </a:r>
            <a:r>
              <a:rPr lang="en-AU" sz="2000" dirty="0"/>
              <a:t>at ages </a:t>
            </a:r>
            <a:r>
              <a:rPr lang="en-AU" sz="2000" dirty="0" smtClean="0"/>
              <a:t>35-44</a:t>
            </a:r>
            <a:endParaRPr lang="en-AU" sz="2000" dirty="0"/>
          </a:p>
          <a:p>
            <a:pPr marL="109728" indent="0">
              <a:lnSpc>
                <a:spcPct val="150000"/>
              </a:lnSpc>
              <a:buNone/>
            </a:pPr>
            <a:r>
              <a:rPr lang="en-AU" sz="2000" dirty="0"/>
              <a:t>                     </a:t>
            </a:r>
            <a:r>
              <a:rPr lang="en-AU" sz="2000" dirty="0" smtClean="0"/>
              <a:t>1975:	7</a:t>
            </a:r>
            <a:r>
              <a:rPr lang="en-AU" sz="2000" dirty="0"/>
              <a:t>% at ages </a:t>
            </a:r>
            <a:r>
              <a:rPr lang="en-AU" sz="2000" dirty="0" smtClean="0"/>
              <a:t>25-34, 12% </a:t>
            </a:r>
            <a:r>
              <a:rPr lang="en-AU" sz="2000" dirty="0"/>
              <a:t>at ages </a:t>
            </a:r>
            <a:r>
              <a:rPr lang="en-AU" sz="2000" dirty="0" smtClean="0"/>
              <a:t>35-44</a:t>
            </a:r>
            <a:endParaRPr lang="en-AU" sz="2000" dirty="0"/>
          </a:p>
          <a:p>
            <a:pPr>
              <a:lnSpc>
                <a:spcPct val="150000"/>
              </a:lnSpc>
            </a:pPr>
            <a:r>
              <a:rPr lang="en-AU" sz="2000" dirty="0" smtClean="0"/>
              <a:t>Change by cohort – estimated higher costs for the 1935, 1945 cohorts</a:t>
            </a:r>
          </a:p>
          <a:p>
            <a:pPr marL="109728" indent="0">
              <a:lnSpc>
                <a:spcPct val="150000"/>
              </a:lnSpc>
              <a:buNone/>
            </a:pPr>
            <a:r>
              <a:rPr lang="en-AU" sz="2000" dirty="0">
                <a:solidFill>
                  <a:schemeClr val="accent1"/>
                </a:solidFill>
                <a:effectLst>
                  <a:outerShdw blurRad="38100" dist="38100" dir="2700000" algn="tl">
                    <a:srgbClr val="000000">
                      <a:alpha val="43137"/>
                    </a:srgbClr>
                  </a:outerShdw>
                </a:effectLst>
              </a:rPr>
              <a:t>Accounts for:	</a:t>
            </a:r>
          </a:p>
          <a:p>
            <a:pPr>
              <a:lnSpc>
                <a:spcPct val="150000"/>
              </a:lnSpc>
            </a:pPr>
            <a:r>
              <a:rPr lang="en-AU" sz="2000" b="1" dirty="0" smtClean="0"/>
              <a:t>30</a:t>
            </a:r>
            <a:r>
              <a:rPr lang="en-AU" sz="2000" b="1" dirty="0"/>
              <a:t>% of the increase in college graduate women </a:t>
            </a:r>
          </a:p>
          <a:p>
            <a:pPr>
              <a:lnSpc>
                <a:spcPct val="150000"/>
              </a:lnSpc>
            </a:pPr>
            <a:r>
              <a:rPr lang="en-AU" sz="2000" b="1" dirty="0" smtClean="0"/>
              <a:t>85% </a:t>
            </a:r>
            <a:r>
              <a:rPr lang="en-AU" sz="2000" b="1" dirty="0"/>
              <a:t>of the </a:t>
            </a:r>
            <a:r>
              <a:rPr lang="en-AU" sz="2000" b="1" dirty="0" smtClean="0"/>
              <a:t>increase in divorce rate</a:t>
            </a:r>
            <a:endParaRPr lang="en-AU" sz="2000"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36</a:t>
            </a:fld>
            <a:endParaRPr lang="en-CA"/>
          </a:p>
        </p:txBody>
      </p:sp>
      <p:sp>
        <p:nvSpPr>
          <p:cNvPr id="4" name="Title 3"/>
          <p:cNvSpPr>
            <a:spLocks noGrp="1"/>
          </p:cNvSpPr>
          <p:nvPr>
            <p:ph type="title"/>
          </p:nvPr>
        </p:nvSpPr>
        <p:spPr>
          <a:xfrm>
            <a:off x="457200" y="274638"/>
            <a:ext cx="8229600" cy="922114"/>
          </a:xfrm>
        </p:spPr>
        <p:txBody>
          <a:bodyPr>
            <a:noAutofit/>
          </a:bodyPr>
          <a:lstStyle/>
          <a:p>
            <a:pPr algn="ctr"/>
            <a:r>
              <a:rPr lang="en-AU" sz="3200" dirty="0" smtClean="0">
                <a:solidFill>
                  <a:schemeClr val="accent1"/>
                </a:solidFill>
                <a:effectLst>
                  <a:outerShdw blurRad="38100" dist="38100" dir="2700000" algn="tl">
                    <a:srgbClr val="000000">
                      <a:alpha val="43137"/>
                    </a:srgbClr>
                  </a:outerShdw>
                </a:effectLst>
              </a:rPr>
              <a:t>The </a:t>
            </a:r>
            <a:r>
              <a:rPr lang="en-AU" sz="3200" dirty="0">
                <a:solidFill>
                  <a:schemeClr val="accent1"/>
                </a:solidFill>
                <a:effectLst>
                  <a:outerShdw blurRad="38100" dist="38100" dir="2700000" algn="tl">
                    <a:srgbClr val="000000">
                      <a:alpha val="43137"/>
                    </a:srgbClr>
                  </a:outerShdw>
                </a:effectLst>
              </a:rPr>
              <a:t>Impact of Exogenous </a:t>
            </a:r>
            <a:r>
              <a:rPr lang="en-AU" sz="3200" dirty="0" smtClean="0">
                <a:solidFill>
                  <a:schemeClr val="accent1"/>
                </a:solidFill>
                <a:effectLst>
                  <a:outerShdw blurRad="38100" dist="38100" dir="2700000" algn="tl">
                    <a:srgbClr val="000000">
                      <a:alpha val="43137"/>
                    </a:srgbClr>
                  </a:outerShdw>
                </a:effectLst>
              </a:rPr>
              <a:t>Factors: Divorce cost </a:t>
            </a:r>
            <a:endParaRPr lang="en-US" sz="3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62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056" y="1484784"/>
            <a:ext cx="8784976" cy="2791587"/>
          </a:xfrm>
        </p:spPr>
        <p:txBody>
          <a:bodyPr>
            <a:noAutofit/>
          </a:bodyPr>
          <a:lstStyle/>
          <a:p>
            <a:pPr>
              <a:lnSpc>
                <a:spcPct val="150000"/>
              </a:lnSpc>
            </a:pPr>
            <a:r>
              <a:rPr lang="en-AU" sz="2000" dirty="0" smtClean="0"/>
              <a:t>wage </a:t>
            </a:r>
            <a:r>
              <a:rPr lang="en-AU" sz="2000" dirty="0"/>
              <a:t>offer function and the job offer </a:t>
            </a:r>
            <a:r>
              <a:rPr lang="en-AU" sz="2000" dirty="0" smtClean="0"/>
              <a:t>probabilities estimated separately for each cohort.</a:t>
            </a:r>
          </a:p>
          <a:p>
            <a:pPr marL="109728" indent="0">
              <a:lnSpc>
                <a:spcPct val="150000"/>
              </a:lnSpc>
              <a:buNone/>
            </a:pPr>
            <a:r>
              <a:rPr lang="en-AU" sz="2000" dirty="0">
                <a:solidFill>
                  <a:schemeClr val="accent1"/>
                </a:solidFill>
                <a:effectLst>
                  <a:outerShdw blurRad="38100" dist="38100" dir="2700000" algn="tl">
                    <a:srgbClr val="000000">
                      <a:alpha val="43137"/>
                    </a:srgbClr>
                  </a:outerShdw>
                </a:effectLst>
              </a:rPr>
              <a:t>Accounts for:	</a:t>
            </a:r>
          </a:p>
          <a:p>
            <a:pPr>
              <a:lnSpc>
                <a:spcPct val="150000"/>
              </a:lnSpc>
            </a:pPr>
            <a:r>
              <a:rPr lang="en-AU" sz="2000" b="1" dirty="0" smtClean="0"/>
              <a:t>20</a:t>
            </a:r>
            <a:r>
              <a:rPr lang="en-AU" sz="2000" b="1" dirty="0"/>
              <a:t>% of the increase in college graduate women </a:t>
            </a:r>
          </a:p>
          <a:p>
            <a:pPr>
              <a:lnSpc>
                <a:spcPct val="150000"/>
              </a:lnSpc>
            </a:pPr>
            <a:r>
              <a:rPr lang="en-AU" sz="2000" b="1" dirty="0" smtClean="0"/>
              <a:t>Most of the delay in fertility</a:t>
            </a:r>
          </a:p>
          <a:p>
            <a:pPr>
              <a:lnSpc>
                <a:spcPct val="150000"/>
              </a:lnSpc>
            </a:pPr>
            <a:r>
              <a:rPr lang="en-AU" sz="2000" b="1" dirty="0" smtClean="0"/>
              <a:t>80% of the increase in women’s wages</a:t>
            </a:r>
          </a:p>
          <a:p>
            <a:pPr>
              <a:lnSpc>
                <a:spcPct val="150000"/>
              </a:lnSpc>
            </a:pPr>
            <a:r>
              <a:rPr lang="en-AU" sz="2000" b="1" dirty="0" smtClean="0"/>
              <a:t>80% of the increase in women’s employment</a:t>
            </a:r>
            <a:endParaRPr lang="en-AU" sz="2000" dirty="0"/>
          </a:p>
          <a:p>
            <a:pPr>
              <a:lnSpc>
                <a:spcPct val="150000"/>
              </a:lnSpc>
            </a:pPr>
            <a:endParaRPr lang="en-AU" sz="2000" dirty="0" smtClean="0"/>
          </a:p>
        </p:txBody>
      </p:sp>
      <p:sp>
        <p:nvSpPr>
          <p:cNvPr id="3" name="Slide Number Placeholder 2"/>
          <p:cNvSpPr>
            <a:spLocks noGrp="1"/>
          </p:cNvSpPr>
          <p:nvPr>
            <p:ph type="sldNum" sz="quarter" idx="12"/>
          </p:nvPr>
        </p:nvSpPr>
        <p:spPr/>
        <p:txBody>
          <a:bodyPr/>
          <a:lstStyle/>
          <a:p>
            <a:fld id="{251D1BCC-8D78-4931-8383-1492A443E39C}" type="slidenum">
              <a:rPr lang="en-CA" smtClean="0"/>
              <a:pPr/>
              <a:t>37</a:t>
            </a:fld>
            <a:endParaRPr lang="en-CA"/>
          </a:p>
        </p:txBody>
      </p:sp>
      <p:sp>
        <p:nvSpPr>
          <p:cNvPr id="4" name="Title 3"/>
          <p:cNvSpPr>
            <a:spLocks noGrp="1"/>
          </p:cNvSpPr>
          <p:nvPr>
            <p:ph type="title"/>
          </p:nvPr>
        </p:nvSpPr>
        <p:spPr>
          <a:xfrm>
            <a:off x="457200" y="274638"/>
            <a:ext cx="8229600" cy="922114"/>
          </a:xfrm>
        </p:spPr>
        <p:txBody>
          <a:bodyPr>
            <a:noAutofit/>
          </a:bodyPr>
          <a:lstStyle/>
          <a:p>
            <a:pPr algn="ctr"/>
            <a:r>
              <a:rPr lang="en-AU" sz="3200" dirty="0" smtClean="0">
                <a:solidFill>
                  <a:schemeClr val="accent1"/>
                </a:solidFill>
                <a:effectLst>
                  <a:outerShdw blurRad="38100" dist="38100" dir="2700000" algn="tl">
                    <a:srgbClr val="000000">
                      <a:alpha val="43137"/>
                    </a:srgbClr>
                  </a:outerShdw>
                </a:effectLst>
              </a:rPr>
              <a:t>The </a:t>
            </a:r>
            <a:r>
              <a:rPr lang="en-AU" sz="3200" dirty="0">
                <a:solidFill>
                  <a:schemeClr val="accent1"/>
                </a:solidFill>
                <a:effectLst>
                  <a:outerShdw blurRad="38100" dist="38100" dir="2700000" algn="tl">
                    <a:srgbClr val="000000">
                      <a:alpha val="43137"/>
                    </a:srgbClr>
                  </a:outerShdw>
                </a:effectLst>
              </a:rPr>
              <a:t>Impact of Exogenous </a:t>
            </a:r>
            <a:r>
              <a:rPr lang="en-AU" sz="3200" dirty="0" smtClean="0">
                <a:solidFill>
                  <a:schemeClr val="accent1"/>
                </a:solidFill>
                <a:effectLst>
                  <a:outerShdw blurRad="38100" dist="38100" dir="2700000" algn="tl">
                    <a:srgbClr val="000000">
                      <a:alpha val="43137"/>
                    </a:srgbClr>
                  </a:outerShdw>
                </a:effectLst>
              </a:rPr>
              <a:t>Factors:  </a:t>
            </a:r>
            <a:r>
              <a:rPr lang="en-AU" sz="3200" dirty="0" err="1" smtClean="0">
                <a:solidFill>
                  <a:schemeClr val="accent1"/>
                </a:solidFill>
                <a:effectLst>
                  <a:outerShdw blurRad="38100" dist="38100" dir="2700000" algn="tl">
                    <a:srgbClr val="000000">
                      <a:alpha val="43137"/>
                    </a:srgbClr>
                  </a:outerShdw>
                </a:effectLst>
              </a:rPr>
              <a:t>Labor</a:t>
            </a:r>
            <a:r>
              <a:rPr lang="en-AU" sz="3200" dirty="0" smtClean="0">
                <a:solidFill>
                  <a:schemeClr val="accent1"/>
                </a:solidFill>
                <a:effectLst>
                  <a:outerShdw blurRad="38100" dist="38100" dir="2700000" algn="tl">
                    <a:srgbClr val="000000">
                      <a:alpha val="43137"/>
                    </a:srgbClr>
                  </a:outerShdw>
                </a:effectLst>
              </a:rPr>
              <a:t> market </a:t>
            </a:r>
            <a:endParaRPr lang="en-US" sz="3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782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879" y="1484784"/>
            <a:ext cx="8784976" cy="5688632"/>
          </a:xfrm>
        </p:spPr>
        <p:txBody>
          <a:bodyPr>
            <a:noAutofit/>
          </a:bodyPr>
          <a:lstStyle/>
          <a:p>
            <a:pPr>
              <a:lnSpc>
                <a:spcPct val="150000"/>
              </a:lnSpc>
            </a:pPr>
            <a:r>
              <a:rPr lang="en-US" sz="2000" b="1" dirty="0" smtClean="0"/>
              <a:t>1935 cohort and 1945 cohorts have higher mean of the positive shock in the utility from pregnancy function represent unexpected pregnancies</a:t>
            </a:r>
          </a:p>
          <a:p>
            <a:pPr>
              <a:lnSpc>
                <a:spcPct val="150000"/>
              </a:lnSpc>
            </a:pPr>
            <a:r>
              <a:rPr lang="en-US" sz="2000" b="1" dirty="0" smtClean="0"/>
              <a:t>Lower mean for the cohort of 1945 cohort</a:t>
            </a:r>
          </a:p>
          <a:p>
            <a:pPr marL="109728" indent="0">
              <a:lnSpc>
                <a:spcPct val="150000"/>
              </a:lnSpc>
              <a:buNone/>
            </a:pPr>
            <a:r>
              <a:rPr lang="en-AU" sz="2000" dirty="0">
                <a:solidFill>
                  <a:schemeClr val="accent1"/>
                </a:solidFill>
                <a:effectLst>
                  <a:outerShdw blurRad="38100" dist="38100" dir="2700000" algn="tl">
                    <a:srgbClr val="000000">
                      <a:alpha val="43137"/>
                    </a:srgbClr>
                  </a:outerShdw>
                </a:effectLst>
              </a:rPr>
              <a:t>Accounts for:	</a:t>
            </a:r>
          </a:p>
          <a:p>
            <a:pPr>
              <a:lnSpc>
                <a:spcPct val="150000"/>
              </a:lnSpc>
            </a:pPr>
            <a:r>
              <a:rPr lang="en-AU" sz="2000" b="1" dirty="0" smtClean="0"/>
              <a:t>10</a:t>
            </a:r>
            <a:r>
              <a:rPr lang="en-AU" sz="2000" b="1" dirty="0"/>
              <a:t>% of the </a:t>
            </a:r>
            <a:r>
              <a:rPr lang="en-AU" sz="2000" b="1" dirty="0" smtClean="0"/>
              <a:t>increase in divorce rate</a:t>
            </a:r>
          </a:p>
          <a:p>
            <a:pPr>
              <a:lnSpc>
                <a:spcPct val="150000"/>
              </a:lnSpc>
            </a:pPr>
            <a:r>
              <a:rPr lang="en-AU" sz="2000" b="1" dirty="0" smtClean="0"/>
              <a:t>All the decrease in fertility for unmarried and most of it for married.</a:t>
            </a:r>
          </a:p>
          <a:p>
            <a:pPr>
              <a:lnSpc>
                <a:spcPct val="150000"/>
              </a:lnSpc>
            </a:pPr>
            <a:r>
              <a:rPr lang="en-AU" sz="2000" b="1" dirty="0" smtClean="0"/>
              <a:t>20</a:t>
            </a:r>
            <a:r>
              <a:rPr lang="en-AU" sz="2000" b="1" dirty="0"/>
              <a:t>% of the increase in women’s </a:t>
            </a:r>
            <a:r>
              <a:rPr lang="en-AU" sz="2000" b="1" dirty="0" smtClean="0"/>
              <a:t>employment (mostly in early ages)</a:t>
            </a:r>
            <a:endParaRPr lang="en-AU" sz="2000" dirty="0"/>
          </a:p>
          <a:p>
            <a:pPr>
              <a:lnSpc>
                <a:spcPct val="150000"/>
              </a:lnSpc>
            </a:pPr>
            <a:endParaRPr lang="en-AU" sz="2000" b="1" dirty="0"/>
          </a:p>
          <a:p>
            <a:pPr marL="109728" indent="0">
              <a:lnSpc>
                <a:spcPct val="150000"/>
              </a:lnSpc>
              <a:buNone/>
            </a:pPr>
            <a:endParaRPr lang="en-US" sz="2000" b="1"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38</a:t>
            </a:fld>
            <a:endParaRPr lang="en-CA"/>
          </a:p>
        </p:txBody>
      </p:sp>
      <p:sp>
        <p:nvSpPr>
          <p:cNvPr id="4" name="Title 3"/>
          <p:cNvSpPr>
            <a:spLocks noGrp="1"/>
          </p:cNvSpPr>
          <p:nvPr>
            <p:ph type="title"/>
          </p:nvPr>
        </p:nvSpPr>
        <p:spPr>
          <a:xfrm>
            <a:off x="457200" y="274638"/>
            <a:ext cx="8229600" cy="922114"/>
          </a:xfrm>
        </p:spPr>
        <p:txBody>
          <a:bodyPr>
            <a:noAutofit/>
          </a:bodyPr>
          <a:lstStyle/>
          <a:p>
            <a:pPr algn="ctr"/>
            <a:r>
              <a:rPr lang="en-AU" sz="3200" dirty="0" smtClean="0">
                <a:solidFill>
                  <a:schemeClr val="accent1"/>
                </a:solidFill>
                <a:effectLst>
                  <a:outerShdw blurRad="38100" dist="38100" dir="2700000" algn="tl">
                    <a:srgbClr val="000000">
                      <a:alpha val="43137"/>
                    </a:srgbClr>
                  </a:outerShdw>
                </a:effectLst>
              </a:rPr>
              <a:t>The </a:t>
            </a:r>
            <a:r>
              <a:rPr lang="en-AU" sz="3200" dirty="0">
                <a:solidFill>
                  <a:schemeClr val="accent1"/>
                </a:solidFill>
                <a:effectLst>
                  <a:outerShdw blurRad="38100" dist="38100" dir="2700000" algn="tl">
                    <a:srgbClr val="000000">
                      <a:alpha val="43137"/>
                    </a:srgbClr>
                  </a:outerShdw>
                </a:effectLst>
              </a:rPr>
              <a:t>Impact of Exogenous </a:t>
            </a:r>
            <a:r>
              <a:rPr lang="en-AU" sz="3200" dirty="0" smtClean="0">
                <a:solidFill>
                  <a:schemeClr val="accent1"/>
                </a:solidFill>
                <a:effectLst>
                  <a:outerShdw blurRad="38100" dist="38100" dir="2700000" algn="tl">
                    <a:srgbClr val="000000">
                      <a:alpha val="43137"/>
                    </a:srgbClr>
                  </a:outerShdw>
                </a:effectLst>
              </a:rPr>
              <a:t>Factors: </a:t>
            </a:r>
            <a:br>
              <a:rPr lang="en-AU" sz="3200" dirty="0" smtClean="0">
                <a:solidFill>
                  <a:schemeClr val="accent1"/>
                </a:solidFill>
                <a:effectLst>
                  <a:outerShdw blurRad="38100" dist="38100" dir="2700000" algn="tl">
                    <a:srgbClr val="000000">
                      <a:alpha val="43137"/>
                    </a:srgbClr>
                  </a:outerShdw>
                </a:effectLst>
              </a:rPr>
            </a:br>
            <a:r>
              <a:rPr lang="en-AU" sz="3200" dirty="0" smtClean="0">
                <a:solidFill>
                  <a:schemeClr val="accent1"/>
                </a:solidFill>
                <a:effectLst>
                  <a:outerShdw blurRad="38100" dist="38100" dir="2700000" algn="tl">
                    <a:srgbClr val="000000">
                      <a:alpha val="43137"/>
                    </a:srgbClr>
                  </a:outerShdw>
                </a:effectLst>
              </a:rPr>
              <a:t>Birth Control Technology </a:t>
            </a:r>
            <a:endParaRPr lang="en-US" sz="3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48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889588"/>
            <a:ext cx="8833048" cy="1930747"/>
          </a:xfrm>
          <a:solidFill>
            <a:schemeClr val="bg1">
              <a:alpha val="64000"/>
            </a:schemeClr>
          </a:solidFill>
        </p:spPr>
        <p:txBody>
          <a:bodyPr>
            <a:normAutofit fontScale="70000" lnSpcReduction="20000"/>
          </a:bodyPr>
          <a:lstStyle/>
          <a:p>
            <a:pPr>
              <a:lnSpc>
                <a:spcPct val="170000"/>
              </a:lnSpc>
            </a:pPr>
            <a:r>
              <a:rPr lang="en-AU" sz="2300" dirty="0"/>
              <a:t>17% change from 1935 to </a:t>
            </a:r>
            <a:r>
              <a:rPr lang="en-AU" sz="2300" dirty="0" smtClean="0"/>
              <a:t>1975 </a:t>
            </a:r>
          </a:p>
          <a:p>
            <a:pPr>
              <a:lnSpc>
                <a:spcPct val="170000"/>
              </a:lnSpc>
            </a:pPr>
            <a:r>
              <a:rPr lang="en-AU" sz="2300" dirty="0" smtClean="0"/>
              <a:t>changes </a:t>
            </a:r>
            <a:r>
              <a:rPr lang="en-AU" sz="2300" dirty="0"/>
              <a:t>in the selection of women into marriage explain 75% of this change. </a:t>
            </a:r>
            <a:endParaRPr lang="en-AU" sz="2300" dirty="0" smtClean="0"/>
          </a:p>
          <a:p>
            <a:pPr>
              <a:lnSpc>
                <a:spcPct val="170000"/>
              </a:lnSpc>
            </a:pPr>
            <a:r>
              <a:rPr lang="en-AU" sz="2300" dirty="0" smtClean="0"/>
              <a:t>Married </a:t>
            </a:r>
            <a:r>
              <a:rPr lang="en-AU" sz="2300" dirty="0"/>
              <a:t>women of recent cohorts have much higher </a:t>
            </a:r>
            <a:r>
              <a:rPr lang="en-AU" sz="2300" b="1" dirty="0"/>
              <a:t>observed</a:t>
            </a:r>
            <a:r>
              <a:rPr lang="en-AU" sz="2300" dirty="0"/>
              <a:t> and </a:t>
            </a:r>
            <a:r>
              <a:rPr lang="en-AU" sz="2300" b="1" dirty="0"/>
              <a:t>unobserved</a:t>
            </a:r>
            <a:r>
              <a:rPr lang="en-AU" sz="2300" dirty="0"/>
              <a:t> skills compared both to unmarried women and the married women of past cohorts.</a:t>
            </a:r>
            <a:endParaRPr lang="en-US" sz="2300" dirty="0"/>
          </a:p>
          <a:p>
            <a:pPr marL="109728" indent="0" algn="ctr">
              <a:buNone/>
            </a:pPr>
            <a:endParaRPr lang="en-AU" sz="2800" dirty="0" smtClean="0"/>
          </a:p>
          <a:p>
            <a:pPr marL="109728" indent="0" algn="ctr">
              <a:buNone/>
            </a:pPr>
            <a:endParaRPr lang="en-AU" sz="2800" dirty="0"/>
          </a:p>
          <a:p>
            <a:pPr marL="109728" indent="0" algn="ctr">
              <a:buNone/>
            </a:pPr>
            <a:endParaRPr lang="en-AU" sz="2800" dirty="0" smtClean="0"/>
          </a:p>
          <a:p>
            <a:pPr marL="109728" indent="0" algn="ctr">
              <a:buNone/>
            </a:pPr>
            <a:endParaRPr lang="en-AU" sz="2800" dirty="0"/>
          </a:p>
          <a:p>
            <a:pPr marL="109728" indent="0">
              <a:buNone/>
            </a:pPr>
            <a:endParaRPr lang="en-AU" sz="2800"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39</a:t>
            </a:fld>
            <a:endParaRPr lang="en-CA"/>
          </a:p>
        </p:txBody>
      </p:sp>
      <p:sp>
        <p:nvSpPr>
          <p:cNvPr id="4" name="Title 3"/>
          <p:cNvSpPr>
            <a:spLocks noGrp="1"/>
          </p:cNvSpPr>
          <p:nvPr>
            <p:ph type="title"/>
          </p:nvPr>
        </p:nvSpPr>
        <p:spPr>
          <a:xfrm>
            <a:off x="457200" y="1568"/>
            <a:ext cx="8219256" cy="907152"/>
          </a:xfrm>
        </p:spPr>
        <p:txBody>
          <a:bodyPr>
            <a:noAutofit/>
          </a:bodyPr>
          <a:lstStyle/>
          <a:p>
            <a:pPr algn="ctr"/>
            <a:r>
              <a:rPr lang="en-US" sz="3700" dirty="0" smtClean="0">
                <a:solidFill>
                  <a:schemeClr val="accent1"/>
                </a:solidFill>
                <a:effectLst>
                  <a:outerShdw blurRad="38100" dist="38100" dir="2700000" algn="tl">
                    <a:srgbClr val="000000">
                      <a:alpha val="43137"/>
                    </a:srgbClr>
                  </a:outerShdw>
                </a:effectLst>
              </a:rPr>
              <a:t>Marriage Premium</a:t>
            </a:r>
            <a:endParaRPr lang="en-US" sz="3700" dirty="0">
              <a:solidFill>
                <a:schemeClr val="accent1"/>
              </a:solidFill>
              <a:effectLst>
                <a:outerShdw blurRad="38100" dist="38100" dir="2700000" algn="tl">
                  <a:srgbClr val="000000">
                    <a:alpha val="43137"/>
                  </a:srgbClr>
                </a:outerShdw>
              </a:effectLst>
            </a:endParaRPr>
          </a:p>
        </p:txBody>
      </p:sp>
      <p:sp>
        <p:nvSpPr>
          <p:cNvPr id="5" name="TextBox 4"/>
          <p:cNvSpPr txBox="1"/>
          <p:nvPr/>
        </p:nvSpPr>
        <p:spPr>
          <a:xfrm>
            <a:off x="7393360" y="650663"/>
            <a:ext cx="1619672" cy="707886"/>
          </a:xfrm>
          <a:prstGeom prst="rect">
            <a:avLst/>
          </a:prstGeom>
          <a:noFill/>
        </p:spPr>
        <p:txBody>
          <a:bodyPr wrap="square" rtlCol="0">
            <a:spAutoFit/>
          </a:bodyPr>
          <a:lstStyle/>
          <a:p>
            <a:pPr algn="ctr"/>
            <a:r>
              <a:rPr lang="en-US" sz="2000" b="1" dirty="0" smtClean="0">
                <a:solidFill>
                  <a:schemeClr val="accent1"/>
                </a:solidFill>
                <a:effectLst>
                  <a:outerShdw blurRad="38100" dist="38100" dir="2700000" algn="tl">
                    <a:srgbClr val="000000">
                      <a:alpha val="43137"/>
                    </a:srgbClr>
                  </a:outerShdw>
                </a:effectLst>
              </a:rPr>
              <a:t>Untargeted</a:t>
            </a:r>
          </a:p>
          <a:p>
            <a:pPr algn="ctr"/>
            <a:r>
              <a:rPr lang="en-US" sz="2000" b="1" dirty="0" smtClean="0">
                <a:solidFill>
                  <a:schemeClr val="accent1"/>
                </a:solidFill>
                <a:effectLst>
                  <a:outerShdw blurRad="38100" dist="38100" dir="2700000" algn="tl">
                    <a:srgbClr val="000000">
                      <a:alpha val="43137"/>
                    </a:srgbClr>
                  </a:outerShdw>
                </a:effectLst>
              </a:rPr>
              <a:t>moment</a:t>
            </a:r>
            <a:endParaRPr lang="en-US" sz="2000" b="1" dirty="0">
              <a:solidFill>
                <a:schemeClr val="accent1"/>
              </a:solidFill>
              <a:effectLst>
                <a:outerShdw blurRad="38100" dist="38100" dir="2700000" algn="tl">
                  <a:srgbClr val="000000">
                    <a:alpha val="43137"/>
                  </a:srgbClr>
                </a:outerShdw>
              </a:effectLst>
            </a:endParaRPr>
          </a:p>
        </p:txBody>
      </p:sp>
      <p:pic>
        <p:nvPicPr>
          <p:cNvPr id="12" name="Picture 243"/>
          <p:cNvPicPr>
            <a:picLocks noChangeAspect="1" noChangeArrowheads="1"/>
          </p:cNvPicPr>
          <p:nvPr/>
        </p:nvPicPr>
        <p:blipFill rotWithShape="1">
          <a:blip r:embed="rId3">
            <a:extLst>
              <a:ext uri="{28A0092B-C50C-407E-A947-70E740481C1C}">
                <a14:useLocalDpi xmlns:a14="http://schemas.microsoft.com/office/drawing/2010/main" val="0"/>
              </a:ext>
            </a:extLst>
          </a:blip>
          <a:srcRect t="4669" r="8607" b="2709"/>
          <a:stretch/>
        </p:blipFill>
        <p:spPr bwMode="auto">
          <a:xfrm>
            <a:off x="1619673" y="850719"/>
            <a:ext cx="5400600" cy="397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971600" y="3933056"/>
            <a:ext cx="2160240" cy="658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1935</a:t>
            </a:r>
          </a:p>
          <a:p>
            <a:pPr algn="ctr"/>
            <a:r>
              <a:rPr lang="en-US" sz="1400" dirty="0" smtClean="0"/>
              <a:t>Actual: -10.4% </a:t>
            </a:r>
          </a:p>
          <a:p>
            <a:pPr algn="ctr"/>
            <a:r>
              <a:rPr lang="en-US" sz="1400" dirty="0" smtClean="0"/>
              <a:t>Fitted: -8.4%</a:t>
            </a:r>
            <a:endParaRPr lang="en-US" sz="1400" dirty="0"/>
          </a:p>
        </p:txBody>
      </p:sp>
      <p:sp>
        <p:nvSpPr>
          <p:cNvPr id="15" name="Oval 14"/>
          <p:cNvSpPr/>
          <p:nvPr/>
        </p:nvSpPr>
        <p:spPr>
          <a:xfrm>
            <a:off x="6372200" y="2492896"/>
            <a:ext cx="2160240" cy="658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1975</a:t>
            </a:r>
          </a:p>
          <a:p>
            <a:pPr algn="ctr"/>
            <a:r>
              <a:rPr lang="en-US" sz="1400" dirty="0" smtClean="0"/>
              <a:t>Actual: +6.8% </a:t>
            </a:r>
          </a:p>
          <a:p>
            <a:pPr algn="ctr"/>
            <a:r>
              <a:rPr lang="en-US" sz="1400" dirty="0" smtClean="0"/>
              <a:t>Fitted: +4.7%</a:t>
            </a:r>
            <a:endParaRPr lang="en-US" sz="1400" dirty="0"/>
          </a:p>
        </p:txBody>
      </p:sp>
    </p:spTree>
    <p:extLst>
      <p:ext uri="{BB962C8B-B14F-4D97-AF65-F5344CB8AC3E}">
        <p14:creationId xmlns:p14="http://schemas.microsoft.com/office/powerpoint/2010/main" val="25847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 name="Content Placeholder 18"/>
          <p:cNvGraphicFramePr>
            <a:graphicFrameLocks noGrp="1"/>
          </p:cNvGraphicFramePr>
          <p:nvPr>
            <p:ph sz="half" idx="1"/>
            <p:extLst>
              <p:ext uri="{D42A27DB-BD31-4B8C-83A1-F6EECF244321}">
                <p14:modId xmlns:p14="http://schemas.microsoft.com/office/powerpoint/2010/main" val="1183262784"/>
              </p:ext>
            </p:extLst>
          </p:nvPr>
        </p:nvGraphicFramePr>
        <p:xfrm>
          <a:off x="4499992" y="620688"/>
          <a:ext cx="4644008"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51D1BCC-8D78-4931-8383-1492A443E39C}" type="slidenum">
              <a:rPr lang="en-CA" smtClean="0">
                <a:solidFill>
                  <a:schemeClr val="bg1"/>
                </a:solidFill>
              </a:rPr>
              <a:pPr/>
              <a:t>4</a:t>
            </a:fld>
            <a:endParaRPr lang="en-CA">
              <a:solidFill>
                <a:schemeClr val="bg1"/>
              </a:solidFill>
            </a:endParaRPr>
          </a:p>
        </p:txBody>
      </p:sp>
      <p:sp>
        <p:nvSpPr>
          <p:cNvPr id="13" name="Title 12"/>
          <p:cNvSpPr>
            <a:spLocks noGrp="1"/>
          </p:cNvSpPr>
          <p:nvPr>
            <p:ph type="title"/>
          </p:nvPr>
        </p:nvSpPr>
        <p:spPr>
          <a:xfrm>
            <a:off x="467544" y="294019"/>
            <a:ext cx="8229600" cy="1027585"/>
          </a:xfrm>
        </p:spPr>
        <p:txBody>
          <a:bodyPr>
            <a:normAutofit fontScale="90000"/>
          </a:bodyPr>
          <a:lstStyle/>
          <a:p>
            <a:pPr algn="ctr"/>
            <a:r>
              <a:rPr lang="en-CA" sz="3600" dirty="0" smtClean="0">
                <a:solidFill>
                  <a:schemeClr val="tx2">
                    <a:lumMod val="50000"/>
                  </a:schemeClr>
                </a:solidFill>
              </a:rPr>
              <a:t>Employment</a:t>
            </a:r>
            <a:r>
              <a:rPr lang="en-CA" sz="3600" dirty="0" smtClean="0"/>
              <a:t> </a:t>
            </a:r>
            <a:r>
              <a:rPr lang="en-CA" sz="3600" dirty="0" smtClean="0">
                <a:solidFill>
                  <a:schemeClr val="tx2">
                    <a:lumMod val="50000"/>
                  </a:schemeClr>
                </a:solidFill>
              </a:rPr>
              <a:t>Rates</a:t>
            </a:r>
            <a:r>
              <a:rPr lang="en-CA" dirty="0" smtClean="0">
                <a:solidFill>
                  <a:schemeClr val="tx2">
                    <a:lumMod val="50000"/>
                  </a:schemeClr>
                </a:solidFill>
              </a:rPr>
              <a:t/>
            </a:r>
            <a:br>
              <a:rPr lang="en-CA" dirty="0" smtClean="0">
                <a:solidFill>
                  <a:schemeClr val="tx2">
                    <a:lumMod val="50000"/>
                  </a:schemeClr>
                </a:solidFill>
              </a:rPr>
            </a:br>
            <a:r>
              <a:rPr lang="en-CA" sz="2200" dirty="0" smtClean="0">
                <a:solidFill>
                  <a:schemeClr val="tx2">
                    <a:lumMod val="50000"/>
                  </a:schemeClr>
                </a:solidFill>
              </a:rPr>
              <a:t>Married Female Employment Increased</a:t>
            </a:r>
            <a:br>
              <a:rPr lang="en-CA" sz="2200" dirty="0" smtClean="0">
                <a:solidFill>
                  <a:schemeClr val="tx2">
                    <a:lumMod val="50000"/>
                  </a:schemeClr>
                </a:solidFill>
              </a:rPr>
            </a:br>
            <a:r>
              <a:rPr lang="en-CA" sz="2200" dirty="0" smtClean="0">
                <a:solidFill>
                  <a:schemeClr val="tx2">
                    <a:lumMod val="50000"/>
                  </a:schemeClr>
                </a:solidFill>
              </a:rPr>
              <a:t>Non-Married Employment Fluctuates</a:t>
            </a:r>
            <a:r>
              <a:rPr lang="en-CA" dirty="0" smtClean="0">
                <a:solidFill>
                  <a:schemeClr val="tx2">
                    <a:lumMod val="50000"/>
                  </a:schemeClr>
                </a:solidFill>
              </a:rPr>
              <a:t/>
            </a:r>
            <a:br>
              <a:rPr lang="en-CA" dirty="0" smtClean="0">
                <a:solidFill>
                  <a:schemeClr val="tx2">
                    <a:lumMod val="50000"/>
                  </a:schemeClr>
                </a:solidFill>
              </a:rPr>
            </a:br>
            <a:endParaRPr lang="en-CA" dirty="0">
              <a:solidFill>
                <a:schemeClr val="tx2">
                  <a:lumMod val="50000"/>
                </a:schemeClr>
              </a:solidFill>
            </a:endParaRPr>
          </a:p>
        </p:txBody>
      </p:sp>
      <p:graphicFrame>
        <p:nvGraphicFramePr>
          <p:cNvPr id="18" name="Chart 17"/>
          <p:cNvGraphicFramePr>
            <a:graphicFrameLocks noGrp="1"/>
          </p:cNvGraphicFramePr>
          <p:nvPr>
            <p:extLst>
              <p:ext uri="{D42A27DB-BD31-4B8C-83A1-F6EECF244321}">
                <p14:modId xmlns:p14="http://schemas.microsoft.com/office/powerpoint/2010/main" val="2385389804"/>
              </p:ext>
            </p:extLst>
          </p:nvPr>
        </p:nvGraphicFramePr>
        <p:xfrm>
          <a:off x="16234" y="692696"/>
          <a:ext cx="4382283" cy="565571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67544" y="2276872"/>
            <a:ext cx="2160240" cy="523220"/>
          </a:xfrm>
          <a:prstGeom prst="rect">
            <a:avLst/>
          </a:prstGeom>
          <a:solidFill>
            <a:schemeClr val="tx1"/>
          </a:solidFill>
        </p:spPr>
        <p:txBody>
          <a:bodyPr wrap="square" lIns="0" rIns="0" rtlCol="0">
            <a:spAutoFit/>
          </a:bodyPr>
          <a:lstStyle/>
          <a:p>
            <a:r>
              <a:rPr lang="en-CA" sz="1400" dirty="0" smtClean="0">
                <a:solidFill>
                  <a:srgbClr val="FF0000"/>
                </a:solidFill>
              </a:rPr>
              <a:t>Single Females</a:t>
            </a:r>
          </a:p>
          <a:p>
            <a:r>
              <a:rPr lang="en-CA" sz="1400" dirty="0" smtClean="0">
                <a:solidFill>
                  <a:srgbClr val="FF0000"/>
                </a:solidFill>
              </a:rPr>
              <a:t>7% to 19% of population</a:t>
            </a:r>
            <a:endParaRPr lang="en-CA" sz="1400" dirty="0">
              <a:solidFill>
                <a:srgbClr val="FF0000"/>
              </a:solidFill>
            </a:endParaRPr>
          </a:p>
        </p:txBody>
      </p:sp>
      <p:sp>
        <p:nvSpPr>
          <p:cNvPr id="6" name="TextBox 5"/>
          <p:cNvSpPr txBox="1"/>
          <p:nvPr/>
        </p:nvSpPr>
        <p:spPr>
          <a:xfrm>
            <a:off x="4932040" y="2060848"/>
            <a:ext cx="2016224" cy="523220"/>
          </a:xfrm>
          <a:prstGeom prst="rect">
            <a:avLst/>
          </a:prstGeom>
          <a:solidFill>
            <a:schemeClr val="tx1">
              <a:alpha val="0"/>
            </a:schemeClr>
          </a:solidFill>
        </p:spPr>
        <p:txBody>
          <a:bodyPr wrap="square" rtlCol="0">
            <a:spAutoFit/>
          </a:bodyPr>
          <a:lstStyle/>
          <a:p>
            <a:r>
              <a:rPr lang="en-CA" sz="1400" dirty="0" smtClean="0">
                <a:solidFill>
                  <a:srgbClr val="FF0000"/>
                </a:solidFill>
              </a:rPr>
              <a:t>Single Males 10% to 24% of population</a:t>
            </a:r>
            <a:endParaRPr lang="en-CA" sz="1400" dirty="0">
              <a:solidFill>
                <a:srgbClr val="FF0000"/>
              </a:solidFill>
            </a:endParaRPr>
          </a:p>
        </p:txBody>
      </p:sp>
      <p:sp>
        <p:nvSpPr>
          <p:cNvPr id="9" name="TextBox 4"/>
          <p:cNvSpPr txBox="1"/>
          <p:nvPr/>
        </p:nvSpPr>
        <p:spPr>
          <a:xfrm>
            <a:off x="7020272" y="2204864"/>
            <a:ext cx="2088232" cy="523220"/>
          </a:xfrm>
          <a:prstGeom prst="rect">
            <a:avLst/>
          </a:prstGeom>
          <a:solidFill>
            <a:schemeClr val="tx1">
              <a:alpha val="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400" dirty="0" smtClean="0">
                <a:solidFill>
                  <a:srgbClr val="00682F"/>
                </a:solidFill>
              </a:rPr>
              <a:t>Divorced Males 2% to 9% of population</a:t>
            </a:r>
            <a:endParaRPr lang="en-CA" sz="1400" dirty="0">
              <a:solidFill>
                <a:srgbClr val="00682F"/>
              </a:solidFill>
            </a:endParaRPr>
          </a:p>
        </p:txBody>
      </p:sp>
      <p:sp>
        <p:nvSpPr>
          <p:cNvPr id="10" name="TextBox 4"/>
          <p:cNvSpPr txBox="1"/>
          <p:nvPr/>
        </p:nvSpPr>
        <p:spPr>
          <a:xfrm>
            <a:off x="6228184" y="1033572"/>
            <a:ext cx="2448272" cy="523220"/>
          </a:xfrm>
          <a:prstGeom prst="rect">
            <a:avLst/>
          </a:prstGeom>
          <a:solidFill>
            <a:sysClr val="window" lastClr="FFFFFF">
              <a:alpha val="0"/>
            </a:sysClr>
          </a:solid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400" dirty="0" smtClean="0">
                <a:solidFill>
                  <a:srgbClr val="2365E9"/>
                </a:solidFill>
              </a:rPr>
              <a:t>Married Males 86% to 64% of population</a:t>
            </a:r>
            <a:endParaRPr lang="en-CA" sz="1400" dirty="0">
              <a:solidFill>
                <a:srgbClr val="2365E9"/>
              </a:solidFill>
            </a:endParaRPr>
          </a:p>
        </p:txBody>
      </p:sp>
      <p:sp>
        <p:nvSpPr>
          <p:cNvPr id="12" name="TextBox 11"/>
          <p:cNvSpPr txBox="1"/>
          <p:nvPr/>
        </p:nvSpPr>
        <p:spPr>
          <a:xfrm>
            <a:off x="467544" y="1268760"/>
            <a:ext cx="2592288" cy="523220"/>
          </a:xfrm>
          <a:prstGeom prst="rect">
            <a:avLst/>
          </a:prstGeom>
          <a:solidFill>
            <a:schemeClr val="tx1"/>
          </a:solidFill>
        </p:spPr>
        <p:txBody>
          <a:bodyPr wrap="square" lIns="0" rIns="0" rtlCol="0">
            <a:spAutoFit/>
          </a:bodyPr>
          <a:lstStyle/>
          <a:p>
            <a:r>
              <a:rPr lang="en-CA" sz="1400" dirty="0">
                <a:solidFill>
                  <a:srgbClr val="00682F"/>
                </a:solidFill>
              </a:rPr>
              <a:t>Divorced Females </a:t>
            </a:r>
            <a:r>
              <a:rPr lang="en-CA" sz="1400" dirty="0" smtClean="0">
                <a:solidFill>
                  <a:srgbClr val="00682F"/>
                </a:solidFill>
              </a:rPr>
              <a:t>3% </a:t>
            </a:r>
            <a:r>
              <a:rPr lang="en-CA" sz="1400" dirty="0">
                <a:solidFill>
                  <a:srgbClr val="00682F"/>
                </a:solidFill>
              </a:rPr>
              <a:t>to </a:t>
            </a:r>
            <a:r>
              <a:rPr lang="en-CA" sz="1400" dirty="0" smtClean="0">
                <a:solidFill>
                  <a:srgbClr val="00682F"/>
                </a:solidFill>
              </a:rPr>
              <a:t>13% </a:t>
            </a:r>
            <a:r>
              <a:rPr lang="en-CA" sz="1400" dirty="0">
                <a:solidFill>
                  <a:srgbClr val="00682F"/>
                </a:solidFill>
              </a:rPr>
              <a:t>of Population</a:t>
            </a:r>
          </a:p>
        </p:txBody>
      </p:sp>
      <p:sp>
        <p:nvSpPr>
          <p:cNvPr id="14" name="TextBox 13"/>
          <p:cNvSpPr txBox="1"/>
          <p:nvPr/>
        </p:nvSpPr>
        <p:spPr>
          <a:xfrm>
            <a:off x="467544" y="4293096"/>
            <a:ext cx="2592288" cy="523220"/>
          </a:xfrm>
          <a:prstGeom prst="rect">
            <a:avLst/>
          </a:prstGeom>
          <a:solidFill>
            <a:schemeClr val="tx1"/>
          </a:solidFill>
        </p:spPr>
        <p:txBody>
          <a:bodyPr wrap="square" lIns="0" rIns="0" rtlCol="0">
            <a:spAutoFit/>
          </a:bodyPr>
          <a:lstStyle/>
          <a:p>
            <a:r>
              <a:rPr lang="en-CA" sz="1400" dirty="0">
                <a:solidFill>
                  <a:srgbClr val="002060"/>
                </a:solidFill>
              </a:rPr>
              <a:t>Married Females</a:t>
            </a:r>
            <a:endParaRPr lang="he-IL" sz="1400" dirty="0">
              <a:solidFill>
                <a:srgbClr val="002060"/>
              </a:solidFill>
            </a:endParaRPr>
          </a:p>
          <a:p>
            <a:r>
              <a:rPr lang="en-US" sz="1400" dirty="0">
                <a:solidFill>
                  <a:srgbClr val="002060"/>
                </a:solidFill>
              </a:rPr>
              <a:t>79% to </a:t>
            </a:r>
            <a:r>
              <a:rPr lang="en-US" sz="1400" dirty="0" smtClean="0">
                <a:solidFill>
                  <a:srgbClr val="002060"/>
                </a:solidFill>
              </a:rPr>
              <a:t>63%</a:t>
            </a:r>
            <a:r>
              <a:rPr lang="he-IL" sz="1400" dirty="0" smtClean="0">
                <a:solidFill>
                  <a:srgbClr val="002060"/>
                </a:solidFill>
              </a:rPr>
              <a:t> </a:t>
            </a:r>
            <a:r>
              <a:rPr lang="en-US" sz="1400" dirty="0" smtClean="0">
                <a:solidFill>
                  <a:srgbClr val="002060"/>
                </a:solidFill>
              </a:rPr>
              <a:t> </a:t>
            </a:r>
            <a:r>
              <a:rPr lang="en-US" sz="1400" dirty="0">
                <a:solidFill>
                  <a:srgbClr val="002060"/>
                </a:solidFill>
              </a:rPr>
              <a:t>of Population</a:t>
            </a:r>
            <a:endParaRPr lang="en-CA" sz="1400" dirty="0">
              <a:solidFill>
                <a:srgbClr val="002060"/>
              </a:solidFill>
            </a:endParaRPr>
          </a:p>
        </p:txBody>
      </p:sp>
      <p:sp>
        <p:nvSpPr>
          <p:cNvPr id="16" name="TextBox 15"/>
          <p:cNvSpPr txBox="1"/>
          <p:nvPr/>
        </p:nvSpPr>
        <p:spPr>
          <a:xfrm>
            <a:off x="16234" y="6546830"/>
            <a:ext cx="2107494" cy="338554"/>
          </a:xfrm>
          <a:prstGeom prst="rect">
            <a:avLst/>
          </a:prstGeom>
          <a:noFill/>
        </p:spPr>
        <p:txBody>
          <a:bodyPr wrap="square" rtlCol="0">
            <a:spAutoFit/>
          </a:bodyPr>
          <a:lstStyle/>
          <a:p>
            <a:r>
              <a:rPr lang="en-CA" sz="1600" dirty="0">
                <a:latin typeface="Arial"/>
                <a:cs typeface="Arial"/>
              </a:rPr>
              <a:t>Caucasian</a:t>
            </a:r>
            <a:r>
              <a:rPr lang="en-CA" sz="1600" dirty="0" smtClean="0"/>
              <a:t>, 22-65</a:t>
            </a:r>
            <a:endParaRPr lang="en-CA" sz="1600" dirty="0"/>
          </a:p>
        </p:txBody>
      </p:sp>
      <p:sp>
        <p:nvSpPr>
          <p:cNvPr id="3" name="TextBox 2"/>
          <p:cNvSpPr txBox="1"/>
          <p:nvPr/>
        </p:nvSpPr>
        <p:spPr>
          <a:xfrm>
            <a:off x="1738191" y="5399319"/>
            <a:ext cx="2088232" cy="461665"/>
          </a:xfrm>
          <a:prstGeom prst="rect">
            <a:avLst/>
          </a:prstGeom>
          <a:noFill/>
        </p:spPr>
        <p:txBody>
          <a:bodyPr wrap="square" rtlCol="0">
            <a:spAutoFit/>
          </a:bodyPr>
          <a:lstStyle/>
          <a:p>
            <a:r>
              <a:rPr lang="en-CA" sz="2400" dirty="0" smtClean="0">
                <a:solidFill>
                  <a:schemeClr val="accent1">
                    <a:lumMod val="75000"/>
                  </a:schemeClr>
                </a:solidFill>
              </a:rPr>
              <a:t>Women</a:t>
            </a:r>
            <a:endParaRPr lang="en-US" sz="2400" dirty="0">
              <a:solidFill>
                <a:schemeClr val="accent1">
                  <a:lumMod val="75000"/>
                </a:schemeClr>
              </a:solidFill>
            </a:endParaRPr>
          </a:p>
        </p:txBody>
      </p:sp>
      <p:sp>
        <p:nvSpPr>
          <p:cNvPr id="15" name="TextBox 14"/>
          <p:cNvSpPr txBox="1"/>
          <p:nvPr/>
        </p:nvSpPr>
        <p:spPr>
          <a:xfrm>
            <a:off x="6228184" y="5371157"/>
            <a:ext cx="2088232" cy="461665"/>
          </a:xfrm>
          <a:prstGeom prst="rect">
            <a:avLst/>
          </a:prstGeom>
          <a:noFill/>
        </p:spPr>
        <p:txBody>
          <a:bodyPr wrap="square" rtlCol="0">
            <a:spAutoFit/>
          </a:bodyPr>
          <a:lstStyle/>
          <a:p>
            <a:r>
              <a:rPr lang="en-CA" sz="2400" dirty="0" smtClean="0">
                <a:solidFill>
                  <a:schemeClr val="accent1">
                    <a:lumMod val="75000"/>
                  </a:schemeClr>
                </a:solidFill>
              </a:rPr>
              <a:t>Men</a:t>
            </a:r>
            <a:endParaRPr 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712" y="4690152"/>
            <a:ext cx="8532440" cy="1930747"/>
          </a:xfrm>
          <a:solidFill>
            <a:schemeClr val="bg1">
              <a:alpha val="64000"/>
            </a:schemeClr>
          </a:solidFill>
        </p:spPr>
        <p:txBody>
          <a:bodyPr>
            <a:normAutofit lnSpcReduction="10000"/>
          </a:bodyPr>
          <a:lstStyle/>
          <a:p>
            <a:pPr>
              <a:lnSpc>
                <a:spcPct val="150000"/>
              </a:lnSpc>
            </a:pPr>
            <a:r>
              <a:rPr lang="en-AU" sz="2000" dirty="0" smtClean="0"/>
              <a:t>50% </a:t>
            </a:r>
            <a:r>
              <a:rPr lang="en-AU" sz="2000" dirty="0"/>
              <a:t>of the marriage premium </a:t>
            </a:r>
            <a:r>
              <a:rPr lang="en-AU" sz="2000" dirty="0" smtClean="0"/>
              <a:t>is </a:t>
            </a:r>
            <a:r>
              <a:rPr lang="en-AU" sz="2000" dirty="0"/>
              <a:t>explained by </a:t>
            </a:r>
            <a:r>
              <a:rPr lang="en-AU" sz="2000" dirty="0" smtClean="0"/>
              <a:t>the fact that married </a:t>
            </a:r>
            <a:r>
              <a:rPr lang="en-AU" sz="2000" dirty="0"/>
              <a:t>men </a:t>
            </a:r>
            <a:r>
              <a:rPr lang="en-AU" sz="2000" dirty="0" smtClean="0"/>
              <a:t>work more </a:t>
            </a:r>
          </a:p>
          <a:p>
            <a:pPr>
              <a:lnSpc>
                <a:spcPct val="150000"/>
              </a:lnSpc>
            </a:pPr>
            <a:r>
              <a:rPr lang="en-AU" sz="2000" dirty="0" smtClean="0"/>
              <a:t>50% is </a:t>
            </a:r>
            <a:r>
              <a:rPr lang="en-AU" sz="2000" dirty="0"/>
              <a:t>explained by selection into marriage of men with </a:t>
            </a:r>
            <a:r>
              <a:rPr lang="en-AU" sz="2000" dirty="0" smtClean="0"/>
              <a:t>higher	 </a:t>
            </a:r>
            <a:r>
              <a:rPr lang="en-AU" sz="2000" dirty="0"/>
              <a:t>unobserved ability</a:t>
            </a:r>
            <a:endParaRPr lang="en-AU" sz="2000" dirty="0" smtClean="0"/>
          </a:p>
          <a:p>
            <a:endParaRPr lang="en-AU" sz="2800" dirty="0" smtClean="0"/>
          </a:p>
          <a:p>
            <a:endParaRPr lang="en-AU" sz="2800" dirty="0"/>
          </a:p>
          <a:p>
            <a:pPr marL="109728" indent="0" algn="ctr">
              <a:buNone/>
            </a:pPr>
            <a:endParaRPr lang="en-AU" sz="2800" dirty="0" smtClean="0"/>
          </a:p>
          <a:p>
            <a:pPr marL="109728" indent="0" algn="ctr">
              <a:buNone/>
            </a:pPr>
            <a:endParaRPr lang="en-AU" sz="2800" dirty="0"/>
          </a:p>
          <a:p>
            <a:pPr marL="109728" indent="0" algn="ctr">
              <a:buNone/>
            </a:pPr>
            <a:endParaRPr lang="en-AU" sz="2800" dirty="0" smtClean="0"/>
          </a:p>
          <a:p>
            <a:pPr marL="109728" indent="0" algn="ctr">
              <a:buNone/>
            </a:pPr>
            <a:endParaRPr lang="en-AU" sz="2800" dirty="0"/>
          </a:p>
          <a:p>
            <a:pPr marL="109728" indent="0">
              <a:buNone/>
            </a:pPr>
            <a:endParaRPr lang="en-AU" sz="2800"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40</a:t>
            </a:fld>
            <a:endParaRPr lang="en-CA"/>
          </a:p>
        </p:txBody>
      </p:sp>
      <p:sp>
        <p:nvSpPr>
          <p:cNvPr id="4" name="Title 3"/>
          <p:cNvSpPr>
            <a:spLocks noGrp="1"/>
          </p:cNvSpPr>
          <p:nvPr>
            <p:ph type="title"/>
          </p:nvPr>
        </p:nvSpPr>
        <p:spPr>
          <a:xfrm>
            <a:off x="457200" y="1568"/>
            <a:ext cx="8219256" cy="907152"/>
          </a:xfrm>
        </p:spPr>
        <p:txBody>
          <a:bodyPr>
            <a:noAutofit/>
          </a:bodyPr>
          <a:lstStyle/>
          <a:p>
            <a:pPr algn="ctr"/>
            <a:r>
              <a:rPr lang="en-US" sz="3700" dirty="0" smtClean="0">
                <a:solidFill>
                  <a:schemeClr val="accent1"/>
                </a:solidFill>
                <a:effectLst>
                  <a:outerShdw blurRad="38100" dist="38100" dir="2700000" algn="tl">
                    <a:srgbClr val="000000">
                      <a:alpha val="43137"/>
                    </a:srgbClr>
                  </a:outerShdw>
                </a:effectLst>
              </a:rPr>
              <a:t>Men Marriage Premium</a:t>
            </a:r>
            <a:endParaRPr lang="en-US" sz="3700" dirty="0">
              <a:solidFill>
                <a:schemeClr val="accent1"/>
              </a:solidFill>
              <a:effectLst>
                <a:outerShdw blurRad="38100" dist="38100" dir="2700000" algn="tl">
                  <a:srgbClr val="000000">
                    <a:alpha val="43137"/>
                  </a:srgbClr>
                </a:outerShdw>
              </a:effectLst>
            </a:endParaRPr>
          </a:p>
        </p:txBody>
      </p:sp>
      <p:graphicFrame>
        <p:nvGraphicFramePr>
          <p:cNvPr id="8" name="Chart 7"/>
          <p:cNvGraphicFramePr>
            <a:graphicFrameLocks/>
          </p:cNvGraphicFramePr>
          <p:nvPr>
            <p:extLst>
              <p:ext uri="{D42A27DB-BD31-4B8C-83A1-F6EECF244321}">
                <p14:modId xmlns:p14="http://schemas.microsoft.com/office/powerpoint/2010/main" val="2669251241"/>
              </p:ext>
            </p:extLst>
          </p:nvPr>
        </p:nvGraphicFramePr>
        <p:xfrm>
          <a:off x="683568" y="778094"/>
          <a:ext cx="6840760"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20272" y="1346120"/>
            <a:ext cx="1512168" cy="369332"/>
          </a:xfrm>
          <a:prstGeom prst="rect">
            <a:avLst/>
          </a:prstGeom>
          <a:noFill/>
        </p:spPr>
        <p:txBody>
          <a:bodyPr wrap="square" rtlCol="0">
            <a:spAutoFit/>
          </a:bodyPr>
          <a:lstStyle/>
          <a:p>
            <a:r>
              <a:rPr lang="en-US" dirty="0" smtClean="0">
                <a:solidFill>
                  <a:schemeClr val="accent1">
                    <a:lumMod val="75000"/>
                  </a:schemeClr>
                </a:solidFill>
              </a:rPr>
              <a:t>Data</a:t>
            </a:r>
            <a:endParaRPr lang="en-US" dirty="0">
              <a:solidFill>
                <a:schemeClr val="accent1">
                  <a:lumMod val="75000"/>
                </a:schemeClr>
              </a:solidFill>
            </a:endParaRPr>
          </a:p>
        </p:txBody>
      </p:sp>
      <p:sp>
        <p:nvSpPr>
          <p:cNvPr id="10" name="TextBox 9"/>
          <p:cNvSpPr txBox="1"/>
          <p:nvPr/>
        </p:nvSpPr>
        <p:spPr>
          <a:xfrm>
            <a:off x="6732240" y="1979548"/>
            <a:ext cx="2411760" cy="369332"/>
          </a:xfrm>
          <a:prstGeom prst="rect">
            <a:avLst/>
          </a:prstGeom>
          <a:noFill/>
        </p:spPr>
        <p:txBody>
          <a:bodyPr wrap="square" rtlCol="0">
            <a:spAutoFit/>
          </a:bodyPr>
          <a:lstStyle/>
          <a:p>
            <a:r>
              <a:rPr lang="en-US" dirty="0" smtClean="0">
                <a:solidFill>
                  <a:schemeClr val="accent4">
                    <a:lumMod val="75000"/>
                  </a:schemeClr>
                </a:solidFill>
              </a:rPr>
              <a:t>Simulated (Stage 5)</a:t>
            </a:r>
            <a:endParaRPr lang="en-US" dirty="0">
              <a:solidFill>
                <a:schemeClr val="accent4">
                  <a:lumMod val="75000"/>
                </a:schemeClr>
              </a:solidFill>
            </a:endParaRPr>
          </a:p>
        </p:txBody>
      </p:sp>
      <p:sp>
        <p:nvSpPr>
          <p:cNvPr id="11" name="TextBox 10"/>
          <p:cNvSpPr txBox="1"/>
          <p:nvPr/>
        </p:nvSpPr>
        <p:spPr>
          <a:xfrm>
            <a:off x="6732240" y="2987660"/>
            <a:ext cx="2411760" cy="338554"/>
          </a:xfrm>
          <a:prstGeom prst="rect">
            <a:avLst/>
          </a:prstGeom>
          <a:noFill/>
        </p:spPr>
        <p:txBody>
          <a:bodyPr wrap="square" rtlCol="0">
            <a:spAutoFit/>
          </a:bodyPr>
          <a:lstStyle/>
          <a:p>
            <a:r>
              <a:rPr lang="en-US" sz="1600" dirty="0" smtClean="0">
                <a:solidFill>
                  <a:srgbClr val="FF0000"/>
                </a:solidFill>
              </a:rPr>
              <a:t>Control for Experience</a:t>
            </a:r>
            <a:endParaRPr lang="en-US" sz="1600" dirty="0">
              <a:solidFill>
                <a:srgbClr val="FF0000"/>
              </a:solidFill>
            </a:endParaRPr>
          </a:p>
        </p:txBody>
      </p:sp>
      <p:sp>
        <p:nvSpPr>
          <p:cNvPr id="13" name="TextBox 12"/>
          <p:cNvSpPr txBox="1"/>
          <p:nvPr/>
        </p:nvSpPr>
        <p:spPr>
          <a:xfrm>
            <a:off x="6732240" y="4026550"/>
            <a:ext cx="2411760" cy="338554"/>
          </a:xfrm>
          <a:prstGeom prst="rect">
            <a:avLst/>
          </a:prstGeom>
          <a:noFill/>
        </p:spPr>
        <p:txBody>
          <a:bodyPr wrap="square" rtlCol="0">
            <a:spAutoFit/>
          </a:bodyPr>
          <a:lstStyle/>
          <a:p>
            <a:r>
              <a:rPr lang="en-US" sz="1600" dirty="0" smtClean="0">
                <a:solidFill>
                  <a:schemeClr val="accent3"/>
                </a:solidFill>
              </a:rPr>
              <a:t>Control for Ability</a:t>
            </a:r>
            <a:endParaRPr lang="en-US" sz="1600" dirty="0">
              <a:solidFill>
                <a:schemeClr val="accent3"/>
              </a:solidFill>
            </a:endParaRPr>
          </a:p>
        </p:txBody>
      </p:sp>
    </p:spTree>
    <p:extLst>
      <p:ext uri="{BB962C8B-B14F-4D97-AF65-F5344CB8AC3E}">
        <p14:creationId xmlns:p14="http://schemas.microsoft.com/office/powerpoint/2010/main" val="264194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6" grpId="0"/>
      <p:bldP spid="10" grpId="0"/>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391" y="5044877"/>
            <a:ext cx="7759039" cy="1728192"/>
          </a:xfrm>
          <a:solidFill>
            <a:schemeClr val="bg1">
              <a:alpha val="55000"/>
            </a:schemeClr>
          </a:solidFill>
        </p:spPr>
        <p:txBody>
          <a:bodyPr>
            <a:normAutofit fontScale="70000" lnSpcReduction="20000"/>
          </a:bodyPr>
          <a:lstStyle/>
          <a:p>
            <a:pPr>
              <a:lnSpc>
                <a:spcPct val="150000"/>
              </a:lnSpc>
            </a:pPr>
            <a:r>
              <a:rPr lang="en-AU" sz="2400" dirty="0" smtClean="0"/>
              <a:t>17% change from 1935 to 1975: Experience and Ability do the same </a:t>
            </a:r>
            <a:r>
              <a:rPr lang="en-AU" sz="2400" smtClean="0"/>
              <a:t>as for men</a:t>
            </a:r>
            <a:endParaRPr lang="en-AU" sz="2400" dirty="0" smtClean="0"/>
          </a:p>
          <a:p>
            <a:pPr lvl="1">
              <a:lnSpc>
                <a:spcPct val="150000"/>
              </a:lnSpc>
            </a:pPr>
            <a:r>
              <a:rPr lang="en-AU" sz="2000" dirty="0" smtClean="0"/>
              <a:t>30% due to education – stage 1</a:t>
            </a:r>
          </a:p>
          <a:p>
            <a:pPr lvl="1">
              <a:lnSpc>
                <a:spcPct val="150000"/>
              </a:lnSpc>
            </a:pPr>
            <a:r>
              <a:rPr lang="en-AU" sz="2000" dirty="0" smtClean="0"/>
              <a:t>43% due to the change in wage </a:t>
            </a:r>
            <a:r>
              <a:rPr lang="en-AU" sz="2000" dirty="0"/>
              <a:t>and job </a:t>
            </a:r>
            <a:r>
              <a:rPr lang="en-AU" sz="2000" dirty="0" smtClean="0"/>
              <a:t>offers – stage 4 </a:t>
            </a:r>
          </a:p>
          <a:p>
            <a:pPr lvl="1">
              <a:lnSpc>
                <a:spcPct val="150000"/>
              </a:lnSpc>
            </a:pPr>
            <a:r>
              <a:rPr lang="en-AU" sz="2000" dirty="0" smtClean="0"/>
              <a:t>23% unexplained</a:t>
            </a:r>
          </a:p>
          <a:p>
            <a:endParaRPr lang="en-AU" sz="2800" dirty="0" smtClean="0"/>
          </a:p>
          <a:p>
            <a:endParaRPr lang="en-AU" sz="2800" dirty="0"/>
          </a:p>
          <a:p>
            <a:pPr marL="109728" indent="0" algn="ctr">
              <a:buNone/>
            </a:pPr>
            <a:endParaRPr lang="en-AU" sz="2800" dirty="0" smtClean="0"/>
          </a:p>
          <a:p>
            <a:pPr marL="109728" indent="0" algn="ctr">
              <a:buNone/>
            </a:pPr>
            <a:endParaRPr lang="en-AU" sz="2800" dirty="0"/>
          </a:p>
          <a:p>
            <a:pPr marL="109728" indent="0" algn="ctr">
              <a:buNone/>
            </a:pPr>
            <a:endParaRPr lang="en-AU" sz="2800" dirty="0" smtClean="0"/>
          </a:p>
          <a:p>
            <a:pPr marL="109728" indent="0" algn="ctr">
              <a:buNone/>
            </a:pPr>
            <a:endParaRPr lang="en-AU" sz="2800" dirty="0"/>
          </a:p>
          <a:p>
            <a:pPr marL="109728" indent="0">
              <a:buNone/>
            </a:pPr>
            <a:endParaRPr lang="en-AU" sz="2800"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41</a:t>
            </a:fld>
            <a:endParaRPr lang="en-CA"/>
          </a:p>
        </p:txBody>
      </p:sp>
      <p:sp>
        <p:nvSpPr>
          <p:cNvPr id="4" name="Title 3"/>
          <p:cNvSpPr>
            <a:spLocks noGrp="1"/>
          </p:cNvSpPr>
          <p:nvPr>
            <p:ph type="title"/>
          </p:nvPr>
        </p:nvSpPr>
        <p:spPr>
          <a:xfrm>
            <a:off x="457200" y="1568"/>
            <a:ext cx="8219256" cy="907152"/>
          </a:xfrm>
        </p:spPr>
        <p:txBody>
          <a:bodyPr>
            <a:noAutofit/>
          </a:bodyPr>
          <a:lstStyle/>
          <a:p>
            <a:pPr algn="ctr"/>
            <a:r>
              <a:rPr lang="en-US" sz="3700" dirty="0" smtClean="0">
                <a:solidFill>
                  <a:schemeClr val="accent1"/>
                </a:solidFill>
                <a:effectLst>
                  <a:outerShdw blurRad="38100" dist="38100" dir="2700000" algn="tl">
                    <a:srgbClr val="000000">
                      <a:alpha val="43137"/>
                    </a:srgbClr>
                  </a:outerShdw>
                </a:effectLst>
              </a:rPr>
              <a:t>Women Marriage Premium</a:t>
            </a:r>
            <a:endParaRPr lang="en-US" sz="3700" dirty="0">
              <a:solidFill>
                <a:schemeClr val="accent1"/>
              </a:solidFill>
              <a:effectLst>
                <a:outerShdw blurRad="38100" dist="38100" dir="2700000" algn="tl">
                  <a:srgbClr val="000000">
                    <a:alpha val="43137"/>
                  </a:srgbClr>
                </a:outerShdw>
              </a:effectLst>
            </a:endParaRPr>
          </a:p>
        </p:txBody>
      </p:sp>
      <p:graphicFrame>
        <p:nvGraphicFramePr>
          <p:cNvPr id="9" name="Chart 8"/>
          <p:cNvGraphicFramePr>
            <a:graphicFrameLocks/>
          </p:cNvGraphicFramePr>
          <p:nvPr>
            <p:extLst>
              <p:ext uri="{D42A27DB-BD31-4B8C-83A1-F6EECF244321}">
                <p14:modId xmlns:p14="http://schemas.microsoft.com/office/powerpoint/2010/main" val="1420640015"/>
              </p:ext>
            </p:extLst>
          </p:nvPr>
        </p:nvGraphicFramePr>
        <p:xfrm>
          <a:off x="1259632" y="1140160"/>
          <a:ext cx="6840760" cy="39450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24328" y="1140160"/>
            <a:ext cx="936104" cy="369332"/>
          </a:xfrm>
          <a:prstGeom prst="rect">
            <a:avLst/>
          </a:prstGeom>
          <a:noFill/>
        </p:spPr>
        <p:txBody>
          <a:bodyPr wrap="square" rtlCol="0">
            <a:spAutoFit/>
          </a:bodyPr>
          <a:lstStyle/>
          <a:p>
            <a:r>
              <a:rPr lang="en-US" dirty="0" smtClean="0">
                <a:solidFill>
                  <a:schemeClr val="accent1">
                    <a:lumMod val="75000"/>
                  </a:schemeClr>
                </a:solidFill>
              </a:rPr>
              <a:t>Data</a:t>
            </a:r>
            <a:endParaRPr lang="en-US" dirty="0">
              <a:solidFill>
                <a:schemeClr val="accent1">
                  <a:lumMod val="75000"/>
                </a:schemeClr>
              </a:solidFill>
            </a:endParaRPr>
          </a:p>
        </p:txBody>
      </p:sp>
      <p:sp>
        <p:nvSpPr>
          <p:cNvPr id="11" name="TextBox 10"/>
          <p:cNvSpPr txBox="1"/>
          <p:nvPr/>
        </p:nvSpPr>
        <p:spPr>
          <a:xfrm>
            <a:off x="7380312" y="1691516"/>
            <a:ext cx="1080120" cy="369332"/>
          </a:xfrm>
          <a:prstGeom prst="rect">
            <a:avLst/>
          </a:prstGeom>
          <a:noFill/>
        </p:spPr>
        <p:txBody>
          <a:bodyPr wrap="square" rtlCol="0">
            <a:spAutoFit/>
          </a:bodyPr>
          <a:lstStyle/>
          <a:p>
            <a:r>
              <a:rPr lang="en-US" dirty="0" smtClean="0">
                <a:solidFill>
                  <a:srgbClr val="002060"/>
                </a:solidFill>
              </a:rPr>
              <a:t>Stage 5</a:t>
            </a:r>
            <a:endParaRPr lang="en-US" dirty="0">
              <a:solidFill>
                <a:srgbClr val="002060"/>
              </a:solidFill>
            </a:endParaRPr>
          </a:p>
        </p:txBody>
      </p:sp>
      <p:sp>
        <p:nvSpPr>
          <p:cNvPr id="13" name="TextBox 12"/>
          <p:cNvSpPr txBox="1"/>
          <p:nvPr/>
        </p:nvSpPr>
        <p:spPr>
          <a:xfrm>
            <a:off x="7398492" y="2265076"/>
            <a:ext cx="1061939" cy="369332"/>
          </a:xfrm>
          <a:prstGeom prst="rect">
            <a:avLst/>
          </a:prstGeom>
          <a:noFill/>
        </p:spPr>
        <p:txBody>
          <a:bodyPr wrap="square" rtlCol="0">
            <a:spAutoFit/>
          </a:bodyPr>
          <a:lstStyle/>
          <a:p>
            <a:r>
              <a:rPr lang="en-US" dirty="0" smtClean="0">
                <a:solidFill>
                  <a:srgbClr val="FF0000"/>
                </a:solidFill>
              </a:rPr>
              <a:t>Stage 1</a:t>
            </a:r>
            <a:endParaRPr lang="en-US" dirty="0">
              <a:solidFill>
                <a:srgbClr val="FF0000"/>
              </a:solidFill>
            </a:endParaRPr>
          </a:p>
        </p:txBody>
      </p:sp>
      <p:sp>
        <p:nvSpPr>
          <p:cNvPr id="16" name="TextBox 15"/>
          <p:cNvSpPr txBox="1"/>
          <p:nvPr/>
        </p:nvSpPr>
        <p:spPr>
          <a:xfrm>
            <a:off x="7398493" y="2555612"/>
            <a:ext cx="1061939" cy="369332"/>
          </a:xfrm>
          <a:prstGeom prst="rect">
            <a:avLst/>
          </a:prstGeom>
          <a:noFill/>
        </p:spPr>
        <p:txBody>
          <a:bodyPr wrap="square" rtlCol="0">
            <a:spAutoFit/>
          </a:bodyPr>
          <a:lstStyle/>
          <a:p>
            <a:r>
              <a:rPr lang="en-US" dirty="0" smtClean="0">
                <a:solidFill>
                  <a:schemeClr val="accent3"/>
                </a:solidFill>
              </a:rPr>
              <a:t>Stage 3</a:t>
            </a:r>
            <a:endParaRPr lang="en-US" dirty="0">
              <a:solidFill>
                <a:schemeClr val="accent3"/>
              </a:solidFill>
            </a:endParaRPr>
          </a:p>
        </p:txBody>
      </p:sp>
    </p:spTree>
    <p:extLst>
      <p:ext uri="{BB962C8B-B14F-4D97-AF65-F5344CB8AC3E}">
        <p14:creationId xmlns:p14="http://schemas.microsoft.com/office/powerpoint/2010/main" val="119168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Graphic spid="9" grpId="0">
        <p:bldAsOne/>
      </p:bldGraphic>
      <p:bldP spid="5" grpId="0"/>
      <p:bldP spid="11" grpId="0"/>
      <p:bldP spid="13"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056" y="967805"/>
            <a:ext cx="8784976" cy="5805264"/>
          </a:xfrm>
        </p:spPr>
        <p:txBody>
          <a:bodyPr>
            <a:noAutofit/>
          </a:bodyPr>
          <a:lstStyle/>
          <a:p>
            <a:pPr>
              <a:lnSpc>
                <a:spcPct val="150000"/>
              </a:lnSpc>
            </a:pPr>
            <a:r>
              <a:rPr lang="en-AU" sz="2400" dirty="0"/>
              <a:t>W</a:t>
            </a:r>
            <a:r>
              <a:rPr lang="en-AU" sz="2400" dirty="0" smtClean="0"/>
              <a:t>e succeed </a:t>
            </a:r>
            <a:r>
              <a:rPr lang="en-AU" sz="2400" dirty="0"/>
              <a:t>in explaining differences across cohorts in </a:t>
            </a:r>
            <a:endParaRPr lang="en-AU" sz="2400" dirty="0" smtClean="0"/>
          </a:p>
          <a:p>
            <a:pPr marL="109728" indent="0">
              <a:lnSpc>
                <a:spcPct val="150000"/>
              </a:lnSpc>
              <a:buNone/>
            </a:pPr>
            <a:r>
              <a:rPr lang="en-AU" sz="2000" dirty="0" smtClean="0">
                <a:solidFill>
                  <a:schemeClr val="accent1"/>
                </a:solidFill>
                <a:effectLst>
                  <a:outerShdw blurRad="38100" dist="38100" dir="2700000" algn="tl">
                    <a:srgbClr val="000000">
                      <a:alpha val="43137"/>
                    </a:srgbClr>
                  </a:outerShdw>
                </a:effectLst>
              </a:rPr>
              <a:t>	education     work    marriage    divorce     fertility</a:t>
            </a:r>
            <a:endParaRPr lang="en-US" sz="2000" b="1" dirty="0" smtClean="0"/>
          </a:p>
          <a:p>
            <a:pPr>
              <a:lnSpc>
                <a:spcPct val="150000"/>
              </a:lnSpc>
            </a:pPr>
            <a:r>
              <a:rPr lang="en-US" sz="2400" dirty="0" smtClean="0"/>
              <a:t>All </a:t>
            </a:r>
            <a:r>
              <a:rPr lang="en-US" sz="2400" b="1" dirty="0" smtClean="0"/>
              <a:t>five factors </a:t>
            </a:r>
            <a:r>
              <a:rPr lang="en-US" sz="2400" dirty="0" smtClean="0"/>
              <a:t>have significant contribution: </a:t>
            </a:r>
          </a:p>
          <a:p>
            <a:pPr>
              <a:lnSpc>
                <a:spcPct val="160000"/>
              </a:lnSpc>
              <a:spcBef>
                <a:spcPts val="0"/>
              </a:spcBef>
              <a:buFont typeface="Wingdings" panose="05000000000000000000" pitchFamily="2" charset="2"/>
              <a:buChar char="ü"/>
            </a:pPr>
            <a:r>
              <a:rPr lang="en-AU" sz="2000" dirty="0">
                <a:solidFill>
                  <a:schemeClr val="accent1"/>
                </a:solidFill>
                <a:effectLst>
                  <a:outerShdw blurRad="38100" dist="38100" dir="2700000" algn="tl">
                    <a:srgbClr val="000000">
                      <a:alpha val="43137"/>
                    </a:srgbClr>
                  </a:outerShdw>
                </a:effectLst>
              </a:rPr>
              <a:t>Parental education </a:t>
            </a:r>
          </a:p>
          <a:p>
            <a:pPr>
              <a:lnSpc>
                <a:spcPct val="160000"/>
              </a:lnSpc>
              <a:spcBef>
                <a:spcPts val="0"/>
              </a:spcBef>
              <a:buFont typeface="Wingdings" panose="05000000000000000000" pitchFamily="2" charset="2"/>
              <a:buChar char="ü"/>
            </a:pPr>
            <a:r>
              <a:rPr lang="en-AU" sz="2000" dirty="0">
                <a:solidFill>
                  <a:schemeClr val="accent1"/>
                </a:solidFill>
                <a:effectLst>
                  <a:outerShdw blurRad="38100" dist="38100" dir="2700000" algn="tl">
                    <a:srgbClr val="000000">
                      <a:alpha val="43137"/>
                    </a:srgbClr>
                  </a:outerShdw>
                </a:effectLst>
              </a:rPr>
              <a:t>distribution of potential partners </a:t>
            </a:r>
          </a:p>
          <a:p>
            <a:pPr>
              <a:lnSpc>
                <a:spcPct val="160000"/>
              </a:lnSpc>
              <a:spcBef>
                <a:spcPts val="0"/>
              </a:spcBef>
              <a:buFont typeface="Wingdings" panose="05000000000000000000" pitchFamily="2" charset="2"/>
              <a:buChar char="ü"/>
            </a:pPr>
            <a:r>
              <a:rPr lang="en-AU" sz="2000" dirty="0">
                <a:solidFill>
                  <a:schemeClr val="accent1"/>
                </a:solidFill>
                <a:effectLst>
                  <a:outerShdw blurRad="38100" dist="38100" dir="2700000" algn="tl">
                    <a:srgbClr val="000000">
                      <a:alpha val="43137"/>
                    </a:srgbClr>
                  </a:outerShdw>
                </a:effectLst>
              </a:rPr>
              <a:t>divorce laws (cost) </a:t>
            </a:r>
          </a:p>
          <a:p>
            <a:pPr>
              <a:lnSpc>
                <a:spcPct val="160000"/>
              </a:lnSpc>
              <a:spcBef>
                <a:spcPts val="0"/>
              </a:spcBef>
              <a:buFont typeface="Wingdings" panose="05000000000000000000" pitchFamily="2" charset="2"/>
              <a:buChar char="ü"/>
            </a:pPr>
            <a:r>
              <a:rPr lang="en-AU" sz="2000" dirty="0">
                <a:solidFill>
                  <a:schemeClr val="accent1"/>
                </a:solidFill>
                <a:effectLst>
                  <a:outerShdw blurRad="38100" dist="38100" dir="2700000" algn="tl">
                    <a:srgbClr val="000000">
                      <a:alpha val="43137"/>
                    </a:srgbClr>
                  </a:outerShdw>
                </a:effectLst>
              </a:rPr>
              <a:t>the wage/job offer distribution </a:t>
            </a:r>
          </a:p>
          <a:p>
            <a:pPr>
              <a:lnSpc>
                <a:spcPct val="160000"/>
              </a:lnSpc>
              <a:spcBef>
                <a:spcPts val="0"/>
              </a:spcBef>
              <a:buFont typeface="Wingdings" panose="05000000000000000000" pitchFamily="2" charset="2"/>
              <a:buChar char="ü"/>
            </a:pPr>
            <a:r>
              <a:rPr lang="en-AU" sz="2000" dirty="0">
                <a:solidFill>
                  <a:schemeClr val="accent1"/>
                </a:solidFill>
                <a:effectLst>
                  <a:outerShdw blurRad="38100" dist="38100" dir="2700000" algn="tl">
                    <a:srgbClr val="000000">
                      <a:alpha val="43137"/>
                    </a:srgbClr>
                  </a:outerShdw>
                </a:effectLst>
              </a:rPr>
              <a:t>birth control technology</a:t>
            </a:r>
            <a:endParaRPr lang="en-US" sz="2000" dirty="0">
              <a:solidFill>
                <a:schemeClr val="accent1"/>
              </a:solidFill>
              <a:effectLst>
                <a:outerShdw blurRad="38100" dist="38100" dir="2700000" algn="tl">
                  <a:srgbClr val="000000">
                    <a:alpha val="43137"/>
                  </a:srgbClr>
                </a:outerShdw>
              </a:effectLst>
            </a:endParaRPr>
          </a:p>
          <a:p>
            <a:pPr>
              <a:lnSpc>
                <a:spcPct val="150000"/>
              </a:lnSpc>
            </a:pPr>
            <a:r>
              <a:rPr lang="en-US" sz="2400" dirty="0" smtClean="0"/>
              <a:t>The </a:t>
            </a:r>
            <a:r>
              <a:rPr lang="en-US" sz="2400" dirty="0"/>
              <a:t>family formation and unit of decision is essential for understanding labor </a:t>
            </a:r>
            <a:r>
              <a:rPr lang="en-US" sz="2400" dirty="0" smtClean="0"/>
              <a:t>supply, </a:t>
            </a:r>
            <a:r>
              <a:rPr lang="en-US" sz="2400" dirty="0"/>
              <a:t>education </a:t>
            </a:r>
            <a:r>
              <a:rPr lang="en-US" sz="2400" dirty="0" smtClean="0"/>
              <a:t>and fertility decisions.</a:t>
            </a:r>
            <a:endParaRPr lang="en-US" sz="2000" b="1"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42</a:t>
            </a:fld>
            <a:endParaRPr lang="en-CA"/>
          </a:p>
        </p:txBody>
      </p:sp>
      <p:sp>
        <p:nvSpPr>
          <p:cNvPr id="4" name="Title 3"/>
          <p:cNvSpPr>
            <a:spLocks noGrp="1"/>
          </p:cNvSpPr>
          <p:nvPr>
            <p:ph type="title"/>
          </p:nvPr>
        </p:nvSpPr>
        <p:spPr>
          <a:xfrm>
            <a:off x="424844" y="131388"/>
            <a:ext cx="8229600" cy="922114"/>
          </a:xfrm>
        </p:spPr>
        <p:txBody>
          <a:bodyPr>
            <a:noAutofit/>
          </a:bodyPr>
          <a:lstStyle/>
          <a:p>
            <a:pPr algn="ctr"/>
            <a:r>
              <a:rPr lang="en-AU" sz="3200" dirty="0" smtClean="0">
                <a:solidFill>
                  <a:schemeClr val="accent1"/>
                </a:solidFill>
                <a:effectLst>
                  <a:outerShdw blurRad="38100" dist="38100" dir="2700000" algn="tl">
                    <a:srgbClr val="000000">
                      <a:alpha val="43137"/>
                    </a:srgbClr>
                  </a:outerShdw>
                </a:effectLst>
              </a:rPr>
              <a:t>Summary and Conclusions</a:t>
            </a:r>
            <a:endParaRPr lang="en-US" sz="32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44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435280" cy="4525963"/>
          </a:xfrm>
        </p:spPr>
        <p:txBody>
          <a:bodyPr>
            <a:normAutofit/>
          </a:bodyPr>
          <a:lstStyle/>
          <a:p>
            <a:r>
              <a:rPr lang="en-AU" dirty="0"/>
              <a:t>I</a:t>
            </a:r>
            <a:r>
              <a:rPr lang="en-AU" dirty="0" smtClean="0"/>
              <a:t>mprovements </a:t>
            </a:r>
            <a:r>
              <a:rPr lang="en-AU" dirty="0"/>
              <a:t>in home production technology </a:t>
            </a:r>
            <a:r>
              <a:rPr lang="en-AU" dirty="0" smtClean="0"/>
              <a:t>may affect earlier cohorts (before 1935) employment and wages</a:t>
            </a:r>
          </a:p>
          <a:p>
            <a:r>
              <a:rPr lang="en-AU" dirty="0" smtClean="0"/>
              <a:t>Forecast macro changes </a:t>
            </a:r>
            <a:r>
              <a:rPr lang="en-AU" dirty="0"/>
              <a:t>in the socio-demographic structure into the </a:t>
            </a:r>
            <a:r>
              <a:rPr lang="en-AU" dirty="0" smtClean="0"/>
              <a:t>future cohorts</a:t>
            </a:r>
          </a:p>
          <a:p>
            <a:r>
              <a:rPr lang="en-AU" dirty="0"/>
              <a:t>How important is assortative mating for household </a:t>
            </a:r>
            <a:r>
              <a:rPr lang="en-AU" dirty="0" smtClean="0"/>
              <a:t>inequality?</a:t>
            </a:r>
          </a:p>
          <a:p>
            <a:r>
              <a:rPr lang="en-AU" dirty="0" smtClean="0"/>
              <a:t>How do we account for the changes in education, marriage, employment and fertility among Blacks and Hispanics? </a:t>
            </a:r>
            <a:endParaRPr lang="en-AU" dirty="0"/>
          </a:p>
          <a:p>
            <a:pPr>
              <a:lnSpc>
                <a:spcPct val="160000"/>
              </a:lnSpc>
            </a:pPr>
            <a:endParaRPr lang="en-US" dirty="0"/>
          </a:p>
        </p:txBody>
      </p:sp>
      <p:sp>
        <p:nvSpPr>
          <p:cNvPr id="3" name="Slide Number Placeholder 2"/>
          <p:cNvSpPr>
            <a:spLocks noGrp="1"/>
          </p:cNvSpPr>
          <p:nvPr>
            <p:ph type="sldNum" sz="quarter" idx="12"/>
          </p:nvPr>
        </p:nvSpPr>
        <p:spPr/>
        <p:txBody>
          <a:bodyPr/>
          <a:lstStyle/>
          <a:p>
            <a:fld id="{251D1BCC-8D78-4931-8383-1492A443E39C}" type="slidenum">
              <a:rPr lang="en-CA" smtClean="0"/>
              <a:pPr/>
              <a:t>43</a:t>
            </a:fld>
            <a:endParaRPr lang="en-CA"/>
          </a:p>
        </p:txBody>
      </p:sp>
      <p:sp>
        <p:nvSpPr>
          <p:cNvPr id="4" name="Title 3"/>
          <p:cNvSpPr>
            <a:spLocks noGrp="1"/>
          </p:cNvSpPr>
          <p:nvPr>
            <p:ph type="title"/>
          </p:nvPr>
        </p:nvSpPr>
        <p:spPr/>
        <p:txBody>
          <a:bodyPr>
            <a:normAutofit/>
          </a:bodyPr>
          <a:lstStyle/>
          <a:p>
            <a:pPr algn="ctr"/>
            <a:r>
              <a:rPr lang="en-AU" dirty="0">
                <a:solidFill>
                  <a:schemeClr val="accent1">
                    <a:lumMod val="60000"/>
                    <a:lumOff val="40000"/>
                  </a:schemeClr>
                </a:solidFill>
                <a:effectLst>
                  <a:outerShdw blurRad="38100" dist="38100" dir="2700000" algn="tl">
                    <a:srgbClr val="000000">
                      <a:alpha val="43137"/>
                    </a:srgbClr>
                  </a:outerShdw>
                </a:effectLst>
              </a:rPr>
              <a:t>P</a:t>
            </a:r>
            <a:r>
              <a:rPr lang="en-AU" dirty="0" smtClean="0">
                <a:solidFill>
                  <a:schemeClr val="accent1">
                    <a:lumMod val="60000"/>
                    <a:lumOff val="40000"/>
                  </a:schemeClr>
                </a:solidFill>
                <a:effectLst>
                  <a:outerShdw blurRad="38100" dist="38100" dir="2700000" algn="tl">
                    <a:srgbClr val="000000">
                      <a:alpha val="43137"/>
                    </a:srgbClr>
                  </a:outerShdw>
                </a:effectLst>
              </a:rPr>
              <a:t>otential </a:t>
            </a:r>
            <a:r>
              <a:rPr lang="en-AU" dirty="0">
                <a:solidFill>
                  <a:schemeClr val="accent1">
                    <a:lumMod val="60000"/>
                    <a:lumOff val="40000"/>
                  </a:schemeClr>
                </a:solidFill>
                <a:effectLst>
                  <a:outerShdw blurRad="38100" dist="38100" dir="2700000" algn="tl">
                    <a:srgbClr val="000000">
                      <a:alpha val="43137"/>
                    </a:srgbClr>
                  </a:outerShdw>
                </a:effectLst>
              </a:rPr>
              <a:t>E</a:t>
            </a:r>
            <a:r>
              <a:rPr lang="en-AU" dirty="0" smtClean="0">
                <a:solidFill>
                  <a:schemeClr val="accent1">
                    <a:lumMod val="60000"/>
                    <a:lumOff val="40000"/>
                  </a:schemeClr>
                </a:solidFill>
                <a:effectLst>
                  <a:outerShdw blurRad="38100" dist="38100" dir="2700000" algn="tl">
                    <a:srgbClr val="000000">
                      <a:alpha val="43137"/>
                    </a:srgbClr>
                  </a:outerShdw>
                </a:effectLst>
              </a:rPr>
              <a:t>xtensions </a:t>
            </a:r>
            <a:endParaRPr lang="en-US"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63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dirty="0" smtClean="0"/>
          </a:p>
          <a:p>
            <a:pPr marL="109728" indent="0" algn="ctr">
              <a:buNone/>
            </a:pPr>
            <a:endParaRPr lang="en-US" dirty="0"/>
          </a:p>
          <a:p>
            <a:pPr marL="109728" indent="0" algn="ctr">
              <a:buNone/>
            </a:pPr>
            <a:endParaRPr lang="en-US" dirty="0" smtClean="0"/>
          </a:p>
          <a:p>
            <a:pPr marL="109728" indent="0" algn="ctr">
              <a:buNone/>
            </a:pPr>
            <a:r>
              <a:rPr lang="en-US" sz="6000" b="1" dirty="0" smtClean="0">
                <a:solidFill>
                  <a:schemeClr val="bg2">
                    <a:lumMod val="50000"/>
                  </a:schemeClr>
                </a:solidFill>
                <a:effectLst>
                  <a:outerShdw blurRad="38100" dist="38100" dir="2700000" algn="tl">
                    <a:srgbClr val="000000">
                      <a:alpha val="43137"/>
                    </a:srgbClr>
                  </a:outerShdw>
                </a:effectLst>
              </a:rPr>
              <a:t>Thanks</a:t>
            </a:r>
            <a:endParaRPr lang="en-US" sz="6000" b="1" dirty="0">
              <a:solidFill>
                <a:schemeClr val="bg2">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51D1BCC-8D78-4931-8383-1492A443E39C}" type="slidenum">
              <a:rPr lang="en-CA" smtClean="0"/>
              <a:pPr/>
              <a:t>44</a:t>
            </a:fld>
            <a:endParaRPr lang="en-CA"/>
          </a:p>
        </p:txBody>
      </p:sp>
    </p:spTree>
    <p:extLst>
      <p:ext uri="{BB962C8B-B14F-4D97-AF65-F5344CB8AC3E}">
        <p14:creationId xmlns:p14="http://schemas.microsoft.com/office/powerpoint/2010/main" val="377796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1"/>
            <p:extLst>
              <p:ext uri="{D42A27DB-BD31-4B8C-83A1-F6EECF244321}">
                <p14:modId xmlns:p14="http://schemas.microsoft.com/office/powerpoint/2010/main" val="1077273443"/>
              </p:ext>
            </p:extLst>
          </p:nvPr>
        </p:nvGraphicFramePr>
        <p:xfrm>
          <a:off x="0" y="764704"/>
          <a:ext cx="4499992" cy="54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1982486737"/>
              </p:ext>
            </p:extLst>
          </p:nvPr>
        </p:nvGraphicFramePr>
        <p:xfrm>
          <a:off x="4355976" y="692696"/>
          <a:ext cx="4788024" cy="554461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251D1BCC-8D78-4931-8383-1492A443E39C}" type="slidenum">
              <a:rPr lang="en-CA" smtClean="0">
                <a:solidFill>
                  <a:prstClr val="black"/>
                </a:solidFill>
              </a:rPr>
              <a:pPr/>
              <a:t>5</a:t>
            </a:fld>
            <a:endParaRPr lang="en-CA" dirty="0">
              <a:solidFill>
                <a:prstClr val="black"/>
              </a:solidFill>
            </a:endParaRPr>
          </a:p>
        </p:txBody>
      </p:sp>
      <p:sp>
        <p:nvSpPr>
          <p:cNvPr id="13" name="Title 12"/>
          <p:cNvSpPr>
            <a:spLocks noGrp="1"/>
          </p:cNvSpPr>
          <p:nvPr>
            <p:ph type="title"/>
          </p:nvPr>
        </p:nvSpPr>
        <p:spPr/>
        <p:txBody>
          <a:bodyPr>
            <a:normAutofit/>
          </a:bodyPr>
          <a:lstStyle/>
          <a:p>
            <a:pPr algn="ctr"/>
            <a:r>
              <a:rPr lang="en-CA" dirty="0" smtClean="0">
                <a:solidFill>
                  <a:schemeClr val="tx2">
                    <a:lumMod val="50000"/>
                  </a:schemeClr>
                </a:solidFill>
              </a:rPr>
              <a:t>Unemployment</a:t>
            </a:r>
            <a:r>
              <a:rPr lang="en-CA" dirty="0" smtClean="0"/>
              <a:t> </a:t>
            </a:r>
            <a:r>
              <a:rPr lang="en-CA" dirty="0" smtClean="0">
                <a:solidFill>
                  <a:schemeClr val="tx2">
                    <a:lumMod val="50000"/>
                  </a:schemeClr>
                </a:solidFill>
              </a:rPr>
              <a:t>Rates</a:t>
            </a:r>
            <a:endParaRPr lang="en-CA" dirty="0">
              <a:solidFill>
                <a:schemeClr val="tx2">
                  <a:lumMod val="50000"/>
                </a:schemeClr>
              </a:solidFill>
            </a:endParaRPr>
          </a:p>
        </p:txBody>
      </p:sp>
      <p:sp>
        <p:nvSpPr>
          <p:cNvPr id="5" name="TextBox 4"/>
          <p:cNvSpPr txBox="1"/>
          <p:nvPr/>
        </p:nvSpPr>
        <p:spPr>
          <a:xfrm>
            <a:off x="2771800" y="3140968"/>
            <a:ext cx="1296144" cy="307777"/>
          </a:xfrm>
          <a:prstGeom prst="rect">
            <a:avLst/>
          </a:prstGeom>
          <a:solidFill>
            <a:schemeClr val="tx1"/>
          </a:solidFill>
        </p:spPr>
        <p:txBody>
          <a:bodyPr wrap="square" lIns="0" rIns="0" rtlCol="0">
            <a:spAutoFit/>
          </a:bodyPr>
          <a:lstStyle/>
          <a:p>
            <a:r>
              <a:rPr lang="en-CA" sz="1400" dirty="0" smtClean="0">
                <a:solidFill>
                  <a:srgbClr val="FF0000"/>
                </a:solidFill>
              </a:rPr>
              <a:t>Single Females</a:t>
            </a:r>
            <a:endParaRPr lang="en-CA" sz="1400" dirty="0">
              <a:solidFill>
                <a:srgbClr val="FF0000"/>
              </a:solidFill>
            </a:endParaRPr>
          </a:p>
        </p:txBody>
      </p:sp>
      <p:sp>
        <p:nvSpPr>
          <p:cNvPr id="6" name="TextBox 4"/>
          <p:cNvSpPr txBox="1"/>
          <p:nvPr/>
        </p:nvSpPr>
        <p:spPr>
          <a:xfrm>
            <a:off x="457200" y="1252872"/>
            <a:ext cx="1584176" cy="307777"/>
          </a:xfrm>
          <a:prstGeom prst="rect">
            <a:avLst/>
          </a:prstGeom>
          <a:solidFill>
            <a:schemeClr val="tx1"/>
          </a:solid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400" dirty="0" smtClean="0">
                <a:solidFill>
                  <a:srgbClr val="00682F"/>
                </a:solidFill>
              </a:rPr>
              <a:t>Divorced Females</a:t>
            </a:r>
            <a:endParaRPr lang="en-CA" sz="1400" dirty="0">
              <a:solidFill>
                <a:srgbClr val="00682F"/>
              </a:solidFill>
            </a:endParaRPr>
          </a:p>
        </p:txBody>
      </p:sp>
      <p:sp>
        <p:nvSpPr>
          <p:cNvPr id="7" name="TextBox 4"/>
          <p:cNvSpPr txBox="1"/>
          <p:nvPr/>
        </p:nvSpPr>
        <p:spPr>
          <a:xfrm>
            <a:off x="395536" y="4221088"/>
            <a:ext cx="1440160" cy="307777"/>
          </a:xfrm>
          <a:prstGeom prst="rect">
            <a:avLst/>
          </a:prstGeom>
          <a:solidFill>
            <a:sysClr val="window" lastClr="FFFFFF"/>
          </a:solid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400" dirty="0" smtClean="0">
                <a:solidFill>
                  <a:srgbClr val="2365E9"/>
                </a:solidFill>
              </a:rPr>
              <a:t>Married Females</a:t>
            </a:r>
            <a:endParaRPr lang="en-CA" sz="1400" dirty="0">
              <a:solidFill>
                <a:srgbClr val="2365E9"/>
              </a:solidFill>
            </a:endParaRPr>
          </a:p>
        </p:txBody>
      </p:sp>
      <p:sp>
        <p:nvSpPr>
          <p:cNvPr id="8" name="TextBox 4"/>
          <p:cNvSpPr txBox="1"/>
          <p:nvPr/>
        </p:nvSpPr>
        <p:spPr>
          <a:xfrm>
            <a:off x="4788024" y="4603319"/>
            <a:ext cx="1440160" cy="307777"/>
          </a:xfrm>
          <a:prstGeom prst="rect">
            <a:avLst/>
          </a:prstGeom>
          <a:solidFill>
            <a:sysClr val="window" lastClr="FFFFFF"/>
          </a:solid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400" dirty="0" smtClean="0">
                <a:solidFill>
                  <a:srgbClr val="2365E9"/>
                </a:solidFill>
              </a:rPr>
              <a:t>Married Males</a:t>
            </a:r>
            <a:endParaRPr lang="en-CA" sz="1400" dirty="0">
              <a:solidFill>
                <a:srgbClr val="2365E9"/>
              </a:solidFill>
            </a:endParaRPr>
          </a:p>
        </p:txBody>
      </p:sp>
      <p:sp>
        <p:nvSpPr>
          <p:cNvPr id="11" name="TextBox 10"/>
          <p:cNvSpPr txBox="1"/>
          <p:nvPr/>
        </p:nvSpPr>
        <p:spPr>
          <a:xfrm>
            <a:off x="7092280" y="2041103"/>
            <a:ext cx="1152128" cy="307777"/>
          </a:xfrm>
          <a:prstGeom prst="rect">
            <a:avLst/>
          </a:prstGeom>
          <a:solidFill>
            <a:schemeClr val="tx1"/>
          </a:solidFill>
        </p:spPr>
        <p:txBody>
          <a:bodyPr wrap="square" lIns="0" rIns="0" rtlCol="0">
            <a:spAutoFit/>
          </a:bodyPr>
          <a:lstStyle/>
          <a:p>
            <a:r>
              <a:rPr lang="en-CA" sz="1400" dirty="0" smtClean="0">
                <a:solidFill>
                  <a:srgbClr val="FF0000"/>
                </a:solidFill>
              </a:rPr>
              <a:t>Single Males</a:t>
            </a:r>
            <a:endParaRPr lang="en-CA" sz="1400" dirty="0">
              <a:solidFill>
                <a:srgbClr val="FF0000"/>
              </a:solidFill>
            </a:endParaRPr>
          </a:p>
        </p:txBody>
      </p:sp>
      <p:sp>
        <p:nvSpPr>
          <p:cNvPr id="12" name="TextBox 4"/>
          <p:cNvSpPr txBox="1"/>
          <p:nvPr/>
        </p:nvSpPr>
        <p:spPr>
          <a:xfrm>
            <a:off x="6948264" y="2348880"/>
            <a:ext cx="1512168" cy="307777"/>
          </a:xfrm>
          <a:prstGeom prst="rect">
            <a:avLst/>
          </a:prstGeom>
          <a:solidFill>
            <a:schemeClr val="tx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400" dirty="0" smtClean="0">
                <a:solidFill>
                  <a:srgbClr val="00682F"/>
                </a:solidFill>
              </a:rPr>
              <a:t>Divorced Males</a:t>
            </a:r>
            <a:endParaRPr lang="en-CA" sz="1400" dirty="0">
              <a:solidFill>
                <a:srgbClr val="00682F"/>
              </a:solidFill>
            </a:endParaRPr>
          </a:p>
        </p:txBody>
      </p:sp>
      <p:sp>
        <p:nvSpPr>
          <p:cNvPr id="16" name="TextBox 15"/>
          <p:cNvSpPr txBox="1"/>
          <p:nvPr/>
        </p:nvSpPr>
        <p:spPr>
          <a:xfrm>
            <a:off x="16234" y="6546830"/>
            <a:ext cx="2107494" cy="338554"/>
          </a:xfrm>
          <a:prstGeom prst="rect">
            <a:avLst/>
          </a:prstGeom>
          <a:noFill/>
        </p:spPr>
        <p:txBody>
          <a:bodyPr wrap="square" rtlCol="0">
            <a:spAutoFit/>
          </a:bodyPr>
          <a:lstStyle/>
          <a:p>
            <a:r>
              <a:rPr lang="en-CA" sz="1600" dirty="0">
                <a:solidFill>
                  <a:prstClr val="white"/>
                </a:solidFill>
                <a:latin typeface="Arial"/>
                <a:cs typeface="Arial"/>
              </a:rPr>
              <a:t>Caucasian</a:t>
            </a:r>
            <a:r>
              <a:rPr lang="en-CA" sz="1600" dirty="0" smtClean="0">
                <a:solidFill>
                  <a:prstClr val="white"/>
                </a:solidFill>
              </a:rPr>
              <a:t>, 22-65</a:t>
            </a:r>
            <a:endParaRPr lang="en-CA" sz="1600" dirty="0">
              <a:solidFill>
                <a:prstClr val="white"/>
              </a:solidFill>
            </a:endParaRPr>
          </a:p>
        </p:txBody>
      </p:sp>
    </p:spTree>
    <p:extLst>
      <p:ext uri="{BB962C8B-B14F-4D97-AF65-F5344CB8AC3E}">
        <p14:creationId xmlns:p14="http://schemas.microsoft.com/office/powerpoint/2010/main" val="196290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1D1BCC-8D78-4931-8383-1492A443E39C}" type="slidenum">
              <a:rPr lang="en-CA" smtClean="0">
                <a:solidFill>
                  <a:schemeClr val="bg1"/>
                </a:solidFill>
              </a:rPr>
              <a:pPr/>
              <a:t>6</a:t>
            </a:fld>
            <a:endParaRPr lang="en-CA">
              <a:solidFill>
                <a:schemeClr val="bg1"/>
              </a:solidFill>
            </a:endParaRPr>
          </a:p>
        </p:txBody>
      </p:sp>
      <p:sp>
        <p:nvSpPr>
          <p:cNvPr id="13" name="Title 12"/>
          <p:cNvSpPr>
            <a:spLocks noGrp="1"/>
          </p:cNvSpPr>
          <p:nvPr>
            <p:ph type="title"/>
          </p:nvPr>
        </p:nvSpPr>
        <p:spPr>
          <a:xfrm>
            <a:off x="179512" y="274638"/>
            <a:ext cx="8892480" cy="1143000"/>
          </a:xfrm>
        </p:spPr>
        <p:txBody>
          <a:bodyPr>
            <a:normAutofit fontScale="90000"/>
          </a:bodyPr>
          <a:lstStyle/>
          <a:p>
            <a:pPr algn="ctr"/>
            <a:r>
              <a:rPr lang="en-CA" sz="3600" dirty="0" smtClean="0">
                <a:solidFill>
                  <a:schemeClr val="tx2">
                    <a:lumMod val="50000"/>
                  </a:schemeClr>
                </a:solidFill>
                <a:effectLst>
                  <a:outerShdw blurRad="38100" dist="38100" dir="2700000" algn="tl">
                    <a:srgbClr val="000000">
                      <a:alpha val="43137"/>
                    </a:srgbClr>
                  </a:outerShdw>
                </a:effectLst>
              </a:rPr>
              <a:t>Female Employment Rates by Cohort</a:t>
            </a:r>
            <a:r>
              <a:rPr lang="en-CA" sz="3600" dirty="0" smtClean="0">
                <a:solidFill>
                  <a:schemeClr val="tx2">
                    <a:lumMod val="50000"/>
                  </a:schemeClr>
                </a:solidFill>
              </a:rPr>
              <a:t/>
            </a:r>
            <a:br>
              <a:rPr lang="en-CA" sz="3600" dirty="0" smtClean="0">
                <a:solidFill>
                  <a:schemeClr val="tx2">
                    <a:lumMod val="50000"/>
                  </a:schemeClr>
                </a:solidFill>
              </a:rPr>
            </a:br>
            <a:r>
              <a:rPr lang="en-CA" sz="3600" dirty="0" smtClean="0">
                <a:solidFill>
                  <a:schemeClr val="tx2">
                    <a:lumMod val="50000"/>
                  </a:schemeClr>
                </a:solidFill>
              </a:rPr>
              <a:t>only </a:t>
            </a:r>
            <a:r>
              <a:rPr lang="en-CA" sz="2200" dirty="0" smtClean="0">
                <a:solidFill>
                  <a:schemeClr val="tx2">
                    <a:lumMod val="50000"/>
                  </a:schemeClr>
                </a:solidFill>
              </a:rPr>
              <a:t>Married Female Employment increases by cohort</a:t>
            </a:r>
            <a:br>
              <a:rPr lang="en-CA" sz="2200" dirty="0" smtClean="0">
                <a:solidFill>
                  <a:schemeClr val="tx2">
                    <a:lumMod val="50000"/>
                  </a:schemeClr>
                </a:solidFill>
              </a:rPr>
            </a:br>
            <a:endParaRPr lang="en-CA" sz="2200" dirty="0">
              <a:solidFill>
                <a:srgbClr val="FF0000"/>
              </a:solidFill>
            </a:endParaRPr>
          </a:p>
        </p:txBody>
      </p:sp>
      <p:sp>
        <p:nvSpPr>
          <p:cNvPr id="11" name="TextBox 10"/>
          <p:cNvSpPr txBox="1"/>
          <p:nvPr/>
        </p:nvSpPr>
        <p:spPr>
          <a:xfrm>
            <a:off x="4569526" y="6292914"/>
            <a:ext cx="4176464" cy="507831"/>
          </a:xfrm>
          <a:prstGeom prst="rect">
            <a:avLst/>
          </a:prstGeom>
          <a:noFill/>
        </p:spPr>
        <p:txBody>
          <a:bodyPr wrap="square" rtlCol="0">
            <a:spAutoFit/>
          </a:bodyPr>
          <a:lstStyle/>
          <a:p>
            <a:r>
              <a:rPr lang="en-CA" sz="900" dirty="0" smtClean="0">
                <a:solidFill>
                  <a:srgbClr val="000000"/>
                </a:solidFill>
                <a:latin typeface="Arial"/>
                <a:cs typeface="Arial"/>
              </a:rPr>
              <a:t>Years 1962-2014. Proportion of women working 10+ weekly hours.</a:t>
            </a:r>
          </a:p>
          <a:p>
            <a:endParaRPr lang="en-CA" dirty="0"/>
          </a:p>
        </p:txBody>
      </p:sp>
      <p:sp>
        <p:nvSpPr>
          <p:cNvPr id="12" name="TextBox 11"/>
          <p:cNvSpPr txBox="1"/>
          <p:nvPr/>
        </p:nvSpPr>
        <p:spPr>
          <a:xfrm>
            <a:off x="899592" y="1106160"/>
            <a:ext cx="3024336" cy="738664"/>
          </a:xfrm>
          <a:prstGeom prst="rect">
            <a:avLst/>
          </a:prstGeom>
          <a:noFill/>
        </p:spPr>
        <p:txBody>
          <a:bodyPr wrap="square" rtlCol="1">
            <a:spAutoFit/>
          </a:bodyPr>
          <a:lstStyle/>
          <a:p>
            <a:r>
              <a:rPr lang="en-CA" sz="2400" b="1" dirty="0">
                <a:solidFill>
                  <a:schemeClr val="tx2">
                    <a:lumMod val="50000"/>
                  </a:schemeClr>
                </a:solidFill>
              </a:rPr>
              <a:t>Married Female</a:t>
            </a:r>
          </a:p>
          <a:p>
            <a:endParaRPr lang="he-IL" dirty="0"/>
          </a:p>
        </p:txBody>
      </p:sp>
      <p:sp>
        <p:nvSpPr>
          <p:cNvPr id="14" name="TextBox 13"/>
          <p:cNvSpPr txBox="1"/>
          <p:nvPr/>
        </p:nvSpPr>
        <p:spPr>
          <a:xfrm>
            <a:off x="5436096" y="1106160"/>
            <a:ext cx="3456384" cy="738664"/>
          </a:xfrm>
          <a:prstGeom prst="rect">
            <a:avLst/>
          </a:prstGeom>
          <a:noFill/>
        </p:spPr>
        <p:txBody>
          <a:bodyPr wrap="square" rtlCol="1">
            <a:spAutoFit/>
          </a:bodyPr>
          <a:lstStyle/>
          <a:p>
            <a:r>
              <a:rPr lang="en-CA" sz="2400" b="1" dirty="0" smtClean="0">
                <a:solidFill>
                  <a:schemeClr val="tx2">
                    <a:lumMod val="50000"/>
                  </a:schemeClr>
                </a:solidFill>
              </a:rPr>
              <a:t>Non-Married </a:t>
            </a:r>
            <a:r>
              <a:rPr lang="en-CA" sz="2400" b="1" dirty="0">
                <a:solidFill>
                  <a:schemeClr val="tx2">
                    <a:lumMod val="50000"/>
                  </a:schemeClr>
                </a:solidFill>
              </a:rPr>
              <a:t>Female</a:t>
            </a:r>
          </a:p>
          <a:p>
            <a:endParaRPr lang="he-IL" dirty="0"/>
          </a:p>
        </p:txBody>
      </p:sp>
      <p:sp>
        <p:nvSpPr>
          <p:cNvPr id="15" name="TextBox 14"/>
          <p:cNvSpPr txBox="1"/>
          <p:nvPr/>
        </p:nvSpPr>
        <p:spPr>
          <a:xfrm>
            <a:off x="16234" y="6546830"/>
            <a:ext cx="2107494" cy="338554"/>
          </a:xfrm>
          <a:prstGeom prst="rect">
            <a:avLst/>
          </a:prstGeom>
          <a:noFill/>
        </p:spPr>
        <p:txBody>
          <a:bodyPr wrap="square" rtlCol="0">
            <a:spAutoFit/>
          </a:bodyPr>
          <a:lstStyle/>
          <a:p>
            <a:r>
              <a:rPr lang="en-CA" sz="1600" dirty="0">
                <a:latin typeface="Arial"/>
                <a:cs typeface="Arial"/>
              </a:rPr>
              <a:t>Caucasian</a:t>
            </a:r>
            <a:r>
              <a:rPr lang="en-CA" sz="1600" dirty="0" smtClean="0"/>
              <a:t>, 22-65</a:t>
            </a:r>
            <a:endParaRPr lang="en-CA" sz="1600" dirty="0"/>
          </a:p>
        </p:txBody>
      </p:sp>
      <p:graphicFrame>
        <p:nvGraphicFramePr>
          <p:cNvPr id="16" name="Chart 15"/>
          <p:cNvGraphicFramePr>
            <a:graphicFrameLocks noGrp="1"/>
          </p:cNvGraphicFramePr>
          <p:nvPr>
            <p:extLst>
              <p:ext uri="{D42A27DB-BD31-4B8C-83A1-F6EECF244321}">
                <p14:modId xmlns:p14="http://schemas.microsoft.com/office/powerpoint/2010/main" val="3474467185"/>
              </p:ext>
            </p:extLst>
          </p:nvPr>
        </p:nvGraphicFramePr>
        <p:xfrm>
          <a:off x="16235" y="1106160"/>
          <a:ext cx="4555766" cy="5242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Grp="1"/>
          </p:cNvGraphicFramePr>
          <p:nvPr>
            <p:extLst>
              <p:ext uri="{D42A27DB-BD31-4B8C-83A1-F6EECF244321}">
                <p14:modId xmlns:p14="http://schemas.microsoft.com/office/powerpoint/2010/main" val="1205977388"/>
              </p:ext>
            </p:extLst>
          </p:nvPr>
        </p:nvGraphicFramePr>
        <p:xfrm>
          <a:off x="4427984" y="1050662"/>
          <a:ext cx="4716016" cy="52422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7272" y="6381328"/>
            <a:ext cx="365760" cy="365125"/>
          </a:xfrm>
        </p:spPr>
        <p:txBody>
          <a:bodyPr/>
          <a:lstStyle/>
          <a:p>
            <a:fld id="{251D1BCC-8D78-4931-8383-1492A443E39C}" type="slidenum">
              <a:rPr lang="en-CA" smtClean="0">
                <a:solidFill>
                  <a:schemeClr val="bg1"/>
                </a:solidFill>
              </a:rPr>
              <a:pPr/>
              <a:t>7</a:t>
            </a:fld>
            <a:endParaRPr lang="en-CA">
              <a:solidFill>
                <a:schemeClr val="bg1"/>
              </a:solidFill>
            </a:endParaRPr>
          </a:p>
        </p:txBody>
      </p:sp>
      <p:sp>
        <p:nvSpPr>
          <p:cNvPr id="13" name="Title 12"/>
          <p:cNvSpPr>
            <a:spLocks noGrp="1"/>
          </p:cNvSpPr>
          <p:nvPr>
            <p:ph type="title"/>
          </p:nvPr>
        </p:nvSpPr>
        <p:spPr>
          <a:xfrm>
            <a:off x="179512" y="274638"/>
            <a:ext cx="8892480" cy="1143000"/>
          </a:xfrm>
        </p:spPr>
        <p:txBody>
          <a:bodyPr>
            <a:normAutofit/>
          </a:bodyPr>
          <a:lstStyle/>
          <a:p>
            <a:pPr algn="ctr"/>
            <a:r>
              <a:rPr lang="en-CA" sz="3200" dirty="0" smtClean="0">
                <a:solidFill>
                  <a:schemeClr val="tx2">
                    <a:lumMod val="50000"/>
                  </a:schemeClr>
                </a:solidFill>
                <a:effectLst>
                  <a:outerShdw blurRad="38100" dist="38100" dir="2700000" algn="tl">
                    <a:srgbClr val="000000">
                      <a:alpha val="43137"/>
                    </a:srgbClr>
                  </a:outerShdw>
                </a:effectLst>
              </a:rPr>
              <a:t>Male Employment Rates by Cohort</a:t>
            </a:r>
            <a:r>
              <a:rPr lang="en-CA" sz="3200" dirty="0" smtClean="0">
                <a:solidFill>
                  <a:schemeClr val="tx2">
                    <a:lumMod val="50000"/>
                  </a:schemeClr>
                </a:solidFill>
              </a:rPr>
              <a:t/>
            </a:r>
            <a:br>
              <a:rPr lang="en-CA" sz="3200" dirty="0" smtClean="0">
                <a:solidFill>
                  <a:schemeClr val="tx2">
                    <a:lumMod val="50000"/>
                  </a:schemeClr>
                </a:solidFill>
              </a:rPr>
            </a:br>
            <a:r>
              <a:rPr lang="en-CA" sz="2000" dirty="0" smtClean="0">
                <a:solidFill>
                  <a:schemeClr val="tx2">
                    <a:lumMod val="50000"/>
                  </a:schemeClr>
                </a:solidFill>
              </a:rPr>
              <a:t>No Change by Cohort</a:t>
            </a:r>
            <a:endParaRPr lang="en-CA" sz="2000" dirty="0">
              <a:solidFill>
                <a:schemeClr val="tx2">
                  <a:lumMod val="50000"/>
                </a:schemeClr>
              </a:solidFill>
            </a:endParaRPr>
          </a:p>
        </p:txBody>
      </p:sp>
      <p:sp>
        <p:nvSpPr>
          <p:cNvPr id="11" name="TextBox 10"/>
          <p:cNvSpPr txBox="1"/>
          <p:nvPr/>
        </p:nvSpPr>
        <p:spPr>
          <a:xfrm>
            <a:off x="4572000" y="6347211"/>
            <a:ext cx="4176464" cy="507831"/>
          </a:xfrm>
          <a:prstGeom prst="rect">
            <a:avLst/>
          </a:prstGeom>
          <a:noFill/>
        </p:spPr>
        <p:txBody>
          <a:bodyPr wrap="square" rtlCol="0">
            <a:spAutoFit/>
          </a:bodyPr>
          <a:lstStyle/>
          <a:p>
            <a:r>
              <a:rPr lang="en-CA" sz="900" dirty="0" smtClean="0">
                <a:solidFill>
                  <a:srgbClr val="000000"/>
                </a:solidFill>
                <a:latin typeface="Arial"/>
                <a:cs typeface="Arial"/>
              </a:rPr>
              <a:t>Years 1962-2014. Proportion of men working 10+ weekly hours.</a:t>
            </a:r>
          </a:p>
          <a:p>
            <a:endParaRPr lang="en-CA" dirty="0"/>
          </a:p>
        </p:txBody>
      </p:sp>
      <p:sp>
        <p:nvSpPr>
          <p:cNvPr id="7" name="TextBox 6"/>
          <p:cNvSpPr txBox="1"/>
          <p:nvPr/>
        </p:nvSpPr>
        <p:spPr>
          <a:xfrm>
            <a:off x="16234" y="6546830"/>
            <a:ext cx="2107494" cy="338554"/>
          </a:xfrm>
          <a:prstGeom prst="rect">
            <a:avLst/>
          </a:prstGeom>
          <a:noFill/>
        </p:spPr>
        <p:txBody>
          <a:bodyPr wrap="square" rtlCol="0">
            <a:spAutoFit/>
          </a:bodyPr>
          <a:lstStyle/>
          <a:p>
            <a:r>
              <a:rPr lang="en-CA" sz="1600" dirty="0">
                <a:latin typeface="Arial"/>
                <a:cs typeface="Arial"/>
              </a:rPr>
              <a:t>Caucasian</a:t>
            </a:r>
            <a:r>
              <a:rPr lang="en-CA" sz="1600" dirty="0" smtClean="0"/>
              <a:t>, 22-65</a:t>
            </a:r>
            <a:endParaRPr lang="en-CA" sz="1600" dirty="0"/>
          </a:p>
        </p:txBody>
      </p:sp>
      <p:sp>
        <p:nvSpPr>
          <p:cNvPr id="15" name="TextBox 14"/>
          <p:cNvSpPr txBox="1"/>
          <p:nvPr/>
        </p:nvSpPr>
        <p:spPr>
          <a:xfrm>
            <a:off x="899592" y="1106160"/>
            <a:ext cx="3024336" cy="738664"/>
          </a:xfrm>
          <a:prstGeom prst="rect">
            <a:avLst/>
          </a:prstGeom>
          <a:noFill/>
        </p:spPr>
        <p:txBody>
          <a:bodyPr wrap="square" rtlCol="1">
            <a:spAutoFit/>
          </a:bodyPr>
          <a:lstStyle/>
          <a:p>
            <a:r>
              <a:rPr lang="en-CA" sz="2400" b="1" dirty="0">
                <a:solidFill>
                  <a:schemeClr val="tx2">
                    <a:lumMod val="50000"/>
                  </a:schemeClr>
                </a:solidFill>
              </a:rPr>
              <a:t>Married </a:t>
            </a:r>
            <a:r>
              <a:rPr lang="en-CA" sz="2400" b="1" dirty="0" smtClean="0">
                <a:solidFill>
                  <a:schemeClr val="tx2">
                    <a:lumMod val="50000"/>
                  </a:schemeClr>
                </a:solidFill>
              </a:rPr>
              <a:t>Men</a:t>
            </a:r>
            <a:endParaRPr lang="en-CA" sz="2400" b="1" dirty="0">
              <a:solidFill>
                <a:schemeClr val="tx2">
                  <a:lumMod val="50000"/>
                </a:schemeClr>
              </a:solidFill>
            </a:endParaRPr>
          </a:p>
          <a:p>
            <a:endParaRPr lang="he-IL" dirty="0"/>
          </a:p>
        </p:txBody>
      </p:sp>
      <p:sp>
        <p:nvSpPr>
          <p:cNvPr id="17" name="TextBox 16"/>
          <p:cNvSpPr txBox="1"/>
          <p:nvPr/>
        </p:nvSpPr>
        <p:spPr>
          <a:xfrm>
            <a:off x="5724128" y="1106160"/>
            <a:ext cx="3024336" cy="738664"/>
          </a:xfrm>
          <a:prstGeom prst="rect">
            <a:avLst/>
          </a:prstGeom>
          <a:noFill/>
        </p:spPr>
        <p:txBody>
          <a:bodyPr wrap="square" rtlCol="1">
            <a:spAutoFit/>
          </a:bodyPr>
          <a:lstStyle/>
          <a:p>
            <a:r>
              <a:rPr lang="en-CA" sz="2400" b="1" dirty="0" smtClean="0">
                <a:solidFill>
                  <a:schemeClr val="tx2">
                    <a:lumMod val="50000"/>
                  </a:schemeClr>
                </a:solidFill>
              </a:rPr>
              <a:t>Non-Married Men</a:t>
            </a:r>
            <a:endParaRPr lang="en-CA" sz="2400" b="1" dirty="0">
              <a:solidFill>
                <a:schemeClr val="tx2">
                  <a:lumMod val="50000"/>
                </a:schemeClr>
              </a:solidFill>
            </a:endParaRPr>
          </a:p>
          <a:p>
            <a:endParaRPr lang="he-IL" dirty="0"/>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1799496391"/>
              </p:ext>
            </p:extLst>
          </p:nvPr>
        </p:nvGraphicFramePr>
        <p:xfrm>
          <a:off x="16234" y="1106159"/>
          <a:ext cx="4479566" cy="5241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7"/>
          <p:cNvGraphicFramePr>
            <a:graphicFrameLocks noGrp="1"/>
          </p:cNvGraphicFramePr>
          <p:nvPr>
            <p:ph sz="half" idx="2"/>
            <p:extLst>
              <p:ext uri="{D42A27DB-BD31-4B8C-83A1-F6EECF244321}">
                <p14:modId xmlns:p14="http://schemas.microsoft.com/office/powerpoint/2010/main" val="2952968280"/>
              </p:ext>
            </p:extLst>
          </p:nvPr>
        </p:nvGraphicFramePr>
        <p:xfrm>
          <a:off x="4355976" y="1106159"/>
          <a:ext cx="4788024" cy="524105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1" name="Content Placeholder 20"/>
          <p:cNvGraphicFramePr>
            <a:graphicFrameLocks noGrp="1"/>
          </p:cNvGraphicFramePr>
          <p:nvPr>
            <p:ph sz="half" idx="1"/>
            <p:extLst>
              <p:ext uri="{D42A27DB-BD31-4B8C-83A1-F6EECF244321}">
                <p14:modId xmlns:p14="http://schemas.microsoft.com/office/powerpoint/2010/main" val="1307950744"/>
              </p:ext>
            </p:extLst>
          </p:nvPr>
        </p:nvGraphicFramePr>
        <p:xfrm>
          <a:off x="0" y="1499471"/>
          <a:ext cx="4788024" cy="4612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p:cNvGraphicFramePr>
            <a:graphicFrameLocks noGrp="1"/>
          </p:cNvGraphicFramePr>
          <p:nvPr>
            <p:ph sz="half" idx="2"/>
            <p:extLst>
              <p:ext uri="{D42A27DB-BD31-4B8C-83A1-F6EECF244321}">
                <p14:modId xmlns:p14="http://schemas.microsoft.com/office/powerpoint/2010/main" val="3210936442"/>
              </p:ext>
            </p:extLst>
          </p:nvPr>
        </p:nvGraphicFramePr>
        <p:xfrm>
          <a:off x="4427984" y="1481138"/>
          <a:ext cx="4896544" cy="4612158"/>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251D1BCC-8D78-4931-8383-1492A443E39C}" type="slidenum">
              <a:rPr lang="en-CA" smtClean="0">
                <a:solidFill>
                  <a:schemeClr val="bg1"/>
                </a:solidFill>
              </a:rPr>
              <a:pPr/>
              <a:t>8</a:t>
            </a:fld>
            <a:endParaRPr lang="en-CA" dirty="0">
              <a:solidFill>
                <a:schemeClr val="bg1"/>
              </a:solidFill>
            </a:endParaRPr>
          </a:p>
        </p:txBody>
      </p:sp>
      <p:sp>
        <p:nvSpPr>
          <p:cNvPr id="13" name="Title 12"/>
          <p:cNvSpPr>
            <a:spLocks noGrp="1"/>
          </p:cNvSpPr>
          <p:nvPr>
            <p:ph type="title"/>
          </p:nvPr>
        </p:nvSpPr>
        <p:spPr/>
        <p:txBody>
          <a:bodyPr>
            <a:normAutofit/>
          </a:bodyPr>
          <a:lstStyle/>
          <a:p>
            <a:pPr algn="ctr"/>
            <a:r>
              <a:rPr lang="en-CA" sz="3200" dirty="0" smtClean="0">
                <a:solidFill>
                  <a:schemeClr val="tx2">
                    <a:lumMod val="50000"/>
                  </a:schemeClr>
                </a:solidFill>
                <a:effectLst>
                  <a:outerShdw blurRad="38100" dist="38100" dir="2700000" algn="tl">
                    <a:srgbClr val="000000">
                      <a:alpha val="43137"/>
                    </a:srgbClr>
                  </a:outerShdw>
                </a:effectLst>
              </a:rPr>
              <a:t>Annual Wages of Full-Time Workers: Married women become like men? </a:t>
            </a:r>
            <a:endParaRPr lang="en-CA" sz="3200" dirty="0">
              <a:solidFill>
                <a:schemeClr val="tx2">
                  <a:lumMod val="50000"/>
                </a:schemeClr>
              </a:solidFill>
              <a:effectLst>
                <a:outerShdw blurRad="38100" dist="38100" dir="2700000" algn="tl">
                  <a:srgbClr val="000000">
                    <a:alpha val="43137"/>
                  </a:srgbClr>
                </a:outerShdw>
              </a:effectLst>
            </a:endParaRPr>
          </a:p>
        </p:txBody>
      </p:sp>
      <p:sp>
        <p:nvSpPr>
          <p:cNvPr id="31" name="TextBox 30"/>
          <p:cNvSpPr txBox="1"/>
          <p:nvPr/>
        </p:nvSpPr>
        <p:spPr>
          <a:xfrm>
            <a:off x="3851920" y="6237312"/>
            <a:ext cx="4572000" cy="553998"/>
          </a:xfrm>
          <a:prstGeom prst="rect">
            <a:avLst/>
          </a:prstGeom>
          <a:noFill/>
        </p:spPr>
        <p:txBody>
          <a:bodyPr wrap="square" rtlCol="0">
            <a:spAutoFit/>
          </a:bodyPr>
          <a:lstStyle/>
          <a:p>
            <a:r>
              <a:rPr lang="en-CA" sz="1200" dirty="0" smtClean="0">
                <a:solidFill>
                  <a:srgbClr val="000000"/>
                </a:solidFill>
                <a:latin typeface="Arial"/>
                <a:cs typeface="Arial"/>
              </a:rPr>
              <a:t>Full-time full-year workers with non-zero wages. 2006 Prices.</a:t>
            </a:r>
          </a:p>
          <a:p>
            <a:endParaRPr lang="en-CA" dirty="0"/>
          </a:p>
        </p:txBody>
      </p:sp>
      <p:sp>
        <p:nvSpPr>
          <p:cNvPr id="32" name="TextBox 31"/>
          <p:cNvSpPr txBox="1"/>
          <p:nvPr/>
        </p:nvSpPr>
        <p:spPr>
          <a:xfrm>
            <a:off x="1547664" y="1340768"/>
            <a:ext cx="1368152" cy="369332"/>
          </a:xfrm>
          <a:prstGeom prst="rect">
            <a:avLst/>
          </a:prstGeom>
          <a:noFill/>
        </p:spPr>
        <p:txBody>
          <a:bodyPr wrap="square" rtlCol="0">
            <a:spAutoFit/>
          </a:bodyPr>
          <a:lstStyle/>
          <a:p>
            <a:r>
              <a:rPr lang="en-CA" dirty="0" smtClean="0">
                <a:solidFill>
                  <a:schemeClr val="tx2">
                    <a:lumMod val="50000"/>
                  </a:schemeClr>
                </a:solidFill>
              </a:rPr>
              <a:t>Women</a:t>
            </a:r>
            <a:endParaRPr lang="en-CA" dirty="0">
              <a:solidFill>
                <a:schemeClr val="tx2">
                  <a:lumMod val="50000"/>
                </a:schemeClr>
              </a:solidFill>
            </a:endParaRPr>
          </a:p>
        </p:txBody>
      </p:sp>
      <p:sp>
        <p:nvSpPr>
          <p:cNvPr id="33" name="TextBox 32"/>
          <p:cNvSpPr txBox="1"/>
          <p:nvPr/>
        </p:nvSpPr>
        <p:spPr>
          <a:xfrm>
            <a:off x="6660232" y="1340768"/>
            <a:ext cx="1368152" cy="369332"/>
          </a:xfrm>
          <a:prstGeom prst="rect">
            <a:avLst/>
          </a:prstGeom>
          <a:noFill/>
        </p:spPr>
        <p:txBody>
          <a:bodyPr wrap="square" rtlCol="0">
            <a:spAutoFit/>
          </a:bodyPr>
          <a:lstStyle/>
          <a:p>
            <a:r>
              <a:rPr lang="en-CA" dirty="0" smtClean="0">
                <a:solidFill>
                  <a:schemeClr val="tx2">
                    <a:lumMod val="50000"/>
                  </a:schemeClr>
                </a:solidFill>
              </a:rPr>
              <a:t>Men</a:t>
            </a:r>
            <a:endParaRPr lang="en-CA" dirty="0">
              <a:solidFill>
                <a:schemeClr val="tx2">
                  <a:lumMod val="50000"/>
                </a:schemeClr>
              </a:solidFill>
            </a:endParaRPr>
          </a:p>
        </p:txBody>
      </p:sp>
      <p:sp>
        <p:nvSpPr>
          <p:cNvPr id="11" name="TextBox 10"/>
          <p:cNvSpPr txBox="1"/>
          <p:nvPr/>
        </p:nvSpPr>
        <p:spPr>
          <a:xfrm>
            <a:off x="16234" y="6546830"/>
            <a:ext cx="2107494" cy="338554"/>
          </a:xfrm>
          <a:prstGeom prst="rect">
            <a:avLst/>
          </a:prstGeom>
          <a:noFill/>
        </p:spPr>
        <p:txBody>
          <a:bodyPr wrap="square" rtlCol="0">
            <a:spAutoFit/>
          </a:bodyPr>
          <a:lstStyle/>
          <a:p>
            <a:r>
              <a:rPr lang="en-CA" sz="1600" dirty="0">
                <a:latin typeface="Arial"/>
                <a:cs typeface="Arial"/>
              </a:rPr>
              <a:t>Caucasian</a:t>
            </a:r>
            <a:r>
              <a:rPr lang="en-CA" sz="1600" dirty="0" smtClean="0"/>
              <a:t>, 22-65</a:t>
            </a:r>
            <a:endParaRPr lang="en-CA" sz="1600" dirty="0"/>
          </a:p>
        </p:txBody>
      </p:sp>
      <p:sp>
        <p:nvSpPr>
          <p:cNvPr id="16" name="TextBox 15"/>
          <p:cNvSpPr txBox="1"/>
          <p:nvPr/>
        </p:nvSpPr>
        <p:spPr>
          <a:xfrm>
            <a:off x="683568" y="1710100"/>
            <a:ext cx="2450666" cy="1169551"/>
          </a:xfrm>
          <a:prstGeom prst="rect">
            <a:avLst/>
          </a:prstGeom>
          <a:noFill/>
        </p:spPr>
        <p:txBody>
          <a:bodyPr wrap="square" rtlCol="1">
            <a:spAutoFit/>
          </a:bodyPr>
          <a:lstStyle/>
          <a:p>
            <a:r>
              <a:rPr lang="en-US" sz="1400" dirty="0" smtClean="0">
                <a:solidFill>
                  <a:schemeClr val="bg1"/>
                </a:solidFill>
              </a:rPr>
              <a:t>Annual Growth Rate 1980-2014:</a:t>
            </a:r>
          </a:p>
          <a:p>
            <a:r>
              <a:rPr lang="en-US" sz="1400" dirty="0" smtClean="0">
                <a:solidFill>
                  <a:srgbClr val="FF0000"/>
                </a:solidFill>
              </a:rPr>
              <a:t>Married 2%</a:t>
            </a:r>
          </a:p>
          <a:p>
            <a:r>
              <a:rPr lang="en-US" sz="1400" dirty="0" smtClean="0">
                <a:solidFill>
                  <a:srgbClr val="00B050"/>
                </a:solidFill>
              </a:rPr>
              <a:t>Divorced 1.5%</a:t>
            </a:r>
          </a:p>
          <a:p>
            <a:r>
              <a:rPr lang="en-US" sz="1400" dirty="0" smtClean="0">
                <a:solidFill>
                  <a:srgbClr val="7030A0"/>
                </a:solidFill>
              </a:rPr>
              <a:t>Single 1.2%</a:t>
            </a:r>
            <a:endParaRPr lang="he-IL" sz="1400" dirty="0">
              <a:solidFill>
                <a:srgbClr val="7030A0"/>
              </a:solidFill>
            </a:endParaRPr>
          </a:p>
        </p:txBody>
      </p:sp>
      <p:sp>
        <p:nvSpPr>
          <p:cNvPr id="17" name="TextBox 16"/>
          <p:cNvSpPr txBox="1"/>
          <p:nvPr/>
        </p:nvSpPr>
        <p:spPr>
          <a:xfrm>
            <a:off x="5076056" y="1710099"/>
            <a:ext cx="2450666" cy="1169551"/>
          </a:xfrm>
          <a:prstGeom prst="rect">
            <a:avLst/>
          </a:prstGeom>
          <a:noFill/>
        </p:spPr>
        <p:txBody>
          <a:bodyPr wrap="square" rtlCol="1">
            <a:spAutoFit/>
          </a:bodyPr>
          <a:lstStyle/>
          <a:p>
            <a:r>
              <a:rPr lang="en-US" sz="1400" dirty="0" smtClean="0">
                <a:solidFill>
                  <a:schemeClr val="bg1"/>
                </a:solidFill>
              </a:rPr>
              <a:t>Annual Growth Rate 1980-2014:</a:t>
            </a:r>
          </a:p>
          <a:p>
            <a:r>
              <a:rPr lang="en-US" sz="1400" dirty="0" smtClean="0">
                <a:solidFill>
                  <a:srgbClr val="FF0000"/>
                </a:solidFill>
              </a:rPr>
              <a:t>Married 1.1%</a:t>
            </a:r>
          </a:p>
          <a:p>
            <a:r>
              <a:rPr lang="en-US" sz="1400" dirty="0" smtClean="0">
                <a:solidFill>
                  <a:srgbClr val="00B050"/>
                </a:solidFill>
              </a:rPr>
              <a:t>Divorced 0.8%</a:t>
            </a:r>
          </a:p>
          <a:p>
            <a:r>
              <a:rPr lang="en-US" sz="1400" dirty="0" smtClean="0">
                <a:solidFill>
                  <a:srgbClr val="7030A0"/>
                </a:solidFill>
              </a:rPr>
              <a:t>Single 0.9%</a:t>
            </a:r>
            <a:endParaRPr lang="he-IL" sz="1400"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7" name="Picture 243"/>
          <p:cNvPicPr>
            <a:picLocks noChangeAspect="1" noChangeArrowheads="1"/>
          </p:cNvPicPr>
          <p:nvPr/>
        </p:nvPicPr>
        <p:blipFill rotWithShape="1">
          <a:blip r:embed="rId4">
            <a:extLst>
              <a:ext uri="{28A0092B-C50C-407E-A947-70E740481C1C}">
                <a14:useLocalDpi xmlns:a14="http://schemas.microsoft.com/office/drawing/2010/main" val="0"/>
              </a:ext>
            </a:extLst>
          </a:blip>
          <a:srcRect t="4669" r="8607" b="2709"/>
          <a:stretch/>
        </p:blipFill>
        <p:spPr bwMode="auto">
          <a:xfrm>
            <a:off x="1403770" y="1390343"/>
            <a:ext cx="6192566" cy="45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51D1BCC-8D78-4931-8383-1492A443E39C}" type="slidenum">
              <a:rPr lang="en-CA" smtClean="0"/>
              <a:pPr/>
              <a:t>9</a:t>
            </a:fld>
            <a:endParaRPr lang="en-CA"/>
          </a:p>
        </p:txBody>
      </p:sp>
      <p:sp>
        <p:nvSpPr>
          <p:cNvPr id="5" name="Title 4"/>
          <p:cNvSpPr>
            <a:spLocks noGrp="1"/>
          </p:cNvSpPr>
          <p:nvPr>
            <p:ph type="title"/>
          </p:nvPr>
        </p:nvSpPr>
        <p:spPr/>
        <p:txBody>
          <a:bodyPr>
            <a:normAutofit fontScale="90000"/>
          </a:bodyPr>
          <a:lstStyle/>
          <a:p>
            <a:pPr algn="ctr"/>
            <a:r>
              <a:rPr lang="en-CA" sz="3600" dirty="0" smtClean="0">
                <a:solidFill>
                  <a:schemeClr val="bg2">
                    <a:lumMod val="50000"/>
                  </a:schemeClr>
                </a:solidFill>
                <a:effectLst>
                  <a:outerShdw blurRad="38100" dist="38100" dir="2700000" algn="tl">
                    <a:srgbClr val="000000">
                      <a:alpha val="43137"/>
                    </a:srgbClr>
                  </a:outerShdw>
                </a:effectLst>
              </a:rPr>
              <a:t>Marriage Premium by Cohort</a:t>
            </a:r>
            <a:r>
              <a:rPr lang="en-CA" dirty="0" smtClean="0">
                <a:solidFill>
                  <a:schemeClr val="bg2">
                    <a:lumMod val="50000"/>
                  </a:schemeClr>
                </a:solidFill>
              </a:rPr>
              <a:t/>
            </a:r>
            <a:br>
              <a:rPr lang="en-CA" dirty="0" smtClean="0">
                <a:solidFill>
                  <a:schemeClr val="bg2">
                    <a:lumMod val="50000"/>
                  </a:schemeClr>
                </a:solidFill>
              </a:rPr>
            </a:br>
            <a:r>
              <a:rPr lang="en-US" sz="2200" dirty="0">
                <a:solidFill>
                  <a:srgbClr val="00B0F0"/>
                </a:solidFill>
              </a:rPr>
              <a:t>Marriage premium for males is decreasing and for </a:t>
            </a:r>
            <a:r>
              <a:rPr lang="en-US" sz="2200" dirty="0" smtClean="0">
                <a:solidFill>
                  <a:srgbClr val="00B0F0"/>
                </a:solidFill>
              </a:rPr>
              <a:t>females </a:t>
            </a:r>
            <a:r>
              <a:rPr lang="en-US" sz="2200" dirty="0">
                <a:solidFill>
                  <a:srgbClr val="00B0F0"/>
                </a:solidFill>
              </a:rPr>
              <a:t>is increasing. </a:t>
            </a:r>
            <a:r>
              <a:rPr lang="en-US" sz="2200" dirty="0">
                <a:solidFill>
                  <a:srgbClr val="FF0000"/>
                </a:solidFill>
              </a:rPr>
              <a:t>Selection into marriage has changed</a:t>
            </a:r>
            <a:endParaRPr lang="en-CA" sz="2200" dirty="0">
              <a:solidFill>
                <a:srgbClr val="FF0000"/>
              </a:solidFill>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025" name="Object 1"/>
          <p:cNvGraphicFramePr>
            <a:graphicFrameLocks noChangeAspect="1"/>
          </p:cNvGraphicFramePr>
          <p:nvPr>
            <p:extLst>
              <p:ext uri="{D42A27DB-BD31-4B8C-83A1-F6EECF244321}">
                <p14:modId xmlns:p14="http://schemas.microsoft.com/office/powerpoint/2010/main" val="696491543"/>
              </p:ext>
            </p:extLst>
          </p:nvPr>
        </p:nvGraphicFramePr>
        <p:xfrm>
          <a:off x="1784698" y="6014045"/>
          <a:ext cx="7179790" cy="367283"/>
        </p:xfrm>
        <a:graphic>
          <a:graphicData uri="http://schemas.openxmlformats.org/presentationml/2006/ole">
            <mc:AlternateContent xmlns:mc="http://schemas.openxmlformats.org/markup-compatibility/2006">
              <mc:Choice xmlns:v="urn:schemas-microsoft-com:vml" Requires="v">
                <p:oleObj spid="_x0000_s1415" name="Equation" r:id="rId5" imgW="4749800" imgH="241300" progId="Equation.3">
                  <p:embed/>
                </p:oleObj>
              </mc:Choice>
              <mc:Fallback>
                <p:oleObj name="Equation" r:id="rId5" imgW="4749800" imgH="241300" progId="Equation.3">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698" y="6014045"/>
                        <a:ext cx="7179790" cy="367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372200" y="2123564"/>
            <a:ext cx="1512168" cy="369332"/>
          </a:xfrm>
          <a:prstGeom prst="rect">
            <a:avLst/>
          </a:prstGeom>
          <a:noFill/>
        </p:spPr>
        <p:txBody>
          <a:bodyPr wrap="square" rtlCol="0">
            <a:spAutoFit/>
          </a:bodyPr>
          <a:lstStyle/>
          <a:p>
            <a:r>
              <a:rPr lang="en-CA" dirty="0" smtClean="0">
                <a:solidFill>
                  <a:srgbClr val="00B0F0"/>
                </a:solidFill>
              </a:rPr>
              <a:t>Men</a:t>
            </a:r>
            <a:endParaRPr lang="en-CA" dirty="0">
              <a:solidFill>
                <a:srgbClr val="00B0F0"/>
              </a:solidFill>
            </a:endParaRPr>
          </a:p>
        </p:txBody>
      </p:sp>
      <p:sp>
        <p:nvSpPr>
          <p:cNvPr id="9" name="TextBox 8"/>
          <p:cNvSpPr txBox="1"/>
          <p:nvPr/>
        </p:nvSpPr>
        <p:spPr>
          <a:xfrm>
            <a:off x="6444208" y="4077072"/>
            <a:ext cx="1512168" cy="369332"/>
          </a:xfrm>
          <a:prstGeom prst="rect">
            <a:avLst/>
          </a:prstGeom>
          <a:noFill/>
        </p:spPr>
        <p:txBody>
          <a:bodyPr wrap="square" rtlCol="0">
            <a:spAutoFit/>
          </a:bodyPr>
          <a:lstStyle/>
          <a:p>
            <a:r>
              <a:rPr lang="en-CA" dirty="0" smtClean="0">
                <a:solidFill>
                  <a:srgbClr val="FF0000"/>
                </a:solidFill>
              </a:rPr>
              <a:t>Women</a:t>
            </a:r>
            <a:endParaRPr lang="en-CA" dirty="0">
              <a:solidFill>
                <a:srgbClr val="FF0000"/>
              </a:solidFill>
            </a:endParaRPr>
          </a:p>
        </p:txBody>
      </p:sp>
      <p:sp>
        <p:nvSpPr>
          <p:cNvPr id="12" name="TextBox 11"/>
          <p:cNvSpPr txBox="1"/>
          <p:nvPr/>
        </p:nvSpPr>
        <p:spPr>
          <a:xfrm>
            <a:off x="16234" y="6546830"/>
            <a:ext cx="2107494" cy="338554"/>
          </a:xfrm>
          <a:prstGeom prst="rect">
            <a:avLst/>
          </a:prstGeom>
          <a:noFill/>
        </p:spPr>
        <p:txBody>
          <a:bodyPr wrap="square" rtlCol="0">
            <a:spAutoFit/>
          </a:bodyPr>
          <a:lstStyle/>
          <a:p>
            <a:r>
              <a:rPr lang="en-CA" sz="1600" dirty="0">
                <a:solidFill>
                  <a:schemeClr val="bg1"/>
                </a:solidFill>
                <a:latin typeface="Arial"/>
                <a:cs typeface="Arial"/>
              </a:rPr>
              <a:t>Caucasian</a:t>
            </a:r>
            <a:r>
              <a:rPr lang="en-CA" sz="1600" dirty="0" smtClean="0">
                <a:solidFill>
                  <a:schemeClr val="bg1"/>
                </a:solidFill>
              </a:rPr>
              <a:t>, 22-65</a:t>
            </a:r>
            <a:endParaRPr lang="en-CA" sz="1600" dirty="0">
              <a:solidFill>
                <a:schemeClr val="bg1"/>
              </a:solidFill>
            </a:endParaRPr>
          </a:p>
        </p:txBody>
      </p:sp>
      <p:sp>
        <p:nvSpPr>
          <p:cNvPr id="3" name="TextBox 2"/>
          <p:cNvSpPr txBox="1"/>
          <p:nvPr/>
        </p:nvSpPr>
        <p:spPr>
          <a:xfrm>
            <a:off x="2150409" y="3190383"/>
            <a:ext cx="4554452" cy="369332"/>
          </a:xfrm>
          <a:prstGeom prst="rect">
            <a:avLst/>
          </a:prstGeom>
          <a:noFill/>
        </p:spPr>
        <p:txBody>
          <a:bodyPr wrap="none" rtlCol="1">
            <a:spAutoFit/>
          </a:bodyPr>
          <a:lstStyle/>
          <a:p>
            <a:r>
              <a:rPr lang="en-US" dirty="0" smtClean="0">
                <a:solidFill>
                  <a:srgbClr val="FF0000"/>
                </a:solidFill>
              </a:rPr>
              <a:t>Married women look like married men?</a:t>
            </a:r>
            <a:endParaRPr lang="he-IL"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26249</TotalTime>
  <Words>3736</Words>
  <Application>Microsoft Office PowerPoint</Application>
  <PresentationFormat>On-screen Show (4:3)</PresentationFormat>
  <Paragraphs>630</Paragraphs>
  <Slides>44</Slides>
  <Notes>33</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Concourse</vt:lpstr>
      <vt:lpstr>1_Concourse</vt:lpstr>
      <vt:lpstr>Equation</vt:lpstr>
      <vt:lpstr>           </vt:lpstr>
      <vt:lpstr>Outline</vt:lpstr>
      <vt:lpstr>Labor Market Data for Married, Divorced and Single</vt:lpstr>
      <vt:lpstr>Employment Rates Married Female Employment Increased Non-Married Employment Fluctuates </vt:lpstr>
      <vt:lpstr>Unemployment Rates</vt:lpstr>
      <vt:lpstr>Female Employment Rates by Cohort only Married Female Employment increases by cohort </vt:lpstr>
      <vt:lpstr>Male Employment Rates by Cohort No Change by Cohort</vt:lpstr>
      <vt:lpstr>Annual Wages of Full-Time Workers: Married women become like men? </vt:lpstr>
      <vt:lpstr>Marriage Premium by Cohort Marriage premium for males is decreasing and for females is increasing. Selection into marriage has changed</vt:lpstr>
      <vt:lpstr>What do we do?</vt:lpstr>
      <vt:lpstr>Literature</vt:lpstr>
      <vt:lpstr>The Model</vt:lpstr>
      <vt:lpstr>Basics</vt:lpstr>
      <vt:lpstr>Basics (Cont.)</vt:lpstr>
      <vt:lpstr>Value functions for married </vt:lpstr>
      <vt:lpstr>Married person utility</vt:lpstr>
      <vt:lpstr>Married person utility (cont.)</vt:lpstr>
      <vt:lpstr>Married person utility (cont.)</vt:lpstr>
      <vt:lpstr>Married person utility (cont.)</vt:lpstr>
      <vt:lpstr>Married person utility (cont.)</vt:lpstr>
      <vt:lpstr>Health process</vt:lpstr>
      <vt:lpstr>Value functions for singles</vt:lpstr>
      <vt:lpstr>Labor market</vt:lpstr>
      <vt:lpstr>Marriage market</vt:lpstr>
      <vt:lpstr>Marriage decision problem</vt:lpstr>
      <vt:lpstr>Estimation</vt:lpstr>
      <vt:lpstr>Moments</vt:lpstr>
      <vt:lpstr>Assessing the Impact of Exogenous Factors on Life-Cycle Decisions</vt:lpstr>
      <vt:lpstr>The Impact of Exogenous Factors </vt:lpstr>
      <vt:lpstr>Stage 1: Benchmark Model (mother’s education differ by cohort)</vt:lpstr>
      <vt:lpstr>Stage 2/3: Divorce Costs and Marriage Market </vt:lpstr>
      <vt:lpstr>Stage 4: Labor Market (wage parameters and job offer probabilities)  </vt:lpstr>
      <vt:lpstr>Stage 4: Labor Market (wage parameters and the job offer probabilities)  </vt:lpstr>
      <vt:lpstr>Stage 5: Birth Control Technology (positive shocks for utility from pregnancy for early cohorts)  </vt:lpstr>
      <vt:lpstr>The Impact of Exogenous Factors:  Mother’s Education</vt:lpstr>
      <vt:lpstr>The Impact of Exogenous Factors: Divorce cost </vt:lpstr>
      <vt:lpstr>The Impact of Exogenous Factors:  Labor market </vt:lpstr>
      <vt:lpstr>The Impact of Exogenous Factors:  Birth Control Technology </vt:lpstr>
      <vt:lpstr>Marriage Premium</vt:lpstr>
      <vt:lpstr>Men Marriage Premium</vt:lpstr>
      <vt:lpstr>Women Marriage Premium</vt:lpstr>
      <vt:lpstr>Summary and Conclusions</vt:lpstr>
      <vt:lpstr>Potential Extensions </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osnat</dc:creator>
  <cp:lastModifiedBy>Rich Bennett</cp:lastModifiedBy>
  <cp:revision>458</cp:revision>
  <dcterms:created xsi:type="dcterms:W3CDTF">2013-05-19T07:48:46Z</dcterms:created>
  <dcterms:modified xsi:type="dcterms:W3CDTF">2016-09-08T12:55:59Z</dcterms:modified>
</cp:coreProperties>
</file>