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3" r:id="rId3"/>
    <p:sldId id="264" r:id="rId4"/>
    <p:sldId id="265" r:id="rId5"/>
    <p:sldId id="267" r:id="rId6"/>
    <p:sldId id="273" r:id="rId7"/>
    <p:sldId id="268" r:id="rId8"/>
    <p:sldId id="269" r:id="rId9"/>
    <p:sldId id="272" r:id="rId10"/>
    <p:sldId id="271" r:id="rId11"/>
    <p:sldId id="270" r:id="rId12"/>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2" d="100"/>
          <a:sy n="122" d="100"/>
        </p:scale>
        <p:origin x="-204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60" tIns="46480" rIns="92960" bIns="46480" rtlCol="0"/>
          <a:lstStyle>
            <a:lvl1pPr algn="l">
              <a:defRPr sz="1200"/>
            </a:lvl1pPr>
          </a:lstStyle>
          <a:p>
            <a:endParaRPr lang="en-US" dirty="0"/>
          </a:p>
        </p:txBody>
      </p:sp>
      <p:sp>
        <p:nvSpPr>
          <p:cNvPr id="3" name="Date Placeholder 2"/>
          <p:cNvSpPr>
            <a:spLocks noGrp="1"/>
          </p:cNvSpPr>
          <p:nvPr>
            <p:ph type="dt" idx="1"/>
          </p:nvPr>
        </p:nvSpPr>
        <p:spPr>
          <a:xfrm>
            <a:off x="3956551" y="0"/>
            <a:ext cx="3026833" cy="464185"/>
          </a:xfrm>
          <a:prstGeom prst="rect">
            <a:avLst/>
          </a:prstGeom>
        </p:spPr>
        <p:txBody>
          <a:bodyPr vert="horz" lIns="92960" tIns="46480" rIns="92960" bIns="46480" rtlCol="0"/>
          <a:lstStyle>
            <a:lvl1pPr algn="r">
              <a:defRPr sz="1200"/>
            </a:lvl1pPr>
          </a:lstStyle>
          <a:p>
            <a:fld id="{7BC21AE1-9313-4AD8-8F38-C592B768A326}" type="datetimeFigureOut">
              <a:rPr lang="en-US" smtClean="0"/>
              <a:pPr/>
              <a:t>7/17/2014</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60" tIns="46480" rIns="92960" bIns="46480"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60" tIns="46480" rIns="92960" bIns="464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60" tIns="46480" rIns="92960" bIns="464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60" tIns="46480" rIns="92960" bIns="46480" rtlCol="0" anchor="b"/>
          <a:lstStyle>
            <a:lvl1pPr algn="r">
              <a:defRPr sz="1200"/>
            </a:lvl1pPr>
          </a:lstStyle>
          <a:p>
            <a:fld id="{54EDC63F-D006-4051-9E42-77662544BDB1}" type="slidenum">
              <a:rPr lang="en-US" smtClean="0"/>
              <a:pPr/>
              <a:t>‹#›</a:t>
            </a:fld>
            <a:endParaRPr lang="en-US" dirty="0"/>
          </a:p>
        </p:txBody>
      </p:sp>
    </p:spTree>
    <p:extLst>
      <p:ext uri="{BB962C8B-B14F-4D97-AF65-F5344CB8AC3E}">
        <p14:creationId xmlns:p14="http://schemas.microsoft.com/office/powerpoint/2010/main" val="500740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CD8006-3964-4DD6-935D-306D83BC8D96}" type="datetime1">
              <a:rPr lang="en-US" smtClean="0"/>
              <a:t>7/17/2014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1D1775-85B1-4A7F-A8E5-C1A2766FA55F}" type="datetime1">
              <a:rPr lang="en-US" smtClean="0"/>
              <a:t>7/17/2014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F66A0B-FC95-4476-BBAC-BA3A13BDE267}" type="datetime1">
              <a:rPr lang="en-US" smtClean="0"/>
              <a:t>7/17/2014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3503F7-476F-43AE-ACAF-F9467162AE75}" type="datetime1">
              <a:rPr lang="en-US" smtClean="0"/>
              <a:t>7/17/2014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1C8E0E-24E0-424B-B05E-7F094AB98C38}" type="datetime1">
              <a:rPr lang="en-US" smtClean="0"/>
              <a:t>7/17/2014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30195E-32D9-423F-8E92-B809EB9FFC0B}" type="datetime1">
              <a:rPr lang="en-US" smtClean="0"/>
              <a:t>7/17/2014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D88873-49E6-4A5D-AC0E-63E3FE25C165}" type="datetime1">
              <a:rPr lang="en-US" smtClean="0"/>
              <a:t>7/17/2014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1F10F6-4F4F-4472-A9FD-85F73732F68D}" type="datetime1">
              <a:rPr lang="en-US" smtClean="0"/>
              <a:t>7/17/2014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363BF-5713-4371-854D-17714CBBCB92}" type="datetime1">
              <a:rPr lang="en-US" smtClean="0"/>
              <a:t>7/17/2014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9CDC7-E43F-4FD7-A651-D5BDDF662C07}" type="datetime1">
              <a:rPr lang="en-US" smtClean="0"/>
              <a:t>7/17/2014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10BFF5-54DC-4537-B6BE-017F0F6047D9}" type="datetime1">
              <a:rPr lang="en-US" smtClean="0"/>
              <a:t>7/17/2014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5D5A39-81AA-4A54-9634-16FADFFE423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C6CA7-F44B-43C9-BA84-69F6F496E6D4}" type="datetime1">
              <a:rPr lang="en-US" smtClean="0"/>
              <a:t>7/17/2014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D5A39-81AA-4A54-9634-16FADFFE423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b="1" dirty="0" smtClean="0"/>
              <a:t>Non-Affiliate Reimbursements</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smtClean="0"/>
              <a:t>July </a:t>
            </a:r>
            <a:r>
              <a:rPr lang="en-US" dirty="0" smtClean="0"/>
              <a:t>2014</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Reimbursements</a:t>
            </a:r>
            <a:endParaRPr lang="en-US" sz="2800" b="1" dirty="0"/>
          </a:p>
        </p:txBody>
      </p:sp>
      <p:sp>
        <p:nvSpPr>
          <p:cNvPr id="3" name="Content Placeholder 2"/>
          <p:cNvSpPr>
            <a:spLocks noGrp="1"/>
          </p:cNvSpPr>
          <p:nvPr>
            <p:ph idx="1"/>
          </p:nvPr>
        </p:nvSpPr>
        <p:spPr>
          <a:xfrm>
            <a:off x="457200" y="1219200"/>
            <a:ext cx="8229600" cy="4525963"/>
          </a:xfrm>
        </p:spPr>
        <p:txBody>
          <a:bodyPr>
            <a:normAutofit/>
          </a:bodyPr>
          <a:lstStyle/>
          <a:p>
            <a:pPr marL="0" lvl="1" indent="0">
              <a:buNone/>
            </a:pPr>
            <a:r>
              <a:rPr lang="en-US" sz="2000" dirty="0" smtClean="0"/>
              <a:t>Decision tree</a:t>
            </a:r>
          </a:p>
          <a:p>
            <a:pPr marL="457200" lvl="1" indent="0">
              <a:buNone/>
            </a:pPr>
            <a:endParaRPr lang="en-US" sz="2000" dirty="0" smtClean="0"/>
          </a:p>
        </p:txBody>
      </p:sp>
      <p:pic>
        <p:nvPicPr>
          <p:cNvPr id="4" name="Picture 2"/>
          <p:cNvPicPr>
            <a:picLocks noChangeAspect="1" noChangeArrowheads="1"/>
          </p:cNvPicPr>
          <p:nvPr/>
        </p:nvPicPr>
        <p:blipFill>
          <a:blip r:embed="rId3" cstate="print"/>
          <a:srcRect/>
          <a:stretch>
            <a:fillRect/>
          </a:stretch>
        </p:blipFill>
        <p:spPr bwMode="auto">
          <a:xfrm>
            <a:off x="6629400" y="5486400"/>
            <a:ext cx="2095500" cy="781050"/>
          </a:xfrm>
          <a:prstGeom prst="rect">
            <a:avLst/>
          </a:prstGeom>
          <a:noFill/>
          <a:ln w="9525">
            <a:noFill/>
            <a:miter lim="800000"/>
            <a:headEnd/>
            <a:tailEnd/>
          </a:ln>
        </p:spPr>
      </p:pic>
      <p:graphicFrame>
        <p:nvGraphicFramePr>
          <p:cNvPr id="13" name="Object 12"/>
          <p:cNvGraphicFramePr>
            <a:graphicFrameLocks noChangeAspect="1"/>
          </p:cNvGraphicFramePr>
          <p:nvPr>
            <p:extLst>
              <p:ext uri="{D42A27DB-BD31-4B8C-83A1-F6EECF244321}">
                <p14:modId xmlns:p14="http://schemas.microsoft.com/office/powerpoint/2010/main" val="2235270298"/>
              </p:ext>
            </p:extLst>
          </p:nvPr>
        </p:nvGraphicFramePr>
        <p:xfrm>
          <a:off x="1219200" y="1828800"/>
          <a:ext cx="6118225" cy="2555875"/>
        </p:xfrm>
        <a:graphic>
          <a:graphicData uri="http://schemas.openxmlformats.org/presentationml/2006/ole">
            <mc:AlternateContent xmlns:mc="http://schemas.openxmlformats.org/markup-compatibility/2006">
              <mc:Choice xmlns:v="urn:schemas-microsoft-com:vml" Requires="v">
                <p:oleObj spid="_x0000_s2093" name="Worksheet" r:id="rId5" imgW="7315200" imgH="3057659" progId="Excel.Sheet.8">
                  <p:embed/>
                </p:oleObj>
              </mc:Choice>
              <mc:Fallback>
                <p:oleObj name="Worksheet" r:id="rId5" imgW="7315200" imgH="3057659" progId="Excel.Sheet.8">
                  <p:embed/>
                  <p:pic>
                    <p:nvPicPr>
                      <p:cNvPr id="0" name=""/>
                      <p:cNvPicPr/>
                      <p:nvPr/>
                    </p:nvPicPr>
                    <p:blipFill>
                      <a:blip r:embed="rId6"/>
                      <a:stretch>
                        <a:fillRect/>
                      </a:stretch>
                    </p:blipFill>
                    <p:spPr>
                      <a:xfrm>
                        <a:off x="1219200" y="1828800"/>
                        <a:ext cx="6118225" cy="2555875"/>
                      </a:xfrm>
                      <a:prstGeom prst="rect">
                        <a:avLst/>
                      </a:prstGeom>
                    </p:spPr>
                  </p:pic>
                </p:oleObj>
              </mc:Fallback>
            </mc:AlternateContent>
          </a:graphicData>
        </a:graphic>
      </p:graphicFrame>
      <p:sp>
        <p:nvSpPr>
          <p:cNvPr id="5" name="Slide Number Placeholder 4"/>
          <p:cNvSpPr>
            <a:spLocks noGrp="1"/>
          </p:cNvSpPr>
          <p:nvPr>
            <p:ph type="sldNum" sz="quarter" idx="12"/>
          </p:nvPr>
        </p:nvSpPr>
        <p:spPr/>
        <p:txBody>
          <a:bodyPr/>
          <a:lstStyle/>
          <a:p>
            <a:fld id="{CE5D5A39-81AA-4A54-9634-16FADFFE4238}" type="slidenum">
              <a:rPr lang="en-US" smtClean="0"/>
              <a:pPr/>
              <a:t>10</a:t>
            </a:fld>
            <a:endParaRPr lang="en-US" dirty="0"/>
          </a:p>
        </p:txBody>
      </p:sp>
    </p:spTree>
    <p:extLst>
      <p:ext uri="{BB962C8B-B14F-4D97-AF65-F5344CB8AC3E}">
        <p14:creationId xmlns:p14="http://schemas.microsoft.com/office/powerpoint/2010/main" val="3336169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a:bodyPr>
          <a:lstStyle/>
          <a:p>
            <a:pPr marL="0" lvl="1" indent="0">
              <a:buNone/>
            </a:pPr>
            <a:r>
              <a:rPr lang="en-US" sz="2000" dirty="0" smtClean="0"/>
              <a:t>What changes for a non-resident alien/foreign national?</a:t>
            </a:r>
          </a:p>
          <a:p>
            <a:pPr lvl="1"/>
            <a:r>
              <a:rPr lang="en-US" sz="2000" dirty="0" smtClean="0"/>
              <a:t>PDA-F form</a:t>
            </a:r>
          </a:p>
          <a:p>
            <a:pPr lvl="1"/>
            <a:r>
              <a:rPr lang="en-US" sz="2000" dirty="0" smtClean="0"/>
              <a:t>W-8BEN</a:t>
            </a:r>
          </a:p>
          <a:p>
            <a:pPr lvl="1"/>
            <a:r>
              <a:rPr lang="en-US" sz="2000" dirty="0" smtClean="0"/>
              <a:t>Foreign National Information form</a:t>
            </a:r>
          </a:p>
          <a:p>
            <a:pPr lvl="1"/>
            <a:r>
              <a:rPr lang="en-US" sz="2000" dirty="0" smtClean="0"/>
              <a:t>Foreign Visitors Honoraria Certification form</a:t>
            </a:r>
          </a:p>
          <a:p>
            <a:pPr lvl="1"/>
            <a:r>
              <a:rPr lang="en-US" sz="2000" dirty="0" smtClean="0"/>
              <a:t>Copy of visa, passport and I94 card</a:t>
            </a:r>
          </a:p>
          <a:p>
            <a:pPr lvl="1"/>
            <a:r>
              <a:rPr lang="en-US" sz="2000" dirty="0" smtClean="0"/>
              <a:t>Up to a 30% withholding (treaty countries - must submit form 8233 / applicable statement under IRS Procedure 87-9 to ensure that U.S. income tax will not be withheld)</a:t>
            </a:r>
          </a:p>
          <a:p>
            <a:pPr lvl="1"/>
            <a:endParaRPr lang="en-US" sz="2000" dirty="0" smtClean="0"/>
          </a:p>
          <a:p>
            <a:pPr lvl="1"/>
            <a:endParaRPr lang="en-US" sz="2000" dirty="0" smtClean="0"/>
          </a:p>
          <a:p>
            <a:pPr lvl="1"/>
            <a:endParaRPr lang="en-US" sz="2000" dirty="0" smtClean="0"/>
          </a:p>
          <a:p>
            <a:endParaRPr lang="en-US" sz="2000" dirty="0" smtClean="0"/>
          </a:p>
          <a:p>
            <a:endParaRPr lang="en-US" sz="2000" dirty="0" smtClean="0"/>
          </a:p>
          <a:p>
            <a:pPr lvl="1"/>
            <a:endParaRPr lang="en-US" sz="2000" dirty="0" smtClean="0"/>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11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a:bodyPr>
          <a:lstStyle/>
          <a:p>
            <a:pPr>
              <a:buNone/>
            </a:pPr>
            <a:r>
              <a:rPr lang="en-US" sz="2400" dirty="0" smtClean="0"/>
              <a:t>Points Covered:</a:t>
            </a:r>
          </a:p>
          <a:p>
            <a:pPr lvl="1"/>
            <a:r>
              <a:rPr lang="en-US" sz="2000" dirty="0" smtClean="0"/>
              <a:t>Is the reimbursement for a valid business purpose?</a:t>
            </a:r>
          </a:p>
          <a:p>
            <a:pPr lvl="1"/>
            <a:r>
              <a:rPr lang="en-US" sz="2000" dirty="0" smtClean="0"/>
              <a:t>Who is a Guest under our accountable plan?</a:t>
            </a:r>
          </a:p>
          <a:p>
            <a:pPr lvl="1"/>
            <a:r>
              <a:rPr lang="en-US" sz="2000" dirty="0" smtClean="0"/>
              <a:t>Process for Guest travel reimbursements / receipts</a:t>
            </a:r>
          </a:p>
          <a:p>
            <a:pPr lvl="1"/>
            <a:r>
              <a:rPr lang="en-US" sz="2000" dirty="0" smtClean="0"/>
              <a:t>Benefits</a:t>
            </a:r>
          </a:p>
          <a:p>
            <a:pPr lvl="1"/>
            <a:r>
              <a:rPr lang="en-US" sz="2000" dirty="0" smtClean="0"/>
              <a:t>Who is an independent contractor?</a:t>
            </a:r>
          </a:p>
          <a:p>
            <a:pPr lvl="1"/>
            <a:r>
              <a:rPr lang="en-US" sz="2000" dirty="0" smtClean="0"/>
              <a:t>Process for independent contractor</a:t>
            </a:r>
          </a:p>
          <a:p>
            <a:pPr lvl="1"/>
            <a:r>
              <a:rPr lang="en-US" sz="2000" dirty="0" smtClean="0"/>
              <a:t>Proper use of object codes</a:t>
            </a:r>
          </a:p>
          <a:p>
            <a:pPr lvl="1"/>
            <a:r>
              <a:rPr lang="en-US" sz="2000" dirty="0" smtClean="0"/>
              <a:t>Decision tree</a:t>
            </a:r>
          </a:p>
          <a:p>
            <a:pPr lvl="1"/>
            <a:r>
              <a:rPr lang="en-US" sz="2000" dirty="0" smtClean="0"/>
              <a:t>What changes for a non-resident alien/foreign national?</a:t>
            </a:r>
          </a:p>
          <a:p>
            <a:pPr lvl="1"/>
            <a:endParaRPr lang="en-US" sz="2000" dirty="0" smtClean="0"/>
          </a:p>
          <a:p>
            <a:endParaRPr lang="en-US" sz="2400" dirty="0" smtClean="0"/>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US" sz="2400" dirty="0" smtClean="0"/>
              <a:t>Is the reimbursement for a valid business purpose?</a:t>
            </a:r>
          </a:p>
          <a:p>
            <a:pPr lvl="1"/>
            <a:r>
              <a:rPr lang="en-US" sz="2000" dirty="0" smtClean="0"/>
              <a:t>Does it support Penn’s core missions: </a:t>
            </a:r>
          </a:p>
          <a:p>
            <a:pPr lvl="2"/>
            <a:r>
              <a:rPr lang="en-US" sz="1600" dirty="0" smtClean="0"/>
              <a:t>Education</a:t>
            </a:r>
          </a:p>
          <a:p>
            <a:pPr lvl="2"/>
            <a:r>
              <a:rPr lang="en-US" sz="1600" dirty="0" smtClean="0"/>
              <a:t>Research</a:t>
            </a:r>
          </a:p>
          <a:p>
            <a:pPr lvl="2"/>
            <a:r>
              <a:rPr lang="en-US" sz="1600" dirty="0" smtClean="0"/>
              <a:t>Patient Care</a:t>
            </a:r>
          </a:p>
          <a:p>
            <a:pPr lvl="2"/>
            <a:r>
              <a:rPr lang="en-US" sz="1600" dirty="0" smtClean="0"/>
              <a:t>Public Service</a:t>
            </a:r>
          </a:p>
          <a:p>
            <a:pPr lvl="1"/>
            <a:r>
              <a:rPr lang="en-US" sz="2000" dirty="0" smtClean="0"/>
              <a:t>Does the University benefit? </a:t>
            </a:r>
            <a:endParaRPr lang="en-US" sz="2000" dirty="0"/>
          </a:p>
          <a:p>
            <a:pPr lvl="1"/>
            <a:r>
              <a:rPr lang="en-US" sz="2000" dirty="0" smtClean="0"/>
              <a:t>Does it enable </a:t>
            </a:r>
            <a:r>
              <a:rPr lang="en-US" sz="2000" dirty="0"/>
              <a:t>the University to meet </a:t>
            </a:r>
            <a:r>
              <a:rPr lang="en-US" sz="2000" dirty="0" smtClean="0"/>
              <a:t>its </a:t>
            </a:r>
            <a:r>
              <a:rPr lang="en-US" sz="2000" dirty="0"/>
              <a:t>operating goals and objectives </a:t>
            </a:r>
            <a:r>
              <a:rPr lang="en-US" sz="2000" dirty="0" smtClean="0"/>
              <a:t>and/or support </a:t>
            </a:r>
            <a:r>
              <a:rPr lang="en-US" sz="2000" dirty="0"/>
              <a:t>the generation of revenues or meeting related service </a:t>
            </a:r>
            <a:r>
              <a:rPr lang="en-US" sz="2000" dirty="0" smtClean="0"/>
              <a:t>obligations?</a:t>
            </a:r>
            <a:endParaRPr lang="en-US" sz="2000" dirty="0">
              <a:solidFill>
                <a:srgbClr val="FF0000"/>
              </a:solidFill>
            </a:endParaRPr>
          </a:p>
          <a:p>
            <a:pPr lvl="1"/>
            <a:endParaRPr lang="en-US" sz="2000" dirty="0" smtClean="0"/>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US" sz="2400" dirty="0" smtClean="0"/>
              <a:t>Who is a Guest under our accountable plan? </a:t>
            </a:r>
          </a:p>
          <a:p>
            <a:pPr lvl="1"/>
            <a:r>
              <a:rPr lang="en-US" sz="2000" dirty="0" smtClean="0"/>
              <a:t>They are visiting the University by invitation</a:t>
            </a:r>
          </a:p>
          <a:p>
            <a:pPr lvl="1"/>
            <a:r>
              <a:rPr lang="en-US" sz="2000" dirty="0" smtClean="0"/>
              <a:t>They are not here to provide a service or a product</a:t>
            </a:r>
          </a:p>
          <a:p>
            <a:pPr lvl="1"/>
            <a:r>
              <a:rPr lang="en-US" sz="2000" dirty="0" smtClean="0"/>
              <a:t>There is no contract or agreement in place</a:t>
            </a:r>
          </a:p>
          <a:p>
            <a:pPr lvl="1"/>
            <a:r>
              <a:rPr lang="en-US" sz="2000" dirty="0" smtClean="0"/>
              <a:t>This is not their main line of business</a:t>
            </a:r>
          </a:p>
          <a:p>
            <a:pPr lvl="1"/>
            <a:r>
              <a:rPr lang="en-US" sz="2000" dirty="0" smtClean="0"/>
              <a:t>A guest may receive a honoraria or award </a:t>
            </a:r>
          </a:p>
          <a:p>
            <a:pPr lvl="1"/>
            <a:r>
              <a:rPr lang="en-US" sz="2000" dirty="0" smtClean="0"/>
              <a:t>Guests include recruits, conference speaker or participant, potential donor</a:t>
            </a:r>
          </a:p>
          <a:p>
            <a:pPr lvl="1"/>
            <a:endParaRPr lang="en-US" sz="2000" dirty="0" smtClean="0"/>
          </a:p>
          <a:p>
            <a:pPr lvl="1"/>
            <a:endParaRPr lang="en-US" sz="2000" dirty="0" smtClean="0"/>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fontScale="92500" lnSpcReduction="20000"/>
          </a:bodyPr>
          <a:lstStyle/>
          <a:p>
            <a:pPr marL="0" lvl="1" indent="0">
              <a:buNone/>
            </a:pPr>
            <a:r>
              <a:rPr lang="en-US" sz="2000" dirty="0" smtClean="0"/>
              <a:t>Process for Guest travel reimbursements / receipts</a:t>
            </a:r>
            <a:r>
              <a:rPr lang="en-US" sz="2400" dirty="0" smtClean="0"/>
              <a:t> </a:t>
            </a:r>
          </a:p>
          <a:p>
            <a:pPr lvl="1"/>
            <a:r>
              <a:rPr lang="en-US" sz="2000" dirty="0" smtClean="0"/>
              <a:t>The general rule is that Penn should pay for these expenses </a:t>
            </a:r>
            <a:r>
              <a:rPr lang="en-US" sz="2000" u="sng" dirty="0" smtClean="0"/>
              <a:t>directly</a:t>
            </a:r>
          </a:p>
          <a:p>
            <a:pPr lvl="1"/>
            <a:r>
              <a:rPr lang="en-US" sz="2000" dirty="0" smtClean="0"/>
              <a:t>For a guest to be reimbursed attach a GTR worksheet to a PDA-NA or PDA-F form</a:t>
            </a:r>
          </a:p>
          <a:p>
            <a:pPr lvl="1"/>
            <a:r>
              <a:rPr lang="en-US" sz="2000" dirty="0" smtClean="0"/>
              <a:t>Attach receipts, supporting the GTR worksheet (prefer copies of original receipts), Schools and Centers may require originals</a:t>
            </a:r>
          </a:p>
          <a:p>
            <a:pPr lvl="1"/>
            <a:r>
              <a:rPr lang="en-US" sz="2000" dirty="0" smtClean="0"/>
              <a:t>Guests should be held responsible for submitting their expenses accurately and following Penn’s travel policies (accountable plan) </a:t>
            </a:r>
          </a:p>
          <a:p>
            <a:pPr lvl="1"/>
            <a:r>
              <a:rPr lang="en-US" sz="2000" dirty="0" smtClean="0"/>
              <a:t>Reimbursement payments should be coded to travel object codes 5206 (domestic) or 5207 (foreign)</a:t>
            </a:r>
          </a:p>
          <a:p>
            <a:pPr lvl="1"/>
            <a:r>
              <a:rPr lang="en-US" sz="2000" dirty="0" smtClean="0"/>
              <a:t>Honoraria and awards should be coded to service object codes 5314 and 5344, respectively, these should not be reported on the GTR worksheet (guest travel reimbursements only) but added to the PDA form</a:t>
            </a:r>
          </a:p>
          <a:p>
            <a:pPr lvl="1"/>
            <a:r>
              <a:rPr lang="en-US" sz="2000" dirty="0"/>
              <a:t>Invoice numbering/dating </a:t>
            </a:r>
            <a:r>
              <a:rPr lang="en-US" sz="2000" dirty="0" smtClean="0"/>
              <a:t>on the PDA form for </a:t>
            </a:r>
            <a:r>
              <a:rPr lang="en-US" sz="2000" dirty="0"/>
              <a:t>guest travel reimbursement will remain the </a:t>
            </a:r>
            <a:r>
              <a:rPr lang="en-US" sz="2000" dirty="0" smtClean="0"/>
              <a:t>same, invoice </a:t>
            </a:r>
            <a:r>
              <a:rPr lang="en-US" sz="2000" dirty="0"/>
              <a:t># = date of beginning the trip, invoice date = date of end of </a:t>
            </a:r>
            <a:r>
              <a:rPr lang="en-US" sz="2000" dirty="0" smtClean="0"/>
              <a:t>trip (e.g., 070114 and 070714)</a:t>
            </a:r>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a:bodyPr>
          <a:lstStyle/>
          <a:p>
            <a:pPr marL="0" lvl="1" indent="0">
              <a:buNone/>
            </a:pPr>
            <a:r>
              <a:rPr lang="en-US" sz="2000" dirty="0" smtClean="0"/>
              <a:t>Benefits</a:t>
            </a:r>
            <a:r>
              <a:rPr lang="en-US" sz="2400" dirty="0" smtClean="0"/>
              <a:t> </a:t>
            </a:r>
            <a:endParaRPr lang="en-US" sz="2400" dirty="0"/>
          </a:p>
          <a:p>
            <a:pPr lvl="1"/>
            <a:r>
              <a:rPr lang="en-US" sz="2000" dirty="0" smtClean="0"/>
              <a:t>Form/receipt </a:t>
            </a:r>
            <a:r>
              <a:rPr lang="en-US" sz="2000" dirty="0"/>
              <a:t>images will be available in BEN</a:t>
            </a:r>
          </a:p>
          <a:p>
            <a:pPr lvl="1"/>
            <a:r>
              <a:rPr lang="en-US" sz="2000" dirty="0" smtClean="0"/>
              <a:t>GTR </a:t>
            </a:r>
            <a:r>
              <a:rPr lang="en-US" sz="2000" dirty="0"/>
              <a:t>worksheet can be filled out electronically or manually by guest with signature or email confirmation</a:t>
            </a:r>
          </a:p>
          <a:p>
            <a:pPr lvl="1"/>
            <a:r>
              <a:rPr lang="en-US" sz="2000" dirty="0" smtClean="0"/>
              <a:t>Typing </a:t>
            </a:r>
            <a:r>
              <a:rPr lang="en-US" sz="2000" dirty="0"/>
              <a:t>not required on the GTR worksheet</a:t>
            </a:r>
          </a:p>
          <a:p>
            <a:pPr lvl="1"/>
            <a:r>
              <a:rPr lang="en-US" sz="2000" dirty="0" smtClean="0"/>
              <a:t>Original </a:t>
            </a:r>
            <a:r>
              <a:rPr lang="en-US" sz="2000" dirty="0"/>
              <a:t>receipts not required/desired, scanned copies are fine</a:t>
            </a:r>
          </a:p>
          <a:p>
            <a:pPr lvl="1"/>
            <a:r>
              <a:rPr lang="en-US" sz="2000" dirty="0" smtClean="0"/>
              <a:t>GTR </a:t>
            </a:r>
            <a:r>
              <a:rPr lang="en-US" sz="2000" dirty="0"/>
              <a:t>worksheet assists with </a:t>
            </a:r>
            <a:r>
              <a:rPr lang="en-US" sz="2000" dirty="0" smtClean="0"/>
              <a:t>coding</a:t>
            </a:r>
          </a:p>
          <a:p>
            <a:pPr lvl="1"/>
            <a:r>
              <a:rPr lang="en-US" sz="2000" dirty="0" smtClean="0"/>
              <a:t>PDA form </a:t>
            </a:r>
            <a:r>
              <a:rPr lang="en-US" sz="2000" dirty="0"/>
              <a:t>(typed) can be scanned and </a:t>
            </a:r>
            <a:r>
              <a:rPr lang="en-US" sz="2000" dirty="0" err="1"/>
              <a:t>OCR’d</a:t>
            </a:r>
            <a:r>
              <a:rPr lang="en-US" sz="2000" dirty="0"/>
              <a:t>, reduces keying errors, rework</a:t>
            </a:r>
          </a:p>
          <a:p>
            <a:pPr lvl="1"/>
            <a:r>
              <a:rPr lang="en-US" sz="2000" dirty="0" smtClean="0"/>
              <a:t>Quicker supplier setup using the Markview work flow</a:t>
            </a:r>
          </a:p>
          <a:p>
            <a:pPr lvl="1"/>
            <a:r>
              <a:rPr lang="en-US" sz="2000" dirty="0" smtClean="0"/>
              <a:t>Process </a:t>
            </a:r>
            <a:r>
              <a:rPr lang="en-US" sz="2000" dirty="0"/>
              <a:t>is consistent with existing PDA </a:t>
            </a:r>
            <a:r>
              <a:rPr lang="en-US" sz="2000" dirty="0" smtClean="0"/>
              <a:t>process</a:t>
            </a:r>
            <a:endParaRPr lang="en-US" sz="2000" dirty="0"/>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6</a:t>
            </a:fld>
            <a:endParaRPr lang="en-US" dirty="0"/>
          </a:p>
        </p:txBody>
      </p:sp>
    </p:spTree>
    <p:extLst>
      <p:ext uri="{BB962C8B-B14F-4D97-AF65-F5344CB8AC3E}">
        <p14:creationId xmlns:p14="http://schemas.microsoft.com/office/powerpoint/2010/main" val="3404070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a:bodyPr>
          <a:lstStyle/>
          <a:p>
            <a:pPr marL="0" lvl="1" indent="0">
              <a:buNone/>
            </a:pPr>
            <a:r>
              <a:rPr lang="en-US" sz="2000" dirty="0" smtClean="0"/>
              <a:t>Who is an independent contractor?</a:t>
            </a:r>
          </a:p>
          <a:p>
            <a:pPr lvl="1"/>
            <a:r>
              <a:rPr lang="en-US" sz="2000" dirty="0" smtClean="0"/>
              <a:t>Not a guest</a:t>
            </a:r>
          </a:p>
          <a:p>
            <a:pPr lvl="1"/>
            <a:r>
              <a:rPr lang="en-US" sz="2000" dirty="0" smtClean="0"/>
              <a:t>Is paid by Penn for a service or product (not normally performed by an employee)</a:t>
            </a:r>
          </a:p>
          <a:p>
            <a:pPr lvl="1"/>
            <a:r>
              <a:rPr lang="en-US" sz="2000" dirty="0" smtClean="0"/>
              <a:t>Can be an individual or small company</a:t>
            </a:r>
          </a:p>
          <a:p>
            <a:pPr lvl="1"/>
            <a:endParaRPr lang="en-US" sz="2000" dirty="0" smtClean="0"/>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rmAutofit/>
          </a:bodyPr>
          <a:lstStyle/>
          <a:p>
            <a:pPr marL="0" lvl="1" indent="0">
              <a:buNone/>
            </a:pPr>
            <a:r>
              <a:rPr lang="en-US" sz="2000" dirty="0" smtClean="0"/>
              <a:t>Process for independent contractor</a:t>
            </a:r>
          </a:p>
          <a:p>
            <a:pPr lvl="1"/>
            <a:r>
              <a:rPr lang="en-US" sz="2000" dirty="0" smtClean="0"/>
              <a:t>PO Preferred</a:t>
            </a:r>
          </a:p>
          <a:p>
            <a:pPr lvl="2"/>
            <a:r>
              <a:rPr lang="en-US" sz="1600" dirty="0" smtClean="0"/>
              <a:t>Supports contractor classification</a:t>
            </a:r>
          </a:p>
          <a:p>
            <a:pPr lvl="2"/>
            <a:r>
              <a:rPr lang="en-US" sz="1600" dirty="0" smtClean="0"/>
              <a:t>Adds other procurement controls</a:t>
            </a:r>
          </a:p>
          <a:p>
            <a:pPr lvl="1"/>
            <a:r>
              <a:rPr lang="en-US" sz="2000" dirty="0" smtClean="0"/>
              <a:t>PDA-NA or PDA-F form</a:t>
            </a:r>
          </a:p>
          <a:p>
            <a:pPr lvl="1"/>
            <a:r>
              <a:rPr lang="en-US" sz="2000" dirty="0" smtClean="0"/>
              <a:t>Any reimbursements should be specified in the work agreement/contract and be included in their fee structure</a:t>
            </a:r>
          </a:p>
          <a:p>
            <a:pPr lvl="2"/>
            <a:r>
              <a:rPr lang="en-US" sz="1600" dirty="0"/>
              <a:t>Contract should communicate how often reimbursements should be paid</a:t>
            </a:r>
          </a:p>
          <a:p>
            <a:pPr lvl="1"/>
            <a:r>
              <a:rPr lang="en-US" sz="2000" dirty="0" smtClean="0"/>
              <a:t>Reimbursements can be limited by a % of the service fee</a:t>
            </a:r>
          </a:p>
          <a:p>
            <a:pPr lvl="1"/>
            <a:r>
              <a:rPr lang="en-US" sz="2000" dirty="0" smtClean="0"/>
              <a:t>Receipts not required but should be made available upon request</a:t>
            </a:r>
          </a:p>
          <a:p>
            <a:pPr lvl="1"/>
            <a:r>
              <a:rPr lang="en-US" sz="2000" dirty="0" smtClean="0"/>
              <a:t>All payments should be coded to a service object code (e.g. 5319, see list on next slide)</a:t>
            </a:r>
          </a:p>
          <a:p>
            <a:pPr lvl="1"/>
            <a:endParaRPr lang="en-US" sz="2000" dirty="0" smtClean="0"/>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a:t>Non-Affiliate Reimbursements</a:t>
            </a:r>
          </a:p>
        </p:txBody>
      </p:sp>
      <p:sp>
        <p:nvSpPr>
          <p:cNvPr id="3" name="Content Placeholder 2"/>
          <p:cNvSpPr>
            <a:spLocks noGrp="1"/>
          </p:cNvSpPr>
          <p:nvPr>
            <p:ph idx="1"/>
          </p:nvPr>
        </p:nvSpPr>
        <p:spPr>
          <a:xfrm>
            <a:off x="457200" y="1219200"/>
            <a:ext cx="8229600" cy="4525963"/>
          </a:xfrm>
        </p:spPr>
        <p:txBody>
          <a:bodyPr>
            <a:noAutofit/>
          </a:bodyPr>
          <a:lstStyle/>
          <a:p>
            <a:pPr marL="0" indent="0">
              <a:buNone/>
            </a:pPr>
            <a:r>
              <a:rPr lang="en-US" sz="900" dirty="0"/>
              <a:t>Proper use of object codes is necessary to ensure proper tax reporting for independent contractors.  These following codes should be used where </a:t>
            </a:r>
            <a:r>
              <a:rPr lang="en-US" sz="900" dirty="0" smtClean="0"/>
              <a:t>applicable</a:t>
            </a:r>
            <a:r>
              <a:rPr lang="en-US" sz="900" dirty="0"/>
              <a:t>.</a:t>
            </a:r>
          </a:p>
          <a:p>
            <a:pPr marL="0" indent="0">
              <a:buNone/>
            </a:pPr>
            <a:r>
              <a:rPr lang="en-US" sz="900" dirty="0"/>
              <a:t> </a:t>
            </a:r>
          </a:p>
          <a:p>
            <a:pPr marL="0" indent="0">
              <a:buNone/>
            </a:pPr>
            <a:r>
              <a:rPr lang="en-US" sz="900" dirty="0"/>
              <a:t>	</a:t>
            </a:r>
            <a:r>
              <a:rPr lang="en-US" sz="900" dirty="0" smtClean="0"/>
              <a:t>MISC1			</a:t>
            </a:r>
            <a:r>
              <a:rPr lang="en-US" sz="900" dirty="0"/>
              <a:t>MISC2</a:t>
            </a:r>
          </a:p>
          <a:p>
            <a:pPr marL="0" indent="0">
              <a:buNone/>
            </a:pPr>
            <a:r>
              <a:rPr lang="en-US" sz="900" dirty="0"/>
              <a:t>	5250 – External Rentals/leases of facilities </a:t>
            </a:r>
            <a:r>
              <a:rPr lang="en-US" sz="900" dirty="0" smtClean="0"/>
              <a:t>	4910 </a:t>
            </a:r>
            <a:r>
              <a:rPr lang="en-US" sz="900" dirty="0"/>
              <a:t>– Royalties from Technology Transfer </a:t>
            </a:r>
            <a:r>
              <a:rPr lang="en-US" sz="900" dirty="0" smtClean="0"/>
              <a:t>	</a:t>
            </a:r>
            <a:endParaRPr lang="en-US" sz="900" dirty="0"/>
          </a:p>
          <a:p>
            <a:pPr marL="0" indent="0">
              <a:buNone/>
            </a:pPr>
            <a:r>
              <a:rPr lang="en-US" sz="900" dirty="0"/>
              <a:t>	5252 – Rentals/leases of computer and </a:t>
            </a:r>
            <a:r>
              <a:rPr lang="en-US" sz="900" dirty="0" smtClean="0"/>
              <a:t>peripherals	4918 </a:t>
            </a:r>
            <a:r>
              <a:rPr lang="en-US" sz="900" dirty="0"/>
              <a:t>– Royalty Internal Distribution</a:t>
            </a:r>
          </a:p>
          <a:p>
            <a:pPr marL="0" indent="0">
              <a:buNone/>
            </a:pPr>
            <a:r>
              <a:rPr lang="en-US" sz="900" dirty="0"/>
              <a:t>	5254 – Rentals/leases of other capital </a:t>
            </a:r>
            <a:r>
              <a:rPr lang="en-US" sz="900" dirty="0" smtClean="0"/>
              <a:t>equipment	4919 </a:t>
            </a:r>
            <a:r>
              <a:rPr lang="en-US" sz="900" dirty="0"/>
              <a:t>– Royalty External Distribution</a:t>
            </a:r>
          </a:p>
          <a:p>
            <a:pPr marL="0" indent="0">
              <a:buNone/>
            </a:pPr>
            <a:r>
              <a:rPr lang="en-US" sz="900" dirty="0"/>
              <a:t> </a:t>
            </a:r>
          </a:p>
          <a:p>
            <a:pPr marL="0" indent="0">
              <a:buNone/>
            </a:pPr>
            <a:r>
              <a:rPr lang="en-US" sz="900" dirty="0"/>
              <a:t>		</a:t>
            </a:r>
          </a:p>
          <a:p>
            <a:pPr marL="0" indent="0">
              <a:buNone/>
            </a:pPr>
            <a:r>
              <a:rPr lang="en-US" sz="900" dirty="0"/>
              <a:t>	</a:t>
            </a:r>
            <a:r>
              <a:rPr lang="en-US" sz="900" dirty="0" smtClean="0"/>
              <a:t>MISC3			</a:t>
            </a:r>
            <a:r>
              <a:rPr lang="en-US" sz="900" dirty="0"/>
              <a:t>MISC6</a:t>
            </a:r>
          </a:p>
          <a:p>
            <a:pPr marL="0" indent="0">
              <a:buNone/>
            </a:pPr>
            <a:r>
              <a:rPr lang="en-US" sz="900" dirty="0"/>
              <a:t>	5314 – </a:t>
            </a:r>
            <a:r>
              <a:rPr lang="en-US" sz="900" dirty="0" smtClean="0"/>
              <a:t>Honorarium			5325 </a:t>
            </a:r>
            <a:r>
              <a:rPr lang="en-US" sz="900" dirty="0"/>
              <a:t>– Benefit Carrier Payments</a:t>
            </a:r>
          </a:p>
          <a:p>
            <a:pPr marL="0" indent="0">
              <a:buNone/>
            </a:pPr>
            <a:r>
              <a:rPr lang="en-US" sz="900" dirty="0"/>
              <a:t>	5316 – Human Subject Payments</a:t>
            </a:r>
          </a:p>
          <a:p>
            <a:pPr marL="0" indent="0">
              <a:buNone/>
            </a:pPr>
            <a:r>
              <a:rPr lang="en-US" sz="900" dirty="0"/>
              <a:t>	</a:t>
            </a:r>
            <a:r>
              <a:rPr lang="en-US" sz="900" dirty="0" smtClean="0"/>
              <a:t>5344 </a:t>
            </a:r>
            <a:r>
              <a:rPr lang="en-US" sz="900" dirty="0"/>
              <a:t>– Prizes &amp; </a:t>
            </a:r>
            <a:r>
              <a:rPr lang="en-US" sz="900" dirty="0" smtClean="0"/>
              <a:t>Awards</a:t>
            </a:r>
          </a:p>
          <a:p>
            <a:pPr marL="0" indent="0">
              <a:buNone/>
            </a:pPr>
            <a:r>
              <a:rPr lang="en-US" sz="900" dirty="0"/>
              <a:t>	</a:t>
            </a:r>
            <a:r>
              <a:rPr lang="en-US" sz="900" dirty="0" smtClean="0"/>
              <a:t>5345 – Reimbursements not under the accountable plan</a:t>
            </a:r>
            <a:endParaRPr lang="en-US" sz="900" dirty="0"/>
          </a:p>
          <a:p>
            <a:pPr marL="0" indent="0">
              <a:buNone/>
            </a:pPr>
            <a:r>
              <a:rPr lang="en-US" sz="900" dirty="0"/>
              <a:t> </a:t>
            </a:r>
          </a:p>
          <a:p>
            <a:pPr marL="0" indent="0">
              <a:buNone/>
            </a:pPr>
            <a:r>
              <a:rPr lang="en-US" sz="900" dirty="0"/>
              <a:t>	</a:t>
            </a:r>
            <a:r>
              <a:rPr lang="en-US" sz="900" dirty="0" smtClean="0"/>
              <a:t>MISC7			</a:t>
            </a:r>
            <a:r>
              <a:rPr lang="en-US" sz="900" dirty="0"/>
              <a:t>MISC14</a:t>
            </a:r>
          </a:p>
          <a:p>
            <a:pPr marL="0" indent="0">
              <a:buNone/>
            </a:pPr>
            <a:r>
              <a:rPr lang="en-US" sz="900" dirty="0"/>
              <a:t>	5275 – Photographic &amp; Illustrative </a:t>
            </a:r>
            <a:r>
              <a:rPr lang="en-US" sz="900" dirty="0" smtClean="0"/>
              <a:t>Services	5315 </a:t>
            </a:r>
            <a:r>
              <a:rPr lang="en-US" sz="900" dirty="0"/>
              <a:t>– Legal Settlement Fees</a:t>
            </a:r>
          </a:p>
          <a:p>
            <a:pPr marL="0" indent="0">
              <a:buNone/>
            </a:pPr>
            <a:r>
              <a:rPr lang="en-US" sz="900" dirty="0"/>
              <a:t>	5300 – Accounting &amp; Audit Services</a:t>
            </a:r>
          </a:p>
          <a:p>
            <a:pPr marL="0" indent="0">
              <a:buNone/>
            </a:pPr>
            <a:r>
              <a:rPr lang="en-US" sz="900" dirty="0"/>
              <a:t>	5301 – Legal Services</a:t>
            </a:r>
          </a:p>
          <a:p>
            <a:pPr marL="0" indent="0">
              <a:buNone/>
            </a:pPr>
            <a:r>
              <a:rPr lang="en-US" sz="900" dirty="0"/>
              <a:t>	5302 – Management Consulting Services</a:t>
            </a:r>
          </a:p>
          <a:p>
            <a:pPr marL="0" indent="0">
              <a:buNone/>
            </a:pPr>
            <a:r>
              <a:rPr lang="en-US" sz="900" dirty="0"/>
              <a:t>	5303 – Training &amp; Staff Development Services</a:t>
            </a:r>
          </a:p>
          <a:p>
            <a:pPr marL="0" indent="0">
              <a:buNone/>
            </a:pPr>
            <a:r>
              <a:rPr lang="en-US" sz="900" dirty="0"/>
              <a:t>	5306 – Computer Consulting Services</a:t>
            </a:r>
          </a:p>
          <a:p>
            <a:pPr marL="0" indent="0">
              <a:buNone/>
            </a:pPr>
            <a:r>
              <a:rPr lang="en-US" sz="900" dirty="0"/>
              <a:t>	5313 – Lecture Fees</a:t>
            </a:r>
          </a:p>
          <a:p>
            <a:pPr marL="0" indent="0">
              <a:buNone/>
            </a:pPr>
            <a:r>
              <a:rPr lang="en-US" sz="900" dirty="0"/>
              <a:t>	5319 – Other Professional Services</a:t>
            </a:r>
          </a:p>
          <a:p>
            <a:pPr marL="0" indent="0">
              <a:buNone/>
            </a:pPr>
            <a:r>
              <a:rPr lang="en-US" sz="900" dirty="0"/>
              <a:t>	5339 – Other Services</a:t>
            </a:r>
          </a:p>
          <a:p>
            <a:pPr marL="0" indent="0">
              <a:buNone/>
            </a:pPr>
            <a:r>
              <a:rPr lang="en-US" sz="900" dirty="0"/>
              <a:t>	1930 – Architectural/Engineering Fees</a:t>
            </a:r>
          </a:p>
          <a:p>
            <a:pPr marL="0" indent="0">
              <a:buNone/>
            </a:pPr>
            <a:r>
              <a:rPr lang="en-US" sz="900" dirty="0"/>
              <a:t>	1931 – Architect/Construction Contingency</a:t>
            </a:r>
          </a:p>
          <a:p>
            <a:pPr marL="0" indent="0">
              <a:buNone/>
            </a:pPr>
            <a:r>
              <a:rPr lang="en-US" sz="900" dirty="0"/>
              <a:t>	1933 – Consultants</a:t>
            </a:r>
          </a:p>
          <a:p>
            <a:pPr marL="0" indent="0">
              <a:buNone/>
            </a:pPr>
            <a:r>
              <a:rPr lang="en-US" sz="900" dirty="0"/>
              <a:t>	1934 – Consultants – Landscape Allowance</a:t>
            </a:r>
          </a:p>
          <a:p>
            <a:pPr marL="0" indent="0">
              <a:buNone/>
            </a:pPr>
            <a:r>
              <a:rPr lang="en-US" sz="900" dirty="0"/>
              <a:t>	1935 – </a:t>
            </a:r>
            <a:r>
              <a:rPr lang="en-US" sz="900" dirty="0" smtClean="0"/>
              <a:t>Consultants</a:t>
            </a:r>
          </a:p>
        </p:txBody>
      </p:sp>
      <p:pic>
        <p:nvPicPr>
          <p:cNvPr id="4" name="Picture 2"/>
          <p:cNvPicPr>
            <a:picLocks noChangeAspect="1" noChangeArrowheads="1"/>
          </p:cNvPicPr>
          <p:nvPr/>
        </p:nvPicPr>
        <p:blipFill>
          <a:blip r:embed="rId2" cstate="print"/>
          <a:srcRect/>
          <a:stretch>
            <a:fillRect/>
          </a:stretch>
        </p:blipFill>
        <p:spPr bwMode="auto">
          <a:xfrm>
            <a:off x="6629400" y="5486400"/>
            <a:ext cx="2095500" cy="7810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E5D5A39-81AA-4A54-9634-16FADFFE4238}" type="slidenum">
              <a:rPr lang="en-US" smtClean="0"/>
              <a:pPr/>
              <a:t>9</a:t>
            </a:fld>
            <a:endParaRPr lang="en-US" dirty="0"/>
          </a:p>
        </p:txBody>
      </p:sp>
    </p:spTree>
    <p:extLst>
      <p:ext uri="{BB962C8B-B14F-4D97-AF65-F5344CB8AC3E}">
        <p14:creationId xmlns:p14="http://schemas.microsoft.com/office/powerpoint/2010/main" val="3401938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5239</TotalTime>
  <Words>647</Words>
  <Application>Microsoft Office PowerPoint</Application>
  <PresentationFormat>On-screen Show (4:3)</PresentationFormat>
  <Paragraphs>119</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Worksheet</vt:lpstr>
      <vt:lpstr> Non-Affiliate Reimbursements  </vt:lpstr>
      <vt:lpstr>Non-Affiliate Reimbursements</vt:lpstr>
      <vt:lpstr>Non-Affiliate Reimbursements</vt:lpstr>
      <vt:lpstr>Non-Affiliate Reimbursements</vt:lpstr>
      <vt:lpstr>Non-Affiliate Reimbursements</vt:lpstr>
      <vt:lpstr>Non-Affiliate Reimbursements</vt:lpstr>
      <vt:lpstr>Non-Affiliate Reimbursements</vt:lpstr>
      <vt:lpstr>Non-Affiliate Reimbursements</vt:lpstr>
      <vt:lpstr>Non-Affiliate Reimbursements</vt:lpstr>
      <vt:lpstr>Reimbursements</vt:lpstr>
      <vt:lpstr>Non-Affiliate Reimbursements</vt:lpstr>
    </vt:vector>
  </TitlesOfParts>
  <Company>University of Pennsylvania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Month One Assessment Mike Popko</dc:title>
  <dc:creator>butlerr</dc:creator>
  <cp:lastModifiedBy>Rich Bennett</cp:lastModifiedBy>
  <cp:revision>332</cp:revision>
  <cp:lastPrinted>2014-07-16T12:52:22Z</cp:lastPrinted>
  <dcterms:created xsi:type="dcterms:W3CDTF">2012-11-28T13:46:02Z</dcterms:created>
  <dcterms:modified xsi:type="dcterms:W3CDTF">2014-07-17T14:36:30Z</dcterms:modified>
</cp:coreProperties>
</file>